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74" r:id="rId3"/>
    <p:sldMasterId id="2147483661" r:id="rId4"/>
  </p:sldMasterIdLst>
  <p:notesMasterIdLst>
    <p:notesMasterId r:id="rId156"/>
  </p:notesMasterIdLst>
  <p:handoutMasterIdLst>
    <p:handoutMasterId r:id="rId157"/>
  </p:handoutMasterIdLst>
  <p:sldIdLst>
    <p:sldId id="570" r:id="rId5"/>
    <p:sldId id="695" r:id="rId6"/>
    <p:sldId id="723" r:id="rId7"/>
    <p:sldId id="528" r:id="rId8"/>
    <p:sldId id="701" r:id="rId9"/>
    <p:sldId id="703" r:id="rId10"/>
    <p:sldId id="526" r:id="rId11"/>
    <p:sldId id="719" r:id="rId12"/>
    <p:sldId id="708" r:id="rId13"/>
    <p:sldId id="751" r:id="rId14"/>
    <p:sldId id="705" r:id="rId15"/>
    <p:sldId id="714" r:id="rId16"/>
    <p:sldId id="542" r:id="rId17"/>
    <p:sldId id="578" r:id="rId18"/>
    <p:sldId id="743" r:id="rId19"/>
    <p:sldId id="543" r:id="rId20"/>
    <p:sldId id="702" r:id="rId21"/>
    <p:sldId id="527" r:id="rId22"/>
    <p:sldId id="707" r:id="rId23"/>
    <p:sldId id="700" r:id="rId24"/>
    <p:sldId id="709" r:id="rId25"/>
    <p:sldId id="711" r:id="rId26"/>
    <p:sldId id="735" r:id="rId27"/>
    <p:sldId id="736" r:id="rId28"/>
    <p:sldId id="713" r:id="rId29"/>
    <p:sldId id="737" r:id="rId30"/>
    <p:sldId id="718" r:id="rId31"/>
    <p:sldId id="524" r:id="rId32"/>
    <p:sldId id="544" r:id="rId33"/>
    <p:sldId id="715" r:id="rId34"/>
    <p:sldId id="740" r:id="rId35"/>
    <p:sldId id="741" r:id="rId36"/>
    <p:sldId id="742" r:id="rId37"/>
    <p:sldId id="744" r:id="rId38"/>
    <p:sldId id="537" r:id="rId39"/>
    <p:sldId id="745" r:id="rId40"/>
    <p:sldId id="746" r:id="rId41"/>
    <p:sldId id="747" r:id="rId42"/>
    <p:sldId id="536" r:id="rId43"/>
    <p:sldId id="534" r:id="rId44"/>
    <p:sldId id="716" r:id="rId45"/>
    <p:sldId id="724" r:id="rId46"/>
    <p:sldId id="556" r:id="rId47"/>
    <p:sldId id="418" r:id="rId48"/>
    <p:sldId id="753" r:id="rId49"/>
    <p:sldId id="754" r:id="rId50"/>
    <p:sldId id="419" r:id="rId51"/>
    <p:sldId id="755" r:id="rId52"/>
    <p:sldId id="566" r:id="rId53"/>
    <p:sldId id="569" r:id="rId54"/>
    <p:sldId id="752" r:id="rId55"/>
    <p:sldId id="756" r:id="rId56"/>
    <p:sldId id="748" r:id="rId57"/>
    <p:sldId id="725" r:id="rId58"/>
    <p:sldId id="758" r:id="rId59"/>
    <p:sldId id="611" r:id="rId60"/>
    <p:sldId id="760" r:id="rId61"/>
    <p:sldId id="738" r:id="rId62"/>
    <p:sldId id="726" r:id="rId63"/>
    <p:sldId id="502" r:id="rId64"/>
    <p:sldId id="587" r:id="rId65"/>
    <p:sldId id="589" r:id="rId66"/>
    <p:sldId id="610" r:id="rId67"/>
    <p:sldId id="584" r:id="rId68"/>
    <p:sldId id="598" r:id="rId69"/>
    <p:sldId id="597" r:id="rId70"/>
    <p:sldId id="759" r:id="rId71"/>
    <p:sldId id="599" r:id="rId72"/>
    <p:sldId id="600" r:id="rId73"/>
    <p:sldId id="612" r:id="rId74"/>
    <p:sldId id="583" r:id="rId75"/>
    <p:sldId id="596" r:id="rId76"/>
    <p:sldId id="503" r:id="rId77"/>
    <p:sldId id="727" r:id="rId78"/>
    <p:sldId id="426" r:id="rId79"/>
    <p:sldId id="712" r:id="rId80"/>
    <p:sldId id="704" r:id="rId81"/>
    <p:sldId id="427" r:id="rId82"/>
    <p:sldId id="428" r:id="rId83"/>
    <p:sldId id="443" r:id="rId84"/>
    <p:sldId id="728" r:id="rId85"/>
    <p:sldId id="430" r:id="rId86"/>
    <p:sldId id="766" r:id="rId87"/>
    <p:sldId id="625" r:id="rId88"/>
    <p:sldId id="626" r:id="rId89"/>
    <p:sldId id="627" r:id="rId90"/>
    <p:sldId id="775" r:id="rId91"/>
    <p:sldId id="776" r:id="rId92"/>
    <p:sldId id="777" r:id="rId93"/>
    <p:sldId id="778" r:id="rId94"/>
    <p:sldId id="779" r:id="rId95"/>
    <p:sldId id="780" r:id="rId96"/>
    <p:sldId id="781" r:id="rId97"/>
    <p:sldId id="782" r:id="rId98"/>
    <p:sldId id="783" r:id="rId99"/>
    <p:sldId id="784" r:id="rId100"/>
    <p:sldId id="613" r:id="rId101"/>
    <p:sldId id="761" r:id="rId102"/>
    <p:sldId id="581" r:id="rId103"/>
    <p:sldId id="722" r:id="rId104"/>
    <p:sldId id="729" r:id="rId105"/>
    <p:sldId id="616" r:id="rId106"/>
    <p:sldId id="617" r:id="rId107"/>
    <p:sldId id="618" r:id="rId108"/>
    <p:sldId id="619" r:id="rId109"/>
    <p:sldId id="762" r:id="rId110"/>
    <p:sldId id="470" r:id="rId111"/>
    <p:sldId id="658" r:id="rId112"/>
    <p:sldId id="659" r:id="rId113"/>
    <p:sldId id="773" r:id="rId114"/>
    <p:sldId id="774" r:id="rId115"/>
    <p:sldId id="622" r:id="rId116"/>
    <p:sldId id="763" r:id="rId117"/>
    <p:sldId id="623" r:id="rId118"/>
    <p:sldId id="624" r:id="rId119"/>
    <p:sldId id="689" r:id="rId120"/>
    <p:sldId id="628" r:id="rId121"/>
    <p:sldId id="629" r:id="rId122"/>
    <p:sldId id="488" r:id="rId123"/>
    <p:sldId id="765" r:id="rId124"/>
    <p:sldId id="771" r:id="rId125"/>
    <p:sldId id="663" r:id="rId126"/>
    <p:sldId id="638" r:id="rId127"/>
    <p:sldId id="767" r:id="rId128"/>
    <p:sldId id="630" r:id="rId129"/>
    <p:sldId id="631" r:id="rId130"/>
    <p:sldId id="632" r:id="rId131"/>
    <p:sldId id="633" r:id="rId132"/>
    <p:sldId id="652" r:id="rId133"/>
    <p:sldId id="675" r:id="rId134"/>
    <p:sldId id="653" r:id="rId135"/>
    <p:sldId id="654" r:id="rId136"/>
    <p:sldId id="651" r:id="rId137"/>
    <p:sldId id="656" r:id="rId138"/>
    <p:sldId id="634" r:id="rId139"/>
    <p:sldId id="673" r:id="rId140"/>
    <p:sldId id="674" r:id="rId141"/>
    <p:sldId id="639" r:id="rId142"/>
    <p:sldId id="687" r:id="rId143"/>
    <p:sldId id="662" r:id="rId144"/>
    <p:sldId id="640" r:id="rId145"/>
    <p:sldId id="768" r:id="rId146"/>
    <p:sldId id="553" r:id="rId147"/>
    <p:sldId id="641" r:id="rId148"/>
    <p:sldId id="643" r:id="rId149"/>
    <p:sldId id="644" r:id="rId150"/>
    <p:sldId id="645" r:id="rId151"/>
    <p:sldId id="646" r:id="rId152"/>
    <p:sldId id="642" r:id="rId153"/>
    <p:sldId id="650" r:id="rId154"/>
    <p:sldId id="664" r:id="rId15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B7CEEC-DCB4-4F60-83B6-9072B9C1F0B4}">
          <p14:sldIdLst>
            <p14:sldId id="570"/>
            <p14:sldId id="695"/>
            <p14:sldId id="723"/>
            <p14:sldId id="528"/>
            <p14:sldId id="701"/>
            <p14:sldId id="703"/>
            <p14:sldId id="526"/>
            <p14:sldId id="719"/>
            <p14:sldId id="708"/>
            <p14:sldId id="751"/>
            <p14:sldId id="705"/>
            <p14:sldId id="714"/>
            <p14:sldId id="542"/>
            <p14:sldId id="578"/>
            <p14:sldId id="743"/>
            <p14:sldId id="543"/>
            <p14:sldId id="702"/>
            <p14:sldId id="527"/>
            <p14:sldId id="707"/>
            <p14:sldId id="700"/>
            <p14:sldId id="709"/>
            <p14:sldId id="711"/>
            <p14:sldId id="735"/>
            <p14:sldId id="736"/>
            <p14:sldId id="713"/>
            <p14:sldId id="737"/>
            <p14:sldId id="718"/>
            <p14:sldId id="524"/>
            <p14:sldId id="544"/>
            <p14:sldId id="715"/>
            <p14:sldId id="740"/>
            <p14:sldId id="741"/>
            <p14:sldId id="742"/>
            <p14:sldId id="744"/>
            <p14:sldId id="537"/>
            <p14:sldId id="745"/>
            <p14:sldId id="746"/>
            <p14:sldId id="747"/>
            <p14:sldId id="536"/>
            <p14:sldId id="534"/>
            <p14:sldId id="716"/>
            <p14:sldId id="724"/>
            <p14:sldId id="556"/>
            <p14:sldId id="418"/>
            <p14:sldId id="753"/>
            <p14:sldId id="754"/>
            <p14:sldId id="419"/>
            <p14:sldId id="755"/>
            <p14:sldId id="566"/>
            <p14:sldId id="569"/>
            <p14:sldId id="752"/>
            <p14:sldId id="756"/>
            <p14:sldId id="748"/>
            <p14:sldId id="725"/>
            <p14:sldId id="758"/>
            <p14:sldId id="611"/>
            <p14:sldId id="760"/>
            <p14:sldId id="738"/>
            <p14:sldId id="726"/>
            <p14:sldId id="502"/>
            <p14:sldId id="587"/>
            <p14:sldId id="589"/>
            <p14:sldId id="610"/>
            <p14:sldId id="584"/>
            <p14:sldId id="598"/>
            <p14:sldId id="597"/>
            <p14:sldId id="759"/>
            <p14:sldId id="599"/>
            <p14:sldId id="600"/>
            <p14:sldId id="612"/>
            <p14:sldId id="583"/>
            <p14:sldId id="596"/>
            <p14:sldId id="503"/>
            <p14:sldId id="727"/>
            <p14:sldId id="426"/>
            <p14:sldId id="712"/>
            <p14:sldId id="704"/>
            <p14:sldId id="427"/>
            <p14:sldId id="428"/>
            <p14:sldId id="443"/>
            <p14:sldId id="728"/>
            <p14:sldId id="430"/>
            <p14:sldId id="766"/>
            <p14:sldId id="625"/>
            <p14:sldId id="626"/>
            <p14:sldId id="627"/>
            <p14:sldId id="775"/>
            <p14:sldId id="776"/>
            <p14:sldId id="777"/>
            <p14:sldId id="778"/>
            <p14:sldId id="779"/>
            <p14:sldId id="780"/>
            <p14:sldId id="781"/>
            <p14:sldId id="782"/>
            <p14:sldId id="783"/>
            <p14:sldId id="784"/>
            <p14:sldId id="613"/>
            <p14:sldId id="761"/>
            <p14:sldId id="581"/>
            <p14:sldId id="722"/>
            <p14:sldId id="729"/>
            <p14:sldId id="616"/>
            <p14:sldId id="617"/>
            <p14:sldId id="618"/>
            <p14:sldId id="619"/>
            <p14:sldId id="762"/>
            <p14:sldId id="470"/>
            <p14:sldId id="658"/>
            <p14:sldId id="659"/>
            <p14:sldId id="773"/>
            <p14:sldId id="774"/>
            <p14:sldId id="622"/>
            <p14:sldId id="763"/>
            <p14:sldId id="623"/>
            <p14:sldId id="624"/>
            <p14:sldId id="689"/>
            <p14:sldId id="628"/>
            <p14:sldId id="629"/>
            <p14:sldId id="488"/>
            <p14:sldId id="765"/>
            <p14:sldId id="771"/>
            <p14:sldId id="663"/>
            <p14:sldId id="638"/>
            <p14:sldId id="767"/>
            <p14:sldId id="630"/>
            <p14:sldId id="631"/>
            <p14:sldId id="632"/>
            <p14:sldId id="633"/>
            <p14:sldId id="652"/>
            <p14:sldId id="675"/>
            <p14:sldId id="653"/>
            <p14:sldId id="654"/>
            <p14:sldId id="651"/>
            <p14:sldId id="656"/>
            <p14:sldId id="634"/>
            <p14:sldId id="673"/>
            <p14:sldId id="674"/>
            <p14:sldId id="639"/>
            <p14:sldId id="687"/>
            <p14:sldId id="662"/>
            <p14:sldId id="640"/>
            <p14:sldId id="768"/>
            <p14:sldId id="553"/>
            <p14:sldId id="641"/>
            <p14:sldId id="643"/>
            <p14:sldId id="644"/>
            <p14:sldId id="645"/>
            <p14:sldId id="646"/>
            <p14:sldId id="642"/>
            <p14:sldId id="650"/>
            <p14:sldId id="664"/>
          </p14:sldIdLst>
        </p14:section>
      </p14:sectionLst>
    </p:ext>
    <p:ext uri="{EFAFB233-063F-42B5-8137-9DF3F51BA10A}">
      <p15:sldGuideLst xmlns:p15="http://schemas.microsoft.com/office/powerpoint/2012/main">
        <p15:guide id="1" orient="horz" pos="1272" userDrawn="1">
          <p15:clr>
            <a:srgbClr val="A4A3A4"/>
          </p15:clr>
        </p15:guide>
        <p15:guide id="2" pos="31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rina Arnold Rokita" initials="KA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2D6"/>
    <a:srgbClr val="95A3AC"/>
    <a:srgbClr val="003B4D"/>
    <a:srgbClr val="FFFFFF"/>
    <a:srgbClr val="698D94"/>
    <a:srgbClr val="000000"/>
    <a:srgbClr val="4B9CB9"/>
    <a:srgbClr val="214757"/>
    <a:srgbClr val="EAEAEA"/>
    <a:srgbClr val="133B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57" autoAdjust="0"/>
    <p:restoredTop sz="95591" autoAdjust="0"/>
  </p:normalViewPr>
  <p:slideViewPr>
    <p:cSldViewPr snapToObjects="1">
      <p:cViewPr varScale="1">
        <p:scale>
          <a:sx n="110" d="100"/>
          <a:sy n="110" d="100"/>
        </p:scale>
        <p:origin x="1788" y="126"/>
      </p:cViewPr>
      <p:guideLst>
        <p:guide orient="horz" pos="1272"/>
        <p:guide pos="3144"/>
      </p:guideLst>
    </p:cSldViewPr>
  </p:slideViewPr>
  <p:outlineViewPr>
    <p:cViewPr>
      <p:scale>
        <a:sx n="33" d="100"/>
        <a:sy n="33" d="100"/>
      </p:scale>
      <p:origin x="0" y="-83688"/>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54" d="100"/>
          <a:sy n="54" d="100"/>
        </p:scale>
        <p:origin x="2820" y="78"/>
      </p:cViewPr>
      <p:guideLst/>
    </p:cSldViewPr>
  </p:notes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slide" Target="slides/slide149.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200" b="1">
                <a:solidFill>
                  <a:srgbClr val="003B4D"/>
                </a:solidFill>
                <a:latin typeface="+mj-lt"/>
              </a:rPr>
              <a:t>PAST</a:t>
            </a:r>
            <a:r>
              <a:rPr lang="en-US" sz="3200" b="1" baseline="0">
                <a:solidFill>
                  <a:srgbClr val="003B4D"/>
                </a:solidFill>
                <a:latin typeface="+mj-lt"/>
              </a:rPr>
              <a:t> YEARS OVERVIEW</a:t>
            </a:r>
            <a:endParaRPr lang="en-US" sz="3200" b="1">
              <a:solidFill>
                <a:srgbClr val="003B4D"/>
              </a:solidFill>
              <a:latin typeface="+mj-lt"/>
            </a:endParaRPr>
          </a:p>
        </c:rich>
      </c:tx>
      <c:layout>
        <c:manualLayout>
          <c:xMode val="edge"/>
          <c:yMode val="edge"/>
          <c:x val="0.327534516765286"/>
          <c:y val="6.508875739644970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2015</c:v>
                </c:pt>
              </c:strCache>
            </c:strRef>
          </c:tx>
          <c:spPr>
            <a:solidFill>
              <a:srgbClr val="ED1C24"/>
            </a:solidFill>
            <a:ln>
              <a:noFill/>
            </a:ln>
            <a:effectLst/>
            <a:sp3d/>
          </c:spPr>
          <c:invertIfNegative val="0"/>
          <c:cat>
            <c:strRef>
              <c:f>Sheet1!$A$2:$A$5</c:f>
              <c:strCache>
                <c:ptCount val="4"/>
                <c:pt idx="0">
                  <c:v>Site Selection</c:v>
                </c:pt>
                <c:pt idx="1">
                  <c:v>Events</c:v>
                </c:pt>
                <c:pt idx="2">
                  <c:v>Advisory</c:v>
                </c:pt>
                <c:pt idx="3">
                  <c:v>Public Relations</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001-4F3F-993B-38FA2C7F3110}"/>
            </c:ext>
          </c:extLst>
        </c:ser>
        <c:ser>
          <c:idx val="1"/>
          <c:order val="1"/>
          <c:tx>
            <c:strRef>
              <c:f>Sheet1!$C$1</c:f>
              <c:strCache>
                <c:ptCount val="1"/>
                <c:pt idx="0">
                  <c:v>2014</c:v>
                </c:pt>
              </c:strCache>
            </c:strRef>
          </c:tx>
          <c:spPr>
            <a:solidFill>
              <a:srgbClr val="F7941E"/>
            </a:solidFill>
            <a:ln>
              <a:noFill/>
            </a:ln>
            <a:effectLst/>
            <a:sp3d/>
          </c:spPr>
          <c:invertIfNegative val="0"/>
          <c:cat>
            <c:strRef>
              <c:f>Sheet1!$A$2:$A$5</c:f>
              <c:strCache>
                <c:ptCount val="4"/>
                <c:pt idx="0">
                  <c:v>Site Selection</c:v>
                </c:pt>
                <c:pt idx="1">
                  <c:v>Events</c:v>
                </c:pt>
                <c:pt idx="2">
                  <c:v>Advisory</c:v>
                </c:pt>
                <c:pt idx="3">
                  <c:v>Public Relations</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001-4F3F-993B-38FA2C7F3110}"/>
            </c:ext>
          </c:extLst>
        </c:ser>
        <c:ser>
          <c:idx val="2"/>
          <c:order val="2"/>
          <c:tx>
            <c:strRef>
              <c:f>Sheet1!$D$1</c:f>
              <c:strCache>
                <c:ptCount val="1"/>
                <c:pt idx="0">
                  <c:v>2013</c:v>
                </c:pt>
              </c:strCache>
            </c:strRef>
          </c:tx>
          <c:spPr>
            <a:solidFill>
              <a:srgbClr val="63CDF6"/>
            </a:solidFill>
            <a:ln>
              <a:noFill/>
            </a:ln>
            <a:effectLst/>
            <a:sp3d/>
          </c:spPr>
          <c:invertIfNegative val="0"/>
          <c:cat>
            <c:strRef>
              <c:f>Sheet1!$A$2:$A$5</c:f>
              <c:strCache>
                <c:ptCount val="4"/>
                <c:pt idx="0">
                  <c:v>Site Selection</c:v>
                </c:pt>
                <c:pt idx="1">
                  <c:v>Events</c:v>
                </c:pt>
                <c:pt idx="2">
                  <c:v>Advisory</c:v>
                </c:pt>
                <c:pt idx="3">
                  <c:v>Public Relations</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001-4F3F-993B-38FA2C7F3110}"/>
            </c:ext>
          </c:extLst>
        </c:ser>
        <c:dLbls>
          <c:showLegendKey val="0"/>
          <c:showVal val="0"/>
          <c:showCatName val="0"/>
          <c:showSerName val="0"/>
          <c:showPercent val="0"/>
          <c:showBubbleSize val="0"/>
        </c:dLbls>
        <c:gapWidth val="150"/>
        <c:shape val="box"/>
        <c:axId val="1385400976"/>
        <c:axId val="1385314704"/>
        <c:axId val="1385319632"/>
      </c:bar3DChart>
      <c:catAx>
        <c:axId val="1385400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crossAx val="1385314704"/>
        <c:crosses val="autoZero"/>
        <c:auto val="1"/>
        <c:lblAlgn val="ctr"/>
        <c:lblOffset val="100"/>
        <c:noMultiLvlLbl val="0"/>
      </c:catAx>
      <c:valAx>
        <c:axId val="1385314704"/>
        <c:scaling>
          <c:orientation val="minMax"/>
        </c:scaling>
        <c:delete val="0"/>
        <c:axPos val="l"/>
        <c:majorGridlines>
          <c:spPr>
            <a:ln w="9525" cap="flat" cmpd="sng" algn="ctr">
              <a:solidFill>
                <a:srgbClr val="003B4D"/>
              </a:solidFill>
              <a:round/>
            </a:ln>
            <a:effectLst/>
          </c:spPr>
        </c:majorGridlines>
        <c:numFmt formatCode="General" sourceLinked="1"/>
        <c:majorTickMark val="none"/>
        <c:minorTickMark val="none"/>
        <c:tickLblPos val="nextTo"/>
        <c:spPr>
          <a:noFill/>
          <a:ln>
            <a:solidFill>
              <a:srgbClr val="003B4D"/>
            </a:solidFill>
          </a:ln>
          <a:effectLst/>
        </c:spPr>
        <c:txPr>
          <a:bodyPr rot="-6000000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crossAx val="1385400976"/>
        <c:crosses val="autoZero"/>
        <c:crossBetween val="between"/>
      </c:valAx>
      <c:serAx>
        <c:axId val="138531963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crossAx val="1385314704"/>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85859580052501"/>
          <c:y val="0.102701375690108"/>
          <c:w val="0.79507137265736505"/>
          <c:h val="0.73308614805762395"/>
        </c:manualLayout>
      </c:layout>
      <c:barChart>
        <c:barDir val="col"/>
        <c:grouping val="clustered"/>
        <c:varyColors val="0"/>
        <c:ser>
          <c:idx val="0"/>
          <c:order val="0"/>
          <c:tx>
            <c:strRef>
              <c:f>Sheet1!$B$1</c:f>
              <c:strCache>
                <c:ptCount val="1"/>
                <c:pt idx="0">
                  <c:v>World</c:v>
                </c:pt>
              </c:strCache>
            </c:strRef>
          </c:tx>
          <c:spPr>
            <a:solidFill>
              <a:schemeClr val="accent1"/>
            </a:solidFill>
            <a:ln>
              <a:noFill/>
            </a:ln>
            <a:effectLst/>
          </c:spPr>
          <c:invertIfNegative val="0"/>
          <c:cat>
            <c:strRef>
              <c:f>Sheet1!$A$2:$A$5</c:f>
              <c:strCache>
                <c:ptCount val="4"/>
                <c:pt idx="0">
                  <c:v>2014</c:v>
                </c:pt>
                <c:pt idx="1">
                  <c:v>2015</c:v>
                </c:pt>
                <c:pt idx="2">
                  <c:v>2016</c:v>
                </c:pt>
                <c:pt idx="3">
                  <c:v>2017 (projekcja)</c:v>
                </c:pt>
              </c:strCache>
            </c:strRef>
          </c:cat>
          <c:val>
            <c:numRef>
              <c:f>Sheet1!$B$2:$B$5</c:f>
              <c:numCache>
                <c:formatCode>#\ ###\ ##0.0;\-#\ ###\ ##0.0;"-"</c:formatCode>
                <c:ptCount val="4"/>
                <c:pt idx="0">
                  <c:v>1324000</c:v>
                </c:pt>
                <c:pt idx="1">
                  <c:v>1774000</c:v>
                </c:pt>
                <c:pt idx="2">
                  <c:v>1746000</c:v>
                </c:pt>
                <c:pt idx="3">
                  <c:v>1800000</c:v>
                </c:pt>
              </c:numCache>
            </c:numRef>
          </c:val>
          <c:extLst>
            <c:ext xmlns:c16="http://schemas.microsoft.com/office/drawing/2014/chart" uri="{C3380CC4-5D6E-409C-BE32-E72D297353CC}">
              <c16:uniqueId val="{00000000-1282-46A4-8AB2-510858A3481C}"/>
            </c:ext>
          </c:extLst>
        </c:ser>
        <c:ser>
          <c:idx val="1"/>
          <c:order val="1"/>
          <c:tx>
            <c:strRef>
              <c:f>Sheet1!$C$1</c:f>
              <c:strCache>
                <c:ptCount val="1"/>
                <c:pt idx="0">
                  <c:v>North America</c:v>
                </c:pt>
              </c:strCache>
            </c:strRef>
          </c:tx>
          <c:spPr>
            <a:solidFill>
              <a:schemeClr val="accent3"/>
            </a:solidFill>
            <a:ln>
              <a:noFill/>
            </a:ln>
            <a:effectLst/>
          </c:spPr>
          <c:invertIfNegative val="0"/>
          <c:cat>
            <c:strRef>
              <c:f>Sheet1!$A$2:$A$5</c:f>
              <c:strCache>
                <c:ptCount val="4"/>
                <c:pt idx="0">
                  <c:v>2014</c:v>
                </c:pt>
                <c:pt idx="1">
                  <c:v>2015</c:v>
                </c:pt>
                <c:pt idx="2">
                  <c:v>2016</c:v>
                </c:pt>
                <c:pt idx="3">
                  <c:v>2017 (projekcja)</c:v>
                </c:pt>
              </c:strCache>
            </c:strRef>
          </c:cat>
          <c:val>
            <c:numRef>
              <c:f>Sheet1!$C$2:$C$5</c:f>
              <c:numCache>
                <c:formatCode>#\ ###\ ##0.0;\-#\ ###\ ##0.0;"-"</c:formatCode>
                <c:ptCount val="4"/>
                <c:pt idx="0">
                  <c:v>231000</c:v>
                </c:pt>
                <c:pt idx="1">
                  <c:v>390000</c:v>
                </c:pt>
                <c:pt idx="2">
                  <c:v>425000</c:v>
                </c:pt>
                <c:pt idx="3">
                  <c:v>360000</c:v>
                </c:pt>
              </c:numCache>
            </c:numRef>
          </c:val>
          <c:extLst>
            <c:ext xmlns:c16="http://schemas.microsoft.com/office/drawing/2014/chart" uri="{C3380CC4-5D6E-409C-BE32-E72D297353CC}">
              <c16:uniqueId val="{00000001-1282-46A4-8AB2-510858A3481C}"/>
            </c:ext>
          </c:extLst>
        </c:ser>
        <c:ser>
          <c:idx val="2"/>
          <c:order val="2"/>
          <c:tx>
            <c:strRef>
              <c:f>Sheet1!$D$1</c:f>
              <c:strCache>
                <c:ptCount val="1"/>
                <c:pt idx="0">
                  <c:v>European Union</c:v>
                </c:pt>
              </c:strCache>
            </c:strRef>
          </c:tx>
          <c:spPr>
            <a:solidFill>
              <a:schemeClr val="accent5"/>
            </a:solidFill>
            <a:ln>
              <a:noFill/>
            </a:ln>
            <a:effectLst/>
          </c:spPr>
          <c:invertIfNegative val="0"/>
          <c:cat>
            <c:strRef>
              <c:f>Sheet1!$A$2:$A$5</c:f>
              <c:strCache>
                <c:ptCount val="4"/>
                <c:pt idx="0">
                  <c:v>2014</c:v>
                </c:pt>
                <c:pt idx="1">
                  <c:v>2015</c:v>
                </c:pt>
                <c:pt idx="2">
                  <c:v>2016</c:v>
                </c:pt>
                <c:pt idx="3">
                  <c:v>2017 (projekcja)</c:v>
                </c:pt>
              </c:strCache>
            </c:strRef>
          </c:cat>
          <c:val>
            <c:numRef>
              <c:f>Sheet1!$D$2:$D$5</c:f>
              <c:numCache>
                <c:formatCode>#\ ###\ ##0.0;\-#\ ###\ ##0.0;"-"</c:formatCode>
                <c:ptCount val="4"/>
                <c:pt idx="0">
                  <c:v>272000</c:v>
                </c:pt>
                <c:pt idx="1">
                  <c:v>566000</c:v>
                </c:pt>
                <c:pt idx="2">
                  <c:v>533000</c:v>
                </c:pt>
                <c:pt idx="3">
                  <c:v>560000</c:v>
                </c:pt>
              </c:numCache>
            </c:numRef>
          </c:val>
          <c:extLst>
            <c:ext xmlns:c16="http://schemas.microsoft.com/office/drawing/2014/chart" uri="{C3380CC4-5D6E-409C-BE32-E72D297353CC}">
              <c16:uniqueId val="{00000002-1282-46A4-8AB2-510858A3481C}"/>
            </c:ext>
          </c:extLst>
        </c:ser>
        <c:ser>
          <c:idx val="3"/>
          <c:order val="3"/>
          <c:tx>
            <c:strRef>
              <c:f>Sheet1!$E$1</c:f>
              <c:strCache>
                <c:ptCount val="1"/>
                <c:pt idx="0">
                  <c:v>Developing Economies (Africa, Asia, LA)</c:v>
                </c:pt>
              </c:strCache>
            </c:strRef>
          </c:tx>
          <c:spPr>
            <a:solidFill>
              <a:schemeClr val="accent1">
                <a:lumMod val="60000"/>
              </a:schemeClr>
            </a:solidFill>
            <a:ln>
              <a:noFill/>
            </a:ln>
            <a:effectLst/>
          </c:spPr>
          <c:invertIfNegative val="0"/>
          <c:cat>
            <c:strRef>
              <c:f>Sheet1!$A$2:$A$5</c:f>
              <c:strCache>
                <c:ptCount val="4"/>
                <c:pt idx="0">
                  <c:v>2014</c:v>
                </c:pt>
                <c:pt idx="1">
                  <c:v>2015</c:v>
                </c:pt>
                <c:pt idx="2">
                  <c:v>2016</c:v>
                </c:pt>
                <c:pt idx="3">
                  <c:v>2017 (projekcja)</c:v>
                </c:pt>
              </c:strCache>
            </c:strRef>
          </c:cat>
          <c:val>
            <c:numRef>
              <c:f>Sheet1!$E$2:$E$5</c:f>
              <c:numCache>
                <c:formatCode>#\ ###\ ##0.0;\-#\ ###\ ##0.0;"-"</c:formatCode>
                <c:ptCount val="4"/>
                <c:pt idx="0">
                  <c:v>704000</c:v>
                </c:pt>
                <c:pt idx="1">
                  <c:v>752000</c:v>
                </c:pt>
                <c:pt idx="2">
                  <c:v>646000</c:v>
                </c:pt>
                <c:pt idx="3">
                  <c:v>700000</c:v>
                </c:pt>
              </c:numCache>
            </c:numRef>
          </c:val>
          <c:extLst>
            <c:ext xmlns:c16="http://schemas.microsoft.com/office/drawing/2014/chart" uri="{C3380CC4-5D6E-409C-BE32-E72D297353CC}">
              <c16:uniqueId val="{00000003-1282-46A4-8AB2-510858A3481C}"/>
            </c:ext>
          </c:extLst>
        </c:ser>
        <c:ser>
          <c:idx val="4"/>
          <c:order val="4"/>
          <c:tx>
            <c:strRef>
              <c:f>Sheet1!$F$1</c:f>
              <c:strCache>
                <c:ptCount val="1"/>
                <c:pt idx="0">
                  <c:v>Poland (15M, 16M, 14M or 12 M)</c:v>
                </c:pt>
              </c:strCache>
            </c:strRef>
          </c:tx>
          <c:spPr>
            <a:solidFill>
              <a:schemeClr val="accent3">
                <a:lumMod val="60000"/>
              </a:schemeClr>
            </a:solidFill>
            <a:ln>
              <a:noFill/>
            </a:ln>
            <a:effectLst/>
          </c:spPr>
          <c:invertIfNegative val="0"/>
          <c:cat>
            <c:strRef>
              <c:f>Sheet1!$A$2:$A$5</c:f>
              <c:strCache>
                <c:ptCount val="4"/>
                <c:pt idx="0">
                  <c:v>2014</c:v>
                </c:pt>
                <c:pt idx="1">
                  <c:v>2015</c:v>
                </c:pt>
                <c:pt idx="2">
                  <c:v>2016</c:v>
                </c:pt>
                <c:pt idx="3">
                  <c:v>2017 (projekcja)</c:v>
                </c:pt>
              </c:strCache>
            </c:strRef>
          </c:cat>
          <c:val>
            <c:numRef>
              <c:f>Sheet1!$F$2:$F$5</c:f>
              <c:numCache>
                <c:formatCode>#\ ###\ ##0.0;\-#\ ###\ ##0.0;"-"</c:formatCode>
                <c:ptCount val="4"/>
                <c:pt idx="0">
                  <c:v>13986</c:v>
                </c:pt>
                <c:pt idx="1">
                  <c:v>15791</c:v>
                </c:pt>
                <c:pt idx="2">
                  <c:v>13000</c:v>
                </c:pt>
                <c:pt idx="3">
                  <c:v>14000</c:v>
                </c:pt>
              </c:numCache>
            </c:numRef>
          </c:val>
          <c:extLst>
            <c:ext xmlns:c16="http://schemas.microsoft.com/office/drawing/2014/chart" uri="{C3380CC4-5D6E-409C-BE32-E72D297353CC}">
              <c16:uniqueId val="{00000004-1282-46A4-8AB2-510858A3481C}"/>
            </c:ext>
          </c:extLst>
        </c:ser>
        <c:dLbls>
          <c:showLegendKey val="0"/>
          <c:showVal val="0"/>
          <c:showCatName val="0"/>
          <c:showSerName val="0"/>
          <c:showPercent val="0"/>
          <c:showBubbleSize val="0"/>
        </c:dLbls>
        <c:gapWidth val="219"/>
        <c:overlap val="-27"/>
        <c:axId val="1384879008"/>
        <c:axId val="1384880368"/>
      </c:barChart>
      <c:catAx>
        <c:axId val="1384879008"/>
        <c:scaling>
          <c:orientation val="minMax"/>
        </c:scaling>
        <c:delete val="0"/>
        <c:axPos val="b"/>
        <c:numFmt formatCode="General" sourceLinked="0"/>
        <c:majorTickMark val="none"/>
        <c:minorTickMark val="none"/>
        <c:tickLblPos val="nextTo"/>
        <c:spPr>
          <a:noFill/>
          <a:ln w="9525" cap="flat" cmpd="sng" algn="ctr">
            <a:solidFill>
              <a:srgbClr val="003B4D"/>
            </a:solidFill>
            <a:round/>
          </a:ln>
          <a:effectLst/>
        </c:spPr>
        <c:txPr>
          <a:bodyPr rot="-6000000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crossAx val="1384880368"/>
        <c:crosses val="autoZero"/>
        <c:auto val="1"/>
        <c:lblAlgn val="ctr"/>
        <c:lblOffset val="100"/>
        <c:noMultiLvlLbl val="0"/>
      </c:catAx>
      <c:valAx>
        <c:axId val="1384880368"/>
        <c:scaling>
          <c:orientation val="minMax"/>
          <c:max val="2000000"/>
        </c:scaling>
        <c:delete val="0"/>
        <c:axPos val="l"/>
        <c:majorGridlines>
          <c:spPr>
            <a:ln w="9525" cap="flat" cmpd="sng" algn="ctr">
              <a:solidFill>
                <a:schemeClr val="tx1">
                  <a:lumMod val="15000"/>
                  <a:lumOff val="85000"/>
                </a:schemeClr>
              </a:solidFill>
              <a:round/>
            </a:ln>
            <a:effectLst/>
          </c:spPr>
        </c:majorGridlines>
        <c:numFmt formatCode="#\ ###\ ##0.0;\-#\ ###\ ##0.0;&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crossAx val="1384879008"/>
        <c:crosses val="autoZero"/>
        <c:crossBetween val="between"/>
      </c:valAx>
      <c:spPr>
        <a:noFill/>
        <a:ln>
          <a:noFill/>
        </a:ln>
        <a:effectLst/>
      </c:spPr>
    </c:plotArea>
    <c:legend>
      <c:legendPos val="b"/>
      <c:layout>
        <c:manualLayout>
          <c:xMode val="edge"/>
          <c:yMode val="edge"/>
          <c:x val="1.5326620944598499E-2"/>
          <c:y val="0.87768570268571999"/>
          <c:w val="0.963169414854808"/>
          <c:h val="0.116991443044281"/>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3B4D"/>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cat>
            <c:strRef>
              <c:f>Sheet1!$A$2:$A$20</c:f>
              <c:strCache>
                <c:ptCount val="19"/>
                <c:pt idx="0">
                  <c:v>Czech Republic</c:v>
                </c:pt>
                <c:pt idx="1">
                  <c:v>Russia</c:v>
                </c:pt>
                <c:pt idx="2">
                  <c:v>Poland</c:v>
                </c:pt>
                <c:pt idx="3">
                  <c:v>Morocco</c:v>
                </c:pt>
                <c:pt idx="4">
                  <c:v>Hungary</c:v>
                </c:pt>
                <c:pt idx="5">
                  <c:v>France</c:v>
                </c:pt>
                <c:pt idx="6">
                  <c:v>Serbia</c:v>
                </c:pt>
                <c:pt idx="7">
                  <c:v>Vietnam</c:v>
                </c:pt>
                <c:pt idx="8">
                  <c:v>Saudi Arabia</c:v>
                </c:pt>
                <c:pt idx="9">
                  <c:v>Germany</c:v>
                </c:pt>
                <c:pt idx="10">
                  <c:v>Philippines</c:v>
                </c:pt>
                <c:pt idx="11">
                  <c:v>Indonesia</c:v>
                </c:pt>
                <c:pt idx="12">
                  <c:v>Thailand</c:v>
                </c:pt>
                <c:pt idx="13">
                  <c:v>Brazil</c:v>
                </c:pt>
                <c:pt idx="14">
                  <c:v>United Kingdom</c:v>
                </c:pt>
                <c:pt idx="15">
                  <c:v>Mexico</c:v>
                </c:pt>
                <c:pt idx="16">
                  <c:v>China</c:v>
                </c:pt>
                <c:pt idx="17">
                  <c:v>India</c:v>
                </c:pt>
                <c:pt idx="18">
                  <c:v>United States</c:v>
                </c:pt>
              </c:strCache>
            </c:strRef>
          </c:cat>
          <c:val>
            <c:numRef>
              <c:f>Sheet1!$B$2:$B$20</c:f>
              <c:numCache>
                <c:formatCode>#\ ###\ ##0;\-#\ ###\ ##0;"-"</c:formatCode>
                <c:ptCount val="19"/>
                <c:pt idx="0">
                  <c:v>10400</c:v>
                </c:pt>
                <c:pt idx="1">
                  <c:v>19500</c:v>
                </c:pt>
                <c:pt idx="2">
                  <c:v>19600</c:v>
                </c:pt>
                <c:pt idx="3">
                  <c:v>19700</c:v>
                </c:pt>
                <c:pt idx="4">
                  <c:v>19750</c:v>
                </c:pt>
                <c:pt idx="5">
                  <c:v>19800</c:v>
                </c:pt>
                <c:pt idx="6">
                  <c:v>19900</c:v>
                </c:pt>
                <c:pt idx="7">
                  <c:v>21000</c:v>
                </c:pt>
                <c:pt idx="8">
                  <c:v>23000</c:v>
                </c:pt>
                <c:pt idx="9">
                  <c:v>25000</c:v>
                </c:pt>
                <c:pt idx="10">
                  <c:v>27000</c:v>
                </c:pt>
                <c:pt idx="11">
                  <c:v>30000</c:v>
                </c:pt>
                <c:pt idx="12">
                  <c:v>39000</c:v>
                </c:pt>
                <c:pt idx="13">
                  <c:v>40000</c:v>
                </c:pt>
                <c:pt idx="14">
                  <c:v>45000</c:v>
                </c:pt>
                <c:pt idx="15">
                  <c:v>80000</c:v>
                </c:pt>
                <c:pt idx="16">
                  <c:v>83000</c:v>
                </c:pt>
                <c:pt idx="17">
                  <c:v>85000</c:v>
                </c:pt>
                <c:pt idx="18">
                  <c:v>106000</c:v>
                </c:pt>
              </c:numCache>
            </c:numRef>
          </c:val>
          <c:extLst>
            <c:ext xmlns:c16="http://schemas.microsoft.com/office/drawing/2014/chart" uri="{C3380CC4-5D6E-409C-BE32-E72D297353CC}">
              <c16:uniqueId val="{00000000-C6E4-435E-AF5A-0812216EF7C3}"/>
            </c:ext>
          </c:extLst>
        </c:ser>
        <c:dLbls>
          <c:showLegendKey val="0"/>
          <c:showVal val="0"/>
          <c:showCatName val="0"/>
          <c:showSerName val="0"/>
          <c:showPercent val="0"/>
          <c:showBubbleSize val="0"/>
        </c:dLbls>
        <c:gapWidth val="150"/>
        <c:axId val="1339037152"/>
        <c:axId val="1339041792"/>
      </c:barChart>
      <c:catAx>
        <c:axId val="133903715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l-PL"/>
          </a:p>
        </c:txPr>
        <c:crossAx val="1339041792"/>
        <c:crossesAt val="1"/>
        <c:auto val="1"/>
        <c:lblAlgn val="ctr"/>
        <c:lblOffset val="100"/>
        <c:noMultiLvlLbl val="0"/>
      </c:catAx>
      <c:valAx>
        <c:axId val="1339041792"/>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l-PL"/>
          </a:p>
        </c:txPr>
        <c:crossAx val="133903715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pl-PL"/>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cat>
            <c:strRef>
              <c:f>Sheet1!$A$2:$A$20</c:f>
              <c:strCache>
                <c:ptCount val="19"/>
                <c:pt idx="0">
                  <c:v>Bularia</c:v>
                </c:pt>
                <c:pt idx="1">
                  <c:v>Costa Rica</c:v>
                </c:pt>
                <c:pt idx="2">
                  <c:v>Latvia</c:v>
                </c:pt>
                <c:pt idx="3">
                  <c:v>Saudi Arabia</c:v>
                </c:pt>
                <c:pt idx="4">
                  <c:v>Jamainca</c:v>
                </c:pt>
                <c:pt idx="5">
                  <c:v>El Salvador</c:v>
                </c:pt>
                <c:pt idx="6">
                  <c:v>Bosnia and Herzegovina</c:v>
                </c:pt>
                <c:pt idx="7">
                  <c:v>Estonia</c:v>
                </c:pt>
                <c:pt idx="8">
                  <c:v>Singapor</c:v>
                </c:pt>
                <c:pt idx="9">
                  <c:v>Lithuania</c:v>
                </c:pt>
                <c:pt idx="10">
                  <c:v>Nicaragua</c:v>
                </c:pt>
                <c:pt idx="11">
                  <c:v>Barahain</c:v>
                </c:pt>
                <c:pt idx="12">
                  <c:v>Czech Republic</c:v>
                </c:pt>
                <c:pt idx="13">
                  <c:v>Slovakia</c:v>
                </c:pt>
                <c:pt idx="14">
                  <c:v>Hungary</c:v>
                </c:pt>
                <c:pt idx="15">
                  <c:v>Ireland</c:v>
                </c:pt>
                <c:pt idx="16">
                  <c:v>UAE</c:v>
                </c:pt>
                <c:pt idx="17">
                  <c:v>Serbia</c:v>
                </c:pt>
                <c:pt idx="18">
                  <c:v>Macedonia</c:v>
                </c:pt>
              </c:strCache>
            </c:strRef>
          </c:cat>
          <c:val>
            <c:numRef>
              <c:f>Sheet1!$B$2:$B$20</c:f>
              <c:numCache>
                <c:formatCode>#\ ###\ ##0;\-#\ ###\ ##0;"-"</c:formatCode>
                <c:ptCount val="19"/>
                <c:pt idx="0">
                  <c:v>650</c:v>
                </c:pt>
                <c:pt idx="1">
                  <c:v>700</c:v>
                </c:pt>
                <c:pt idx="2">
                  <c:v>800</c:v>
                </c:pt>
                <c:pt idx="3">
                  <c:v>850</c:v>
                </c:pt>
                <c:pt idx="4">
                  <c:v>900</c:v>
                </c:pt>
                <c:pt idx="5">
                  <c:v>950</c:v>
                </c:pt>
                <c:pt idx="6">
                  <c:v>1200</c:v>
                </c:pt>
                <c:pt idx="7">
                  <c:v>1200</c:v>
                </c:pt>
                <c:pt idx="8">
                  <c:v>1200</c:v>
                </c:pt>
                <c:pt idx="9">
                  <c:v>1200</c:v>
                </c:pt>
                <c:pt idx="10">
                  <c:v>1250</c:v>
                </c:pt>
                <c:pt idx="11">
                  <c:v>1350</c:v>
                </c:pt>
                <c:pt idx="12">
                  <c:v>1350</c:v>
                </c:pt>
                <c:pt idx="13">
                  <c:v>1450</c:v>
                </c:pt>
                <c:pt idx="14">
                  <c:v>1750</c:v>
                </c:pt>
                <c:pt idx="15">
                  <c:v>2200</c:v>
                </c:pt>
                <c:pt idx="16">
                  <c:v>2300</c:v>
                </c:pt>
                <c:pt idx="17">
                  <c:v>2550</c:v>
                </c:pt>
                <c:pt idx="18">
                  <c:v>2900</c:v>
                </c:pt>
              </c:numCache>
            </c:numRef>
          </c:val>
          <c:extLst>
            <c:ext xmlns:c16="http://schemas.microsoft.com/office/drawing/2014/chart" uri="{C3380CC4-5D6E-409C-BE32-E72D297353CC}">
              <c16:uniqueId val="{00000000-C05E-4242-AA4D-8150DD71F7D5}"/>
            </c:ext>
          </c:extLst>
        </c:ser>
        <c:dLbls>
          <c:showLegendKey val="0"/>
          <c:showVal val="0"/>
          <c:showCatName val="0"/>
          <c:showSerName val="0"/>
          <c:showPercent val="0"/>
          <c:showBubbleSize val="0"/>
        </c:dLbls>
        <c:gapWidth val="150"/>
        <c:axId val="1339088464"/>
        <c:axId val="1339064256"/>
      </c:barChart>
      <c:catAx>
        <c:axId val="1339088464"/>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l-PL"/>
          </a:p>
        </c:txPr>
        <c:crossAx val="1339064256"/>
        <c:crossesAt val="1"/>
        <c:auto val="1"/>
        <c:lblAlgn val="ctr"/>
        <c:lblOffset val="100"/>
        <c:noMultiLvlLbl val="0"/>
      </c:catAx>
      <c:valAx>
        <c:axId val="1339064256"/>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l-PL"/>
          </a:p>
        </c:txPr>
        <c:crossAx val="1339088464"/>
        <c:crosses val="autoZero"/>
        <c:crossBetween val="between"/>
      </c:valAx>
      <c:spPr>
        <a:noFill/>
        <a:ln>
          <a:noFill/>
        </a:ln>
        <a:effectLst/>
      </c:spPr>
    </c:plotArea>
    <c:plotVisOnly val="1"/>
    <c:dispBlanksAs val="gap"/>
    <c:showDLblsOverMax val="0"/>
  </c:chart>
  <c:spPr>
    <a:solidFill>
      <a:srgbClr val="FFFFFF"/>
    </a:solidFill>
    <a:ln w="9525" cap="flat" cmpd="sng" algn="ctr">
      <a:noFill/>
      <a:prstDash val="solid"/>
    </a:ln>
    <a:effectLst/>
  </c:spPr>
  <c:txPr>
    <a:bodyPr/>
    <a:lstStyle/>
    <a:p>
      <a:pPr>
        <a:defRPr sz="1800"/>
      </a:pPr>
      <a:endParaRPr lang="pl-PL"/>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de-DE" sz="1200" b="1" i="0" baseline="0" err="1">
                <a:effectLst/>
                <a:latin typeface="Corbel" charset="0"/>
                <a:ea typeface="Corbel" charset="0"/>
                <a:cs typeface="Corbel" charset="0"/>
              </a:rPr>
              <a:t>Napływ</a:t>
            </a:r>
            <a:r>
              <a:rPr lang="de-DE" sz="1200" b="1" i="0" baseline="0">
                <a:effectLst/>
                <a:latin typeface="Corbel" charset="0"/>
                <a:ea typeface="Corbel" charset="0"/>
                <a:cs typeface="Corbel" charset="0"/>
              </a:rPr>
              <a:t> FDI  2011 - 2015 (</a:t>
            </a:r>
            <a:r>
              <a:rPr lang="de-DE" sz="1200" b="1" i="0" baseline="0" err="1">
                <a:effectLst/>
                <a:latin typeface="Corbel" charset="0"/>
                <a:ea typeface="Corbel" charset="0"/>
                <a:cs typeface="Corbel" charset="0"/>
              </a:rPr>
              <a:t>w</a:t>
            </a:r>
            <a:r>
              <a:rPr lang="de-DE" sz="1200" b="1" i="0" baseline="0">
                <a:effectLst/>
                <a:latin typeface="Corbel" charset="0"/>
                <a:ea typeface="Corbel" charset="0"/>
                <a:cs typeface="Corbel" charset="0"/>
              </a:rPr>
              <a:t> </a:t>
            </a:r>
            <a:r>
              <a:rPr lang="de-DE" sz="1200" b="1" i="0" baseline="0" err="1">
                <a:effectLst/>
                <a:latin typeface="Corbel" charset="0"/>
                <a:ea typeface="Corbel" charset="0"/>
                <a:cs typeface="Corbel" charset="0"/>
              </a:rPr>
              <a:t>milionach</a:t>
            </a:r>
            <a:r>
              <a:rPr lang="de-DE" sz="1200" b="1" i="0" baseline="0">
                <a:effectLst/>
                <a:latin typeface="Corbel" charset="0"/>
                <a:ea typeface="Corbel" charset="0"/>
                <a:cs typeface="Corbel" charset="0"/>
              </a:rPr>
              <a:t> </a:t>
            </a:r>
            <a:r>
              <a:rPr lang="de-DE" sz="1200" b="1" i="0" baseline="0" err="1">
                <a:effectLst/>
                <a:latin typeface="Corbel" charset="0"/>
                <a:ea typeface="Corbel" charset="0"/>
                <a:cs typeface="Corbel" charset="0"/>
              </a:rPr>
              <a:t>dolarów</a:t>
            </a:r>
            <a:r>
              <a:rPr lang="de-DE" sz="1200" b="1" i="0" baseline="0">
                <a:effectLst/>
                <a:latin typeface="Corbel" charset="0"/>
                <a:ea typeface="Corbel" charset="0"/>
                <a:cs typeface="Corbel" charset="0"/>
              </a:rPr>
              <a:t>)</a:t>
            </a:r>
            <a:endParaRPr lang="en-US" sz="1200">
              <a:effectLst/>
              <a:latin typeface="Corbel" charset="0"/>
              <a:ea typeface="Corbel" charset="0"/>
              <a:cs typeface="Corbel" charset="0"/>
            </a:endParaRPr>
          </a:p>
        </c:rich>
      </c:tx>
      <c:layout>
        <c:manualLayout>
          <c:xMode val="edge"/>
          <c:yMode val="edge"/>
          <c:x val="0.323521895289405"/>
          <c:y val="0"/>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pl-PL"/>
        </a:p>
      </c:txPr>
    </c:title>
    <c:autoTitleDeleted val="0"/>
    <c:plotArea>
      <c:layout>
        <c:manualLayout>
          <c:layoutTarget val="inner"/>
          <c:xMode val="edge"/>
          <c:yMode val="edge"/>
          <c:x val="0.14238868543376701"/>
          <c:y val="8.2405900889428202E-2"/>
          <c:w val="0.79507137265736505"/>
          <c:h val="0.73308614805762395"/>
        </c:manualLayout>
      </c:layout>
      <c:barChart>
        <c:barDir val="col"/>
        <c:grouping val="clustered"/>
        <c:varyColors val="0"/>
        <c:ser>
          <c:idx val="0"/>
          <c:order val="0"/>
          <c:tx>
            <c:strRef>
              <c:f>Sheet1!$B$1</c:f>
              <c:strCache>
                <c:ptCount val="1"/>
                <c:pt idx="0">
                  <c:v>Polska</c:v>
                </c:pt>
              </c:strCache>
            </c:strRef>
          </c:tx>
          <c:spPr>
            <a:solidFill>
              <a:schemeClr val="accent2"/>
            </a:solidFill>
            <a:ln>
              <a:noFill/>
            </a:ln>
            <a:effectLst/>
          </c:spPr>
          <c:invertIfNegative val="0"/>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 ###\ ##0.0;\-#\ ###\ ##0.0;"-"</c:formatCode>
                <c:ptCount val="6"/>
                <c:pt idx="0">
                  <c:v>15925</c:v>
                </c:pt>
                <c:pt idx="1">
                  <c:v>12423</c:v>
                </c:pt>
                <c:pt idx="2">
                  <c:v>3625</c:v>
                </c:pt>
                <c:pt idx="3">
                  <c:v>14268</c:v>
                </c:pt>
                <c:pt idx="4">
                  <c:v>13472</c:v>
                </c:pt>
                <c:pt idx="5">
                  <c:v>11357</c:v>
                </c:pt>
              </c:numCache>
            </c:numRef>
          </c:val>
          <c:extLst>
            <c:ext xmlns:c16="http://schemas.microsoft.com/office/drawing/2014/chart" uri="{C3380CC4-5D6E-409C-BE32-E72D297353CC}">
              <c16:uniqueId val="{00000000-591D-438D-9C3A-16CE19BA38CD}"/>
            </c:ext>
          </c:extLst>
        </c:ser>
        <c:ser>
          <c:idx val="1"/>
          <c:order val="1"/>
          <c:tx>
            <c:strRef>
              <c:f>Sheet1!$C$1</c:f>
              <c:strCache>
                <c:ptCount val="1"/>
                <c:pt idx="0">
                  <c:v>Czechy</c:v>
                </c:pt>
              </c:strCache>
            </c:strRef>
          </c:tx>
          <c:spPr>
            <a:solidFill>
              <a:schemeClr val="accent4"/>
            </a:solidFill>
            <a:ln>
              <a:noFill/>
            </a:ln>
            <a:effectLst/>
          </c:spPr>
          <c:invertIfNegative val="0"/>
          <c:cat>
            <c:numRef>
              <c:f>Sheet1!$A$2:$A$7</c:f>
              <c:numCache>
                <c:formatCode>General</c:formatCode>
                <c:ptCount val="6"/>
                <c:pt idx="0">
                  <c:v>2011</c:v>
                </c:pt>
                <c:pt idx="1">
                  <c:v>2012</c:v>
                </c:pt>
                <c:pt idx="2">
                  <c:v>2013</c:v>
                </c:pt>
                <c:pt idx="3">
                  <c:v>2014</c:v>
                </c:pt>
                <c:pt idx="4">
                  <c:v>2015</c:v>
                </c:pt>
                <c:pt idx="5">
                  <c:v>2016</c:v>
                </c:pt>
              </c:numCache>
            </c:numRef>
          </c:cat>
          <c:val>
            <c:numRef>
              <c:f>Sheet1!$C$2:$C$7</c:f>
              <c:numCache>
                <c:formatCode>#\ ###\ ##0.0;\-#\ ###\ ##0.0;"-"</c:formatCode>
                <c:ptCount val="6"/>
                <c:pt idx="0">
                  <c:v>2323</c:v>
                </c:pt>
                <c:pt idx="1">
                  <c:v>8000</c:v>
                </c:pt>
                <c:pt idx="2">
                  <c:v>3641</c:v>
                </c:pt>
                <c:pt idx="3">
                  <c:v>5492</c:v>
                </c:pt>
                <c:pt idx="4">
                  <c:v>465</c:v>
                </c:pt>
                <c:pt idx="5">
                  <c:v>6752</c:v>
                </c:pt>
              </c:numCache>
            </c:numRef>
          </c:val>
          <c:extLst>
            <c:ext xmlns:c16="http://schemas.microsoft.com/office/drawing/2014/chart" uri="{C3380CC4-5D6E-409C-BE32-E72D297353CC}">
              <c16:uniqueId val="{00000001-591D-438D-9C3A-16CE19BA38CD}"/>
            </c:ext>
          </c:extLst>
        </c:ser>
        <c:ser>
          <c:idx val="2"/>
          <c:order val="2"/>
          <c:tx>
            <c:strRef>
              <c:f>Sheet1!$D$1</c:f>
              <c:strCache>
                <c:ptCount val="1"/>
                <c:pt idx="0">
                  <c:v>Węgry</c:v>
                </c:pt>
              </c:strCache>
            </c:strRef>
          </c:tx>
          <c:spPr>
            <a:solidFill>
              <a:schemeClr val="accent6"/>
            </a:solidFill>
            <a:ln>
              <a:noFill/>
            </a:ln>
            <a:effectLst/>
          </c:spPr>
          <c:invertIfNegative val="0"/>
          <c:cat>
            <c:numRef>
              <c:f>Sheet1!$A$2:$A$7</c:f>
              <c:numCache>
                <c:formatCode>General</c:formatCode>
                <c:ptCount val="6"/>
                <c:pt idx="0">
                  <c:v>2011</c:v>
                </c:pt>
                <c:pt idx="1">
                  <c:v>2012</c:v>
                </c:pt>
                <c:pt idx="2">
                  <c:v>2013</c:v>
                </c:pt>
                <c:pt idx="3">
                  <c:v>2014</c:v>
                </c:pt>
                <c:pt idx="4">
                  <c:v>2015</c:v>
                </c:pt>
                <c:pt idx="5">
                  <c:v>2016</c:v>
                </c:pt>
              </c:numCache>
            </c:numRef>
          </c:cat>
          <c:val>
            <c:numRef>
              <c:f>Sheet1!$D$2:$D$7</c:f>
              <c:numCache>
                <c:formatCode>#\ ###\ ##0.0;\-#\ ###\ ##0.0;"-"</c:formatCode>
                <c:ptCount val="6"/>
                <c:pt idx="0">
                  <c:v>6315</c:v>
                </c:pt>
                <c:pt idx="1">
                  <c:v>14427</c:v>
                </c:pt>
                <c:pt idx="2">
                  <c:v>3404</c:v>
                </c:pt>
                <c:pt idx="3">
                  <c:v>7557</c:v>
                </c:pt>
                <c:pt idx="4">
                  <c:v>0</c:v>
                </c:pt>
                <c:pt idx="5">
                  <c:v>0</c:v>
                </c:pt>
              </c:numCache>
            </c:numRef>
          </c:val>
          <c:extLst>
            <c:ext xmlns:c16="http://schemas.microsoft.com/office/drawing/2014/chart" uri="{C3380CC4-5D6E-409C-BE32-E72D297353CC}">
              <c16:uniqueId val="{00000002-591D-438D-9C3A-16CE19BA38CD}"/>
            </c:ext>
          </c:extLst>
        </c:ser>
        <c:ser>
          <c:idx val="3"/>
          <c:order val="3"/>
          <c:tx>
            <c:strRef>
              <c:f>Sheet1!$E$1</c:f>
              <c:strCache>
                <c:ptCount val="1"/>
                <c:pt idx="0">
                  <c:v>Rumunia</c:v>
                </c:pt>
              </c:strCache>
            </c:strRef>
          </c:tx>
          <c:spPr>
            <a:solidFill>
              <a:schemeClr val="accent2">
                <a:lumMod val="60000"/>
              </a:schemeClr>
            </a:solidFill>
            <a:ln>
              <a:noFill/>
            </a:ln>
            <a:effectLst/>
          </c:spPr>
          <c:invertIfNegative val="0"/>
          <c:cat>
            <c:numRef>
              <c:f>Sheet1!$A$2:$A$7</c:f>
              <c:numCache>
                <c:formatCode>General</c:formatCode>
                <c:ptCount val="6"/>
                <c:pt idx="0">
                  <c:v>2011</c:v>
                </c:pt>
                <c:pt idx="1">
                  <c:v>2012</c:v>
                </c:pt>
                <c:pt idx="2">
                  <c:v>2013</c:v>
                </c:pt>
                <c:pt idx="3">
                  <c:v>2014</c:v>
                </c:pt>
                <c:pt idx="4">
                  <c:v>2015</c:v>
                </c:pt>
                <c:pt idx="5">
                  <c:v>2016</c:v>
                </c:pt>
              </c:numCache>
            </c:numRef>
          </c:cat>
          <c:val>
            <c:numRef>
              <c:f>Sheet1!$E$2:$E$7</c:f>
              <c:numCache>
                <c:formatCode>#\ ###\ ##0.0;\-#\ ###\ ##0.0;"-"</c:formatCode>
                <c:ptCount val="6"/>
                <c:pt idx="0">
                  <c:v>2362</c:v>
                </c:pt>
                <c:pt idx="1">
                  <c:v>3198</c:v>
                </c:pt>
                <c:pt idx="2">
                  <c:v>3602</c:v>
                </c:pt>
                <c:pt idx="3">
                  <c:v>3211</c:v>
                </c:pt>
                <c:pt idx="4">
                  <c:v>3839</c:v>
                </c:pt>
                <c:pt idx="5">
                  <c:v>4573</c:v>
                </c:pt>
              </c:numCache>
            </c:numRef>
          </c:val>
          <c:extLst>
            <c:ext xmlns:c16="http://schemas.microsoft.com/office/drawing/2014/chart" uri="{C3380CC4-5D6E-409C-BE32-E72D297353CC}">
              <c16:uniqueId val="{00000003-591D-438D-9C3A-16CE19BA38CD}"/>
            </c:ext>
          </c:extLst>
        </c:ser>
        <c:ser>
          <c:idx val="4"/>
          <c:order val="4"/>
          <c:tx>
            <c:strRef>
              <c:f>Sheet1!$F$1</c:f>
              <c:strCache>
                <c:ptCount val="1"/>
                <c:pt idx="0">
                  <c:v>Niemcy</c:v>
                </c:pt>
              </c:strCache>
            </c:strRef>
          </c:tx>
          <c:spPr>
            <a:solidFill>
              <a:schemeClr val="accent4">
                <a:lumMod val="60000"/>
              </a:schemeClr>
            </a:solidFill>
            <a:ln>
              <a:noFill/>
            </a:ln>
            <a:effectLst/>
          </c:spPr>
          <c:invertIfNegative val="0"/>
          <c:cat>
            <c:numRef>
              <c:f>Sheet1!$A$2:$A$7</c:f>
              <c:numCache>
                <c:formatCode>General</c:formatCode>
                <c:ptCount val="6"/>
                <c:pt idx="0">
                  <c:v>2011</c:v>
                </c:pt>
                <c:pt idx="1">
                  <c:v>2012</c:v>
                </c:pt>
                <c:pt idx="2">
                  <c:v>2013</c:v>
                </c:pt>
                <c:pt idx="3">
                  <c:v>2014</c:v>
                </c:pt>
                <c:pt idx="4">
                  <c:v>2015</c:v>
                </c:pt>
                <c:pt idx="5">
                  <c:v>2016</c:v>
                </c:pt>
              </c:numCache>
            </c:numRef>
          </c:cat>
          <c:val>
            <c:numRef>
              <c:f>Sheet1!$F$2:$F$7</c:f>
              <c:numCache>
                <c:formatCode>#\ ###\ ##0.0;\-#\ ###\ ##0.0;"-"</c:formatCode>
                <c:ptCount val="6"/>
                <c:pt idx="0">
                  <c:v>67513</c:v>
                </c:pt>
                <c:pt idx="1">
                  <c:v>28181</c:v>
                </c:pt>
                <c:pt idx="2">
                  <c:v>15573</c:v>
                </c:pt>
                <c:pt idx="3">
                  <c:v>3954</c:v>
                </c:pt>
                <c:pt idx="4">
                  <c:v>33312</c:v>
                </c:pt>
                <c:pt idx="5">
                  <c:v>9528</c:v>
                </c:pt>
              </c:numCache>
            </c:numRef>
          </c:val>
          <c:extLst>
            <c:ext xmlns:c16="http://schemas.microsoft.com/office/drawing/2014/chart" uri="{C3380CC4-5D6E-409C-BE32-E72D297353CC}">
              <c16:uniqueId val="{00000004-591D-438D-9C3A-16CE19BA38CD}"/>
            </c:ext>
          </c:extLst>
        </c:ser>
        <c:dLbls>
          <c:showLegendKey val="0"/>
          <c:showVal val="0"/>
          <c:showCatName val="0"/>
          <c:showSerName val="0"/>
          <c:showPercent val="0"/>
          <c:showBubbleSize val="0"/>
        </c:dLbls>
        <c:gapWidth val="150"/>
        <c:axId val="1346211568"/>
        <c:axId val="1346206672"/>
      </c:barChart>
      <c:catAx>
        <c:axId val="134621156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l-PL"/>
          </a:p>
        </c:txPr>
        <c:crossAx val="1346206672"/>
        <c:crosses val="autoZero"/>
        <c:auto val="1"/>
        <c:lblAlgn val="ctr"/>
        <c:lblOffset val="100"/>
        <c:noMultiLvlLbl val="0"/>
      </c:catAx>
      <c:valAx>
        <c:axId val="1346206672"/>
        <c:scaling>
          <c:logBase val="10"/>
          <c:orientation val="minMax"/>
          <c:max val="1000000"/>
        </c:scaling>
        <c:delete val="0"/>
        <c:axPos val="l"/>
        <c:majorGridlines>
          <c:spPr>
            <a:ln w="9525" cap="flat" cmpd="sng" algn="ctr">
              <a:solidFill>
                <a:schemeClr val="tx1">
                  <a:tint val="75000"/>
                  <a:shade val="95000"/>
                  <a:satMod val="105000"/>
                </a:schemeClr>
              </a:solidFill>
              <a:prstDash val="solid"/>
              <a:round/>
            </a:ln>
            <a:effectLst/>
          </c:spPr>
        </c:majorGridlines>
        <c:numFmt formatCode="#\ ###\ ##0.0;\-#\ ###\ ##0.0;&quot;-&quot;"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l-PL"/>
          </a:p>
        </c:txPr>
        <c:crossAx val="1346211568"/>
        <c:crosses val="autoZero"/>
        <c:crossBetween val="between"/>
      </c:valAx>
      <c:spPr>
        <a:noFill/>
        <a:ln>
          <a:noFill/>
        </a:ln>
        <a:effectLst/>
      </c:spPr>
    </c:plotArea>
    <c:legend>
      <c:legendPos val="r"/>
      <c:layout>
        <c:manualLayout>
          <c:xMode val="edge"/>
          <c:yMode val="edge"/>
          <c:x val="0.19466161074376101"/>
          <c:y val="0.84573671319983601"/>
          <c:w val="0.65258352896622596"/>
          <c:h val="0.1542633127081869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pl-PL"/>
        </a:p>
      </c:txPr>
    </c:legend>
    <c:plotVisOnly val="1"/>
    <c:dispBlanksAs val="gap"/>
    <c:showDLblsOverMax val="0"/>
  </c:chart>
  <c:spPr>
    <a:noFill/>
    <a:ln w="9525" cap="flat" cmpd="sng" algn="ctr">
      <a:noFill/>
      <a:prstDash val="solid"/>
    </a:ln>
    <a:effectLst/>
  </c:spPr>
  <c:txPr>
    <a:bodyPr/>
    <a:lstStyle/>
    <a:p>
      <a:pPr>
        <a:defRPr sz="1800"/>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4B9CB9"/>
            </a:solidFill>
            <a:ln>
              <a:noFill/>
            </a:ln>
            <a:effectLst/>
          </c:spPr>
          <c:invertIfNegative val="0"/>
          <c:cat>
            <c:strRef>
              <c:f>Sheet1!$A$2:$A$12</c:f>
              <c:strCache>
                <c:ptCount val="11"/>
                <c:pt idx="0">
                  <c:v>Bulgaria</c:v>
                </c:pt>
                <c:pt idx="1">
                  <c:v>Moldowa</c:v>
                </c:pt>
                <c:pt idx="2">
                  <c:v>Romania</c:v>
                </c:pt>
                <c:pt idx="3">
                  <c:v>Hungary</c:v>
                </c:pt>
                <c:pt idx="4">
                  <c:v>Macedonia</c:v>
                </c:pt>
                <c:pt idx="5">
                  <c:v>Poland</c:v>
                </c:pt>
                <c:pt idx="6">
                  <c:v>Albania</c:v>
                </c:pt>
                <c:pt idx="7">
                  <c:v>Greece</c:v>
                </c:pt>
                <c:pt idx="8">
                  <c:v>Slovakia</c:v>
                </c:pt>
                <c:pt idx="9">
                  <c:v>Serbia</c:v>
                </c:pt>
                <c:pt idx="10">
                  <c:v>Czech Republic</c:v>
                </c:pt>
              </c:strCache>
            </c:strRef>
          </c:cat>
          <c:val>
            <c:numRef>
              <c:f>Sheet1!$B$2:$B$12</c:f>
              <c:numCache>
                <c:formatCode>General</c:formatCode>
                <c:ptCount val="11"/>
                <c:pt idx="0">
                  <c:v>85</c:v>
                </c:pt>
                <c:pt idx="1">
                  <c:v>227</c:v>
                </c:pt>
                <c:pt idx="2">
                  <c:v>384</c:v>
                </c:pt>
                <c:pt idx="3">
                  <c:v>570</c:v>
                </c:pt>
                <c:pt idx="4">
                  <c:v>654</c:v>
                </c:pt>
                <c:pt idx="5">
                  <c:v>778</c:v>
                </c:pt>
                <c:pt idx="6">
                  <c:v>993</c:v>
                </c:pt>
                <c:pt idx="7">
                  <c:v>1549</c:v>
                </c:pt>
                <c:pt idx="8">
                  <c:v>1691</c:v>
                </c:pt>
                <c:pt idx="9">
                  <c:v>2285</c:v>
                </c:pt>
                <c:pt idx="10">
                  <c:v>3269</c:v>
                </c:pt>
              </c:numCache>
            </c:numRef>
          </c:val>
          <c:extLst>
            <c:ext xmlns:c16="http://schemas.microsoft.com/office/drawing/2014/chart" uri="{C3380CC4-5D6E-409C-BE32-E72D297353CC}">
              <c16:uniqueId val="{00000000-EB3C-4C1A-8134-24A85C7971B3}"/>
            </c:ext>
          </c:extLst>
        </c:ser>
        <c:dLbls>
          <c:showLegendKey val="0"/>
          <c:showVal val="0"/>
          <c:showCatName val="0"/>
          <c:showSerName val="0"/>
          <c:showPercent val="0"/>
          <c:showBubbleSize val="0"/>
        </c:dLbls>
        <c:gapWidth val="219"/>
        <c:overlap val="-27"/>
        <c:axId val="1329341520"/>
        <c:axId val="1329330816"/>
      </c:barChart>
      <c:catAx>
        <c:axId val="13293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14757"/>
                </a:solidFill>
                <a:latin typeface="+mn-lt"/>
                <a:ea typeface="+mn-ea"/>
                <a:cs typeface="+mn-cs"/>
              </a:defRPr>
            </a:pPr>
            <a:endParaRPr lang="pl-PL"/>
          </a:p>
        </c:txPr>
        <c:crossAx val="1329330816"/>
        <c:crosses val="autoZero"/>
        <c:auto val="1"/>
        <c:lblAlgn val="ctr"/>
        <c:lblOffset val="100"/>
        <c:noMultiLvlLbl val="0"/>
      </c:catAx>
      <c:valAx>
        <c:axId val="13293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214757"/>
            </a:solidFill>
          </a:ln>
          <a:effectLst/>
        </c:spPr>
        <c:txPr>
          <a:bodyPr rot="-60000000" spcFirstLastPara="1" vertOverflow="ellipsis" vert="horz" wrap="square" anchor="ctr" anchorCtr="1"/>
          <a:lstStyle/>
          <a:p>
            <a:pPr>
              <a:defRPr sz="1197" b="0" i="0" u="none" strike="noStrike" kern="1200" baseline="0">
                <a:solidFill>
                  <a:srgbClr val="214757"/>
                </a:solidFill>
                <a:latin typeface="+mn-lt"/>
                <a:ea typeface="+mn-ea"/>
                <a:cs typeface="+mn-cs"/>
              </a:defRPr>
            </a:pPr>
            <a:endParaRPr lang="pl-PL"/>
          </a:p>
        </c:txPr>
        <c:crossAx val="1329341520"/>
        <c:crosses val="autoZero"/>
        <c:crossBetween val="between"/>
      </c:valAx>
      <c:spPr>
        <a:noFill/>
        <a:ln>
          <a:noFill/>
        </a:ln>
        <a:effectLst/>
      </c:spPr>
    </c:plotArea>
    <c:plotVisOnly val="1"/>
    <c:dispBlanksAs val="gap"/>
    <c:showDLblsOverMax val="0"/>
  </c:chart>
  <c:spPr>
    <a:noFill/>
    <a:ln>
      <a:solidFill>
        <a:srgbClr val="4B9CB9"/>
      </a:solid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0.63593</cdr:x>
      <cdr:y>0.20498</cdr:y>
    </cdr:from>
    <cdr:to>
      <cdr:x>1</cdr:x>
      <cdr:y>0.29644</cdr:y>
    </cdr:to>
    <cdr:sp macro="" textlink="">
      <cdr:nvSpPr>
        <cdr:cNvPr id="2" name="TextBox 1"/>
        <cdr:cNvSpPr txBox="1"/>
      </cdr:nvSpPr>
      <cdr:spPr>
        <a:xfrm xmlns:a="http://schemas.openxmlformats.org/drawingml/2006/main">
          <a:off x="5295900" y="1024596"/>
          <a:ext cx="3031954"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0.63593</cdr:x>
      <cdr:y>0.20498</cdr:y>
    </cdr:from>
    <cdr:to>
      <cdr:x>1</cdr:x>
      <cdr:y>0.29644</cdr:y>
    </cdr:to>
    <cdr:sp macro="" textlink="">
      <cdr:nvSpPr>
        <cdr:cNvPr id="2" name="TextBox 1"/>
        <cdr:cNvSpPr txBox="1"/>
      </cdr:nvSpPr>
      <cdr:spPr>
        <a:xfrm xmlns:a="http://schemas.openxmlformats.org/drawingml/2006/main">
          <a:off x="5295900" y="1024596"/>
          <a:ext cx="3031954"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5EB43E-7E06-444C-8DE1-24EB67D49A08}" type="datetimeFigureOut">
              <a:rPr lang="en-US" smtClean="0"/>
              <a:t>7/2/2019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Strategic Marketing Plan | First Steps of Marketing | 20.06.16</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639227-AA01-4C07-A728-6745510A8167}" type="slidenum">
              <a:rPr lang="en-US" smtClean="0"/>
              <a:t>‹#›</a:t>
            </a:fld>
            <a:endParaRPr lang="en-US"/>
          </a:p>
        </p:txBody>
      </p:sp>
    </p:spTree>
    <p:extLst>
      <p:ext uri="{BB962C8B-B14F-4D97-AF65-F5344CB8AC3E}">
        <p14:creationId xmlns:p14="http://schemas.microsoft.com/office/powerpoint/2010/main" val="39820380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F0DCF-ACDE-9C4F-A814-64D9EA87DD14}" type="datetimeFigureOut">
              <a:rPr lang="en-US" smtClean="0"/>
              <a:t>7/2/2019</a:t>
            </a:fld>
            <a:endParaRPr lang="en-US"/>
          </a:p>
        </p:txBody>
      </p:sp>
      <p:sp>
        <p:nvSpPr>
          <p:cNvPr id="4" name="Slide Image Placeholder 3"/>
          <p:cNvSpPr>
            <a:spLocks noGrp="1" noRot="1" noChangeAspect="1"/>
          </p:cNvSpPr>
          <p:nvPr>
            <p:ph type="sldImg" idx="2"/>
          </p:nvPr>
        </p:nvSpPr>
        <p:spPr>
          <a:xfrm>
            <a:off x="1211263" y="685800"/>
            <a:ext cx="44354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foreign direct investment training</a:t>
            </a:r>
          </a:p>
          <a:p>
            <a:r>
              <a:rPr lang="en-US"/>
              <a:t>| First Steps of Marketing | 20.06.16</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F3808F-E443-894D-AC14-5DF04BE7E6C1}" type="slidenum">
              <a:rPr lang="en-US" smtClean="0"/>
              <a:t>‹#›</a:t>
            </a:fld>
            <a:endParaRPr lang="en-US"/>
          </a:p>
        </p:txBody>
      </p:sp>
    </p:spTree>
    <p:extLst>
      <p:ext uri="{BB962C8B-B14F-4D97-AF65-F5344CB8AC3E}">
        <p14:creationId xmlns:p14="http://schemas.microsoft.com/office/powerpoint/2010/main" val="2253441733"/>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2836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a:t>
            </a:fld>
            <a:endParaRPr lang="en-US"/>
          </a:p>
        </p:txBody>
      </p:sp>
    </p:spTree>
    <p:extLst>
      <p:ext uri="{BB962C8B-B14F-4D97-AF65-F5344CB8AC3E}">
        <p14:creationId xmlns:p14="http://schemas.microsoft.com/office/powerpoint/2010/main" val="92682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17</a:t>
            </a:fld>
            <a:endParaRPr lang="en-US"/>
          </a:p>
        </p:txBody>
      </p:sp>
    </p:spTree>
    <p:extLst>
      <p:ext uri="{BB962C8B-B14F-4D97-AF65-F5344CB8AC3E}">
        <p14:creationId xmlns:p14="http://schemas.microsoft.com/office/powerpoint/2010/main" val="14536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18</a:t>
            </a:fld>
            <a:endParaRPr lang="en-US"/>
          </a:p>
        </p:txBody>
      </p:sp>
    </p:spTree>
    <p:extLst>
      <p:ext uri="{BB962C8B-B14F-4D97-AF65-F5344CB8AC3E}">
        <p14:creationId xmlns:p14="http://schemas.microsoft.com/office/powerpoint/2010/main" val="120303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19</a:t>
            </a:fld>
            <a:endParaRPr lang="en-US"/>
          </a:p>
        </p:txBody>
      </p:sp>
    </p:spTree>
    <p:extLst>
      <p:ext uri="{BB962C8B-B14F-4D97-AF65-F5344CB8AC3E}">
        <p14:creationId xmlns:p14="http://schemas.microsoft.com/office/powerpoint/2010/main" val="164990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20</a:t>
            </a:fld>
            <a:endParaRPr lang="en-US"/>
          </a:p>
        </p:txBody>
      </p:sp>
    </p:spTree>
    <p:extLst>
      <p:ext uri="{BB962C8B-B14F-4D97-AF65-F5344CB8AC3E}">
        <p14:creationId xmlns:p14="http://schemas.microsoft.com/office/powerpoint/2010/main" val="43333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21</a:t>
            </a:fld>
            <a:endParaRPr lang="en-US"/>
          </a:p>
        </p:txBody>
      </p:sp>
    </p:spTree>
    <p:extLst>
      <p:ext uri="{BB962C8B-B14F-4D97-AF65-F5344CB8AC3E}">
        <p14:creationId xmlns:p14="http://schemas.microsoft.com/office/powerpoint/2010/main" val="1907399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22</a:t>
            </a:fld>
            <a:endParaRPr lang="en-US"/>
          </a:p>
        </p:txBody>
      </p:sp>
    </p:spTree>
    <p:extLst>
      <p:ext uri="{BB962C8B-B14F-4D97-AF65-F5344CB8AC3E}">
        <p14:creationId xmlns:p14="http://schemas.microsoft.com/office/powerpoint/2010/main" val="1764852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23</a:t>
            </a:fld>
            <a:endParaRPr lang="en-US"/>
          </a:p>
        </p:txBody>
      </p:sp>
    </p:spTree>
    <p:extLst>
      <p:ext uri="{BB962C8B-B14F-4D97-AF65-F5344CB8AC3E}">
        <p14:creationId xmlns:p14="http://schemas.microsoft.com/office/powerpoint/2010/main" val="135067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24</a:t>
            </a:fld>
            <a:endParaRPr lang="en-US"/>
          </a:p>
        </p:txBody>
      </p:sp>
    </p:spTree>
    <p:extLst>
      <p:ext uri="{BB962C8B-B14F-4D97-AF65-F5344CB8AC3E}">
        <p14:creationId xmlns:p14="http://schemas.microsoft.com/office/powerpoint/2010/main" val="225709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25</a:t>
            </a:fld>
            <a:endParaRPr lang="en-US"/>
          </a:p>
        </p:txBody>
      </p:sp>
    </p:spTree>
    <p:extLst>
      <p:ext uri="{BB962C8B-B14F-4D97-AF65-F5344CB8AC3E}">
        <p14:creationId xmlns:p14="http://schemas.microsoft.com/office/powerpoint/2010/main" val="106262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85052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26</a:t>
            </a:fld>
            <a:endParaRPr lang="en-US"/>
          </a:p>
        </p:txBody>
      </p:sp>
    </p:spTree>
    <p:extLst>
      <p:ext uri="{BB962C8B-B14F-4D97-AF65-F5344CB8AC3E}">
        <p14:creationId xmlns:p14="http://schemas.microsoft.com/office/powerpoint/2010/main" val="45620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27</a:t>
            </a:fld>
            <a:endParaRPr lang="en-US"/>
          </a:p>
        </p:txBody>
      </p:sp>
    </p:spTree>
    <p:extLst>
      <p:ext uri="{BB962C8B-B14F-4D97-AF65-F5344CB8AC3E}">
        <p14:creationId xmlns:p14="http://schemas.microsoft.com/office/powerpoint/2010/main" val="705229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28</a:t>
            </a:fld>
            <a:endParaRPr lang="en-US"/>
          </a:p>
        </p:txBody>
      </p:sp>
    </p:spTree>
    <p:extLst>
      <p:ext uri="{BB962C8B-B14F-4D97-AF65-F5344CB8AC3E}">
        <p14:creationId xmlns:p14="http://schemas.microsoft.com/office/powerpoint/2010/main" val="131995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29</a:t>
            </a:fld>
            <a:endParaRPr lang="en-US"/>
          </a:p>
        </p:txBody>
      </p:sp>
    </p:spTree>
    <p:extLst>
      <p:ext uri="{BB962C8B-B14F-4D97-AF65-F5344CB8AC3E}">
        <p14:creationId xmlns:p14="http://schemas.microsoft.com/office/powerpoint/2010/main" val="59352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30</a:t>
            </a:fld>
            <a:endParaRPr lang="en-US"/>
          </a:p>
        </p:txBody>
      </p:sp>
    </p:spTree>
    <p:extLst>
      <p:ext uri="{BB962C8B-B14F-4D97-AF65-F5344CB8AC3E}">
        <p14:creationId xmlns:p14="http://schemas.microsoft.com/office/powerpoint/2010/main" val="2131430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39</a:t>
            </a:fld>
            <a:endParaRPr lang="en-US"/>
          </a:p>
        </p:txBody>
      </p:sp>
    </p:spTree>
    <p:extLst>
      <p:ext uri="{BB962C8B-B14F-4D97-AF65-F5344CB8AC3E}">
        <p14:creationId xmlns:p14="http://schemas.microsoft.com/office/powerpoint/2010/main" val="207031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738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44</a:t>
            </a:fld>
            <a:endParaRPr lang="en-US"/>
          </a:p>
        </p:txBody>
      </p:sp>
    </p:spTree>
    <p:extLst>
      <p:ext uri="{BB962C8B-B14F-4D97-AF65-F5344CB8AC3E}">
        <p14:creationId xmlns:p14="http://schemas.microsoft.com/office/powerpoint/2010/main" val="636233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de-DE" dirty="0" err="1"/>
              <a:t>What</a:t>
            </a:r>
            <a:r>
              <a:rPr lang="de-DE" dirty="0"/>
              <a:t> </a:t>
            </a:r>
            <a:r>
              <a:rPr lang="de-DE" dirty="0" err="1"/>
              <a:t>are</a:t>
            </a:r>
            <a:r>
              <a:rPr lang="de-DE" dirty="0"/>
              <a:t> </a:t>
            </a:r>
            <a:r>
              <a:rPr lang="de-DE" dirty="0" err="1"/>
              <a:t>the</a:t>
            </a:r>
            <a:r>
              <a:rPr lang="de-DE" dirty="0"/>
              <a:t> </a:t>
            </a:r>
            <a:r>
              <a:rPr lang="de-DE" dirty="0" err="1"/>
              <a:t>services</a:t>
            </a:r>
            <a:r>
              <a:rPr lang="de-DE" dirty="0"/>
              <a:t> an</a:t>
            </a:r>
            <a:r>
              <a:rPr lang="pl-PL" dirty="0"/>
              <a:t>d</a:t>
            </a:r>
            <a:r>
              <a:rPr lang="de-DE" dirty="0"/>
              <a:t> </a:t>
            </a:r>
            <a:r>
              <a:rPr lang="de-DE" dirty="0" err="1"/>
              <a:t>investment</a:t>
            </a:r>
            <a:r>
              <a:rPr lang="de-DE" dirty="0"/>
              <a:t> </a:t>
            </a:r>
            <a:r>
              <a:rPr lang="de-DE" dirty="0" err="1"/>
              <a:t>promotion</a:t>
            </a:r>
            <a:r>
              <a:rPr lang="de-DE" dirty="0"/>
              <a:t> </a:t>
            </a:r>
            <a:r>
              <a:rPr lang="de-DE" dirty="0" err="1"/>
              <a:t>agency</a:t>
            </a:r>
            <a:r>
              <a:rPr lang="de-DE" dirty="0"/>
              <a:t> </a:t>
            </a:r>
            <a:r>
              <a:rPr lang="de-DE" dirty="0" err="1"/>
              <a:t>offer</a:t>
            </a:r>
            <a:r>
              <a:rPr lang="de-DE" dirty="0"/>
              <a:t> </a:t>
            </a:r>
            <a:r>
              <a:rPr lang="de-DE" dirty="0" err="1"/>
              <a:t>companies</a:t>
            </a:r>
            <a:r>
              <a:rPr lang="de-DE" dirty="0"/>
              <a:t>?</a:t>
            </a:r>
          </a:p>
          <a:p>
            <a:pPr marL="285750" lvl="0" indent="-285750">
              <a:spcAft>
                <a:spcPts val="0"/>
              </a:spcAft>
              <a:buFontTx/>
              <a:buChar char="-"/>
            </a:pPr>
            <a:r>
              <a:rPr lang="pl-PL" dirty="0" err="1"/>
              <a:t>National</a:t>
            </a:r>
            <a:r>
              <a:rPr lang="pl-PL" dirty="0"/>
              <a:t> and </a:t>
            </a:r>
            <a:r>
              <a:rPr lang="de-DE" dirty="0"/>
              <a:t>regional</a:t>
            </a:r>
            <a:r>
              <a:rPr lang="pl-PL" dirty="0"/>
              <a:t> </a:t>
            </a:r>
            <a:r>
              <a:rPr lang="pl-PL" dirty="0" err="1"/>
              <a:t>incentives</a:t>
            </a:r>
            <a:r>
              <a:rPr lang="de-DE" dirty="0"/>
              <a:t> </a:t>
            </a:r>
            <a:r>
              <a:rPr lang="de-DE" dirty="0" err="1"/>
              <a:t>or</a:t>
            </a:r>
            <a:r>
              <a:rPr lang="de-DE" dirty="0"/>
              <a:t> </a:t>
            </a:r>
            <a:r>
              <a:rPr lang="de-DE" dirty="0" err="1"/>
              <a:t>local</a:t>
            </a:r>
            <a:r>
              <a:rPr lang="de-DE" dirty="0"/>
              <a:t> </a:t>
            </a:r>
            <a:r>
              <a:rPr lang="de-DE" dirty="0" err="1"/>
              <a:t>grants</a:t>
            </a:r>
            <a:r>
              <a:rPr lang="de-DE" dirty="0"/>
              <a:t>, </a:t>
            </a:r>
            <a:r>
              <a:rPr lang="de-DE" dirty="0" err="1"/>
              <a:t>tax</a:t>
            </a:r>
            <a:r>
              <a:rPr lang="de-DE" dirty="0"/>
              <a:t> </a:t>
            </a:r>
            <a:r>
              <a:rPr lang="de-DE" dirty="0" err="1"/>
              <a:t>credits</a:t>
            </a:r>
            <a:r>
              <a:rPr lang="de-DE" dirty="0"/>
              <a:t>, R&amp;D </a:t>
            </a:r>
            <a:r>
              <a:rPr lang="pl-PL" dirty="0" err="1"/>
              <a:t>or</a:t>
            </a:r>
            <a:r>
              <a:rPr lang="de-DE" dirty="0"/>
              <a:t> </a:t>
            </a:r>
            <a:r>
              <a:rPr lang="de-DE" dirty="0" err="1"/>
              <a:t>employment</a:t>
            </a:r>
            <a:r>
              <a:rPr lang="de-DE" dirty="0"/>
              <a:t> </a:t>
            </a:r>
            <a:r>
              <a:rPr lang="de-DE" dirty="0" err="1"/>
              <a:t>incentives</a:t>
            </a:r>
            <a:r>
              <a:rPr lang="de-DE" dirty="0"/>
              <a:t>, </a:t>
            </a:r>
            <a:r>
              <a:rPr lang="de-DE" dirty="0" err="1"/>
              <a:t>recruitment</a:t>
            </a:r>
            <a:r>
              <a:rPr lang="de-DE" dirty="0"/>
              <a:t> </a:t>
            </a:r>
            <a:r>
              <a:rPr lang="de-DE" dirty="0" err="1"/>
              <a:t>and</a:t>
            </a:r>
            <a:r>
              <a:rPr lang="de-DE" dirty="0"/>
              <a:t> </a:t>
            </a:r>
            <a:r>
              <a:rPr lang="de-DE" dirty="0" err="1"/>
              <a:t>training</a:t>
            </a:r>
            <a:r>
              <a:rPr lang="de-DE" dirty="0"/>
              <a:t> </a:t>
            </a:r>
            <a:r>
              <a:rPr lang="de-DE" dirty="0" err="1"/>
              <a:t>assistance</a:t>
            </a:r>
            <a:r>
              <a:rPr lang="de-DE" dirty="0"/>
              <a:t> </a:t>
            </a:r>
          </a:p>
          <a:p>
            <a:pPr marL="285750" indent="-285750">
              <a:spcAft>
                <a:spcPts val="0"/>
              </a:spcAft>
              <a:buFontTx/>
              <a:buChar char="-"/>
            </a:pPr>
            <a:r>
              <a:rPr lang="de-DE" dirty="0"/>
              <a:t>Search </a:t>
            </a:r>
            <a:r>
              <a:rPr lang="de-DE" dirty="0" err="1"/>
              <a:t>of</a:t>
            </a:r>
            <a:r>
              <a:rPr lang="de-DE" dirty="0"/>
              <a:t> </a:t>
            </a:r>
            <a:r>
              <a:rPr lang="de-DE" dirty="0" err="1"/>
              <a:t>land</a:t>
            </a:r>
            <a:r>
              <a:rPr lang="de-DE" dirty="0"/>
              <a:t> </a:t>
            </a:r>
            <a:r>
              <a:rPr lang="de-DE" dirty="0" err="1"/>
              <a:t>and</a:t>
            </a:r>
            <a:r>
              <a:rPr lang="de-DE" dirty="0"/>
              <a:t> </a:t>
            </a:r>
            <a:r>
              <a:rPr lang="de-DE" dirty="0" err="1"/>
              <a:t>offices</a:t>
            </a:r>
            <a:r>
              <a:rPr lang="de-DE" dirty="0"/>
              <a:t> </a:t>
            </a:r>
            <a:r>
              <a:rPr lang="de-DE" dirty="0" err="1"/>
              <a:t>or</a:t>
            </a:r>
            <a:r>
              <a:rPr lang="de-DE" dirty="0"/>
              <a:t> </a:t>
            </a:r>
            <a:r>
              <a:rPr lang="de-DE" dirty="0" err="1"/>
              <a:t>touchdown</a:t>
            </a:r>
            <a:r>
              <a:rPr lang="de-DE" dirty="0"/>
              <a:t> </a:t>
            </a:r>
            <a:r>
              <a:rPr lang="de-DE" dirty="0" err="1"/>
              <a:t>offices</a:t>
            </a:r>
            <a:endParaRPr lang="de-DE" dirty="0"/>
          </a:p>
          <a:p>
            <a:pPr marL="285750" lvl="0" indent="-285750">
              <a:spcAft>
                <a:spcPts val="0"/>
              </a:spcAft>
              <a:buFontTx/>
              <a:buChar char="-"/>
            </a:pPr>
            <a:r>
              <a:rPr lang="de-DE" dirty="0" err="1"/>
              <a:t>Introductions</a:t>
            </a:r>
            <a:r>
              <a:rPr lang="de-DE" dirty="0"/>
              <a:t> </a:t>
            </a:r>
            <a:r>
              <a:rPr lang="de-DE" dirty="0" err="1"/>
              <a:t>to</a:t>
            </a:r>
            <a:r>
              <a:rPr lang="de-DE" dirty="0"/>
              <a:t> </a:t>
            </a:r>
            <a:r>
              <a:rPr lang="de-DE" dirty="0" err="1"/>
              <a:t>accountant</a:t>
            </a:r>
            <a:r>
              <a:rPr lang="pl-PL" dirty="0"/>
              <a:t>s</a:t>
            </a:r>
            <a:r>
              <a:rPr lang="de-DE" dirty="0"/>
              <a:t>, </a:t>
            </a:r>
            <a:r>
              <a:rPr lang="de-DE" dirty="0" err="1"/>
              <a:t>lawyers</a:t>
            </a:r>
            <a:r>
              <a:rPr lang="de-DE" dirty="0"/>
              <a:t>, </a:t>
            </a:r>
            <a:r>
              <a:rPr lang="en-US" dirty="0"/>
              <a:t>recruiting and real estate agencies</a:t>
            </a:r>
          </a:p>
          <a:p>
            <a:pPr marL="285750" lvl="0" indent="-285750">
              <a:spcAft>
                <a:spcPts val="0"/>
              </a:spcAft>
              <a:buFontTx/>
              <a:buChar char="-"/>
            </a:pPr>
            <a:r>
              <a:rPr lang="de-DE" dirty="0"/>
              <a:t>Support in </a:t>
            </a:r>
            <a:r>
              <a:rPr lang="de-DE" dirty="0" err="1"/>
              <a:t>the</a:t>
            </a:r>
            <a:r>
              <a:rPr lang="de-DE" dirty="0"/>
              <a:t> </a:t>
            </a:r>
            <a:r>
              <a:rPr lang="de-DE" dirty="0" err="1"/>
              <a:t>investment</a:t>
            </a:r>
            <a:r>
              <a:rPr lang="de-DE" dirty="0"/>
              <a:t> </a:t>
            </a:r>
            <a:r>
              <a:rPr lang="de-DE" dirty="0" err="1"/>
              <a:t>strategy</a:t>
            </a:r>
            <a:endParaRPr lang="de-DE" dirty="0"/>
          </a:p>
          <a:p>
            <a:pPr marL="285750" indent="-285750">
              <a:spcAft>
                <a:spcPts val="0"/>
              </a:spcAft>
              <a:buFontTx/>
              <a:buChar char="-"/>
            </a:pPr>
            <a:r>
              <a:rPr lang="en-US" dirty="0"/>
              <a:t>Presentation of the regional economic environment and sectors</a:t>
            </a:r>
          </a:p>
          <a:p>
            <a:pPr marL="285750" indent="-285750">
              <a:spcAft>
                <a:spcPts val="0"/>
              </a:spcAft>
              <a:buFontTx/>
              <a:buChar char="-"/>
            </a:pPr>
            <a:r>
              <a:rPr lang="en-US" dirty="0"/>
              <a:t>Support in the company registration process, information on tax structure</a:t>
            </a:r>
          </a:p>
          <a:p>
            <a:pPr marL="285750" indent="-285750">
              <a:spcAft>
                <a:spcPts val="0"/>
              </a:spcAft>
              <a:buFontTx/>
              <a:buChar char="-"/>
            </a:pPr>
            <a:r>
              <a:rPr lang="en-US" dirty="0"/>
              <a:t>Identification of suppliers and contractors</a:t>
            </a:r>
          </a:p>
          <a:p>
            <a:pPr marL="285750" indent="-285750">
              <a:spcAft>
                <a:spcPts val="0"/>
              </a:spcAft>
              <a:buFontTx/>
              <a:buChar char="-"/>
            </a:pPr>
            <a:r>
              <a:rPr lang="en-US" dirty="0"/>
              <a:t>Contacts with central &amp; local authorities </a:t>
            </a:r>
          </a:p>
          <a:p>
            <a:pPr marL="285750" indent="-285750">
              <a:spcAft>
                <a:spcPts val="0"/>
              </a:spcAft>
              <a:buFontTx/>
              <a:buChar char="-"/>
            </a:pPr>
            <a:r>
              <a:rPr lang="en-US" dirty="0"/>
              <a:t>Gathering of information for “site selection process” (costs, employment, infrastructure, languages, suppliers</a:t>
            </a:r>
            <a:r>
              <a:rPr lang="is-IS" dirty="0"/>
              <a:t>….</a:t>
            </a:r>
            <a:r>
              <a:rPr lang="en-US" dirty="0"/>
              <a:t>)</a:t>
            </a:r>
          </a:p>
          <a:p>
            <a:endParaRPr lang="en-US" dirty="0"/>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45</a:t>
            </a:fld>
            <a:endParaRPr lang="en-US"/>
          </a:p>
        </p:txBody>
      </p:sp>
    </p:spTree>
    <p:extLst>
      <p:ext uri="{BB962C8B-B14F-4D97-AF65-F5344CB8AC3E}">
        <p14:creationId xmlns:p14="http://schemas.microsoft.com/office/powerpoint/2010/main" val="129164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49</a:t>
            </a:fld>
            <a:endParaRPr lang="en-US"/>
          </a:p>
        </p:txBody>
      </p:sp>
    </p:spTree>
    <p:extLst>
      <p:ext uri="{BB962C8B-B14F-4D97-AF65-F5344CB8AC3E}">
        <p14:creationId xmlns:p14="http://schemas.microsoft.com/office/powerpoint/2010/main" val="49345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050" dirty="0">
                <a:latin typeface="Corbel" charset="0"/>
                <a:ea typeface="Corbel" charset="0"/>
                <a:cs typeface="Corbel" charset="0"/>
              </a:rPr>
              <a:t>w </a:t>
            </a:r>
            <a:r>
              <a:rPr lang="en-US" sz="1050" dirty="0" err="1">
                <a:latin typeface="Corbel" charset="0"/>
                <a:ea typeface="Corbel" charset="0"/>
                <a:cs typeface="Corbel" charset="0"/>
              </a:rPr>
              <a:t>wyniku</a:t>
            </a:r>
            <a:r>
              <a:rPr lang="en-US" sz="1050" dirty="0">
                <a:latin typeface="Corbel" charset="0"/>
                <a:ea typeface="Corbel" charset="0"/>
                <a:cs typeface="Corbel" charset="0"/>
              </a:rPr>
              <a:t> </a:t>
            </a:r>
            <a:r>
              <a:rPr lang="en-US" sz="1050" dirty="0" err="1">
                <a:latin typeface="Corbel" charset="0"/>
                <a:ea typeface="Corbel" charset="0"/>
                <a:cs typeface="Corbel" charset="0"/>
              </a:rPr>
              <a:t>niewielkich</a:t>
            </a:r>
            <a:r>
              <a:rPr lang="en-US" sz="1050" dirty="0">
                <a:latin typeface="Corbel" charset="0"/>
                <a:ea typeface="Corbel" charset="0"/>
                <a:cs typeface="Corbel" charset="0"/>
              </a:rPr>
              <a:t>, </a:t>
            </a:r>
            <a:r>
              <a:rPr lang="en-US" sz="1050" dirty="0" err="1">
                <a:latin typeface="Corbel" charset="0"/>
                <a:ea typeface="Corbel" charset="0"/>
                <a:cs typeface="Corbel" charset="0"/>
              </a:rPr>
              <a:t>ogłoszonych</a:t>
            </a:r>
            <a:r>
              <a:rPr lang="en-US" sz="1050" dirty="0">
                <a:latin typeface="Corbel" charset="0"/>
                <a:ea typeface="Corbel" charset="0"/>
                <a:cs typeface="Corbel" charset="0"/>
              </a:rPr>
              <a:t> </a:t>
            </a:r>
            <a:r>
              <a:rPr lang="en-US" sz="1050" dirty="0" err="1">
                <a:latin typeface="Corbel" charset="0"/>
                <a:ea typeface="Corbel" charset="0"/>
                <a:cs typeface="Corbel" charset="0"/>
              </a:rPr>
              <a:t>inwestycji</a:t>
            </a:r>
            <a:r>
              <a:rPr lang="en-US" sz="1050" dirty="0">
                <a:latin typeface="Corbel" charset="0"/>
                <a:ea typeface="Corbel" charset="0"/>
                <a:cs typeface="Corbel" charset="0"/>
              </a:rPr>
              <a:t> w </a:t>
            </a:r>
            <a:r>
              <a:rPr lang="en-US" sz="1050" dirty="0" err="1">
                <a:latin typeface="Corbel" charset="0"/>
                <a:ea typeface="Corbel" charset="0"/>
                <a:cs typeface="Corbel" charset="0"/>
              </a:rPr>
              <a:t>niewielkiej</a:t>
            </a:r>
            <a:r>
              <a:rPr lang="en-US" sz="1050" dirty="0">
                <a:latin typeface="Corbel" charset="0"/>
                <a:ea typeface="Corbel" charset="0"/>
                <a:cs typeface="Corbel" charset="0"/>
              </a:rPr>
              <a:t> </a:t>
            </a:r>
            <a:r>
              <a:rPr lang="en-US" sz="1050" dirty="0" err="1">
                <a:latin typeface="Corbel" charset="0"/>
                <a:ea typeface="Corbel" charset="0"/>
                <a:cs typeface="Corbel" charset="0"/>
              </a:rPr>
              <a:t>liczbie</a:t>
            </a:r>
            <a:r>
              <a:rPr lang="en-US" sz="1050" dirty="0">
                <a:latin typeface="Corbel" charset="0"/>
                <a:ea typeface="Corbel" charset="0"/>
                <a:cs typeface="Corbel" charset="0"/>
              </a:rPr>
              <a:t> </a:t>
            </a:r>
            <a:r>
              <a:rPr lang="en-US" sz="1050" dirty="0" err="1">
                <a:latin typeface="Corbel" charset="0"/>
                <a:ea typeface="Corbel" charset="0"/>
                <a:cs typeface="Corbel" charset="0"/>
              </a:rPr>
              <a:t>krajów</a:t>
            </a:r>
            <a:r>
              <a:rPr lang="en-US" sz="1050" dirty="0">
                <a:latin typeface="Corbel" charset="0"/>
                <a:ea typeface="Corbel" charset="0"/>
                <a:cs typeface="Corbel" charset="0"/>
              </a:rPr>
              <a:t>, </a:t>
            </a:r>
            <a:r>
              <a:rPr lang="en-US" sz="1050" dirty="0" err="1">
                <a:latin typeface="Corbel" charset="0"/>
                <a:ea typeface="Corbel" charset="0"/>
                <a:cs typeface="Corbel" charset="0"/>
              </a:rPr>
              <a:t>podczas</a:t>
            </a:r>
            <a:r>
              <a:rPr lang="en-US" sz="1050" dirty="0">
                <a:latin typeface="Corbel" charset="0"/>
                <a:ea typeface="Corbel" charset="0"/>
                <a:cs typeface="Corbel" charset="0"/>
              </a:rPr>
              <a:t> </a:t>
            </a:r>
            <a:r>
              <a:rPr lang="en-US" sz="1050" dirty="0" err="1">
                <a:latin typeface="Corbel" charset="0"/>
                <a:ea typeface="Corbel" charset="0"/>
                <a:cs typeface="Corbel" charset="0"/>
              </a:rPr>
              <a:t>gdy</a:t>
            </a:r>
            <a:r>
              <a:rPr lang="en-US" sz="1050" dirty="0">
                <a:latin typeface="Corbel" charset="0"/>
                <a:ea typeface="Corbel" charset="0"/>
                <a:cs typeface="Corbel" charset="0"/>
              </a:rPr>
              <a:t> </a:t>
            </a:r>
            <a:r>
              <a:rPr lang="en-US" sz="1050" dirty="0" err="1">
                <a:latin typeface="Corbel" charset="0"/>
                <a:ea typeface="Corbel" charset="0"/>
                <a:cs typeface="Corbel" charset="0"/>
              </a:rPr>
              <a:t>reszta</a:t>
            </a:r>
            <a:r>
              <a:rPr lang="en-US" sz="1050" dirty="0">
                <a:latin typeface="Corbel" charset="0"/>
                <a:ea typeface="Corbel" charset="0"/>
                <a:cs typeface="Corbel" charset="0"/>
              </a:rPr>
              <a:t> </a:t>
            </a:r>
            <a:r>
              <a:rPr lang="en-US" sz="1050" dirty="0" err="1">
                <a:latin typeface="Corbel" charset="0"/>
                <a:ea typeface="Corbel" charset="0"/>
                <a:cs typeface="Corbel" charset="0"/>
              </a:rPr>
              <a:t>świata</a:t>
            </a:r>
            <a:r>
              <a:rPr lang="en-US" sz="1050" dirty="0">
                <a:latin typeface="Corbel" charset="0"/>
                <a:ea typeface="Corbel" charset="0"/>
                <a:cs typeface="Corbel" charset="0"/>
              </a:rPr>
              <a:t> </a:t>
            </a:r>
            <a:r>
              <a:rPr lang="en-US" sz="1050" dirty="0" err="1">
                <a:latin typeface="Corbel" charset="0"/>
                <a:ea typeface="Corbel" charset="0"/>
                <a:cs typeface="Corbel" charset="0"/>
              </a:rPr>
              <a:t>doświadczyła</a:t>
            </a:r>
            <a:r>
              <a:rPr lang="en-US" sz="1050" dirty="0">
                <a:latin typeface="Corbel" charset="0"/>
                <a:ea typeface="Corbel" charset="0"/>
                <a:cs typeface="Corbel" charset="0"/>
              </a:rPr>
              <a:t> </a:t>
            </a:r>
            <a:r>
              <a:rPr lang="en-US" sz="1050" dirty="0" err="1">
                <a:latin typeface="Corbel" charset="0"/>
                <a:ea typeface="Corbel" charset="0"/>
                <a:cs typeface="Corbel" charset="0"/>
              </a:rPr>
              <a:t>powszechnego</a:t>
            </a:r>
            <a:r>
              <a:rPr lang="en-US" sz="1050" dirty="0">
                <a:latin typeface="Corbel" charset="0"/>
                <a:ea typeface="Corbel" charset="0"/>
                <a:cs typeface="Corbel" charset="0"/>
              </a:rPr>
              <a:t> </a:t>
            </a:r>
            <a:r>
              <a:rPr lang="en-US" sz="1050" dirty="0" err="1">
                <a:latin typeface="Corbel" charset="0"/>
                <a:ea typeface="Corbel" charset="0"/>
                <a:cs typeface="Corbel" charset="0"/>
              </a:rPr>
              <a:t>załamania</a:t>
            </a:r>
            <a:r>
              <a:rPr lang="en-US" sz="1050" dirty="0">
                <a:latin typeface="Corbel" charset="0"/>
                <a:ea typeface="Corbel" charset="0"/>
                <a:cs typeface="Corbel" charset="0"/>
              </a:rPr>
              <a:t>.</a:t>
            </a: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4</a:t>
            </a:fld>
            <a:endParaRPr lang="en-US"/>
          </a:p>
        </p:txBody>
      </p:sp>
    </p:spTree>
    <p:extLst>
      <p:ext uri="{BB962C8B-B14F-4D97-AF65-F5344CB8AC3E}">
        <p14:creationId xmlns:p14="http://schemas.microsoft.com/office/powerpoint/2010/main" val="1718161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50</a:t>
            </a:fld>
            <a:endParaRPr lang="en-US"/>
          </a:p>
        </p:txBody>
      </p:sp>
    </p:spTree>
    <p:extLst>
      <p:ext uri="{BB962C8B-B14F-4D97-AF65-F5344CB8AC3E}">
        <p14:creationId xmlns:p14="http://schemas.microsoft.com/office/powerpoint/2010/main" val="1679889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34235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3006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53</a:t>
            </a:fld>
            <a:endParaRPr lang="en-US"/>
          </a:p>
        </p:txBody>
      </p:sp>
    </p:spTree>
    <p:extLst>
      <p:ext uri="{BB962C8B-B14F-4D97-AF65-F5344CB8AC3E}">
        <p14:creationId xmlns:p14="http://schemas.microsoft.com/office/powerpoint/2010/main" val="638048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4696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55</a:t>
            </a:fld>
            <a:endParaRPr lang="en-US"/>
          </a:p>
        </p:txBody>
      </p:sp>
    </p:spTree>
    <p:extLst>
      <p:ext uri="{BB962C8B-B14F-4D97-AF65-F5344CB8AC3E}">
        <p14:creationId xmlns:p14="http://schemas.microsoft.com/office/powerpoint/2010/main" val="1727255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56</a:t>
            </a:fld>
            <a:endParaRPr lang="en-US"/>
          </a:p>
        </p:txBody>
      </p:sp>
    </p:spTree>
    <p:extLst>
      <p:ext uri="{BB962C8B-B14F-4D97-AF65-F5344CB8AC3E}">
        <p14:creationId xmlns:p14="http://schemas.microsoft.com/office/powerpoint/2010/main" val="1159399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57</a:t>
            </a:fld>
            <a:endParaRPr lang="en-US"/>
          </a:p>
        </p:txBody>
      </p:sp>
    </p:spTree>
    <p:extLst>
      <p:ext uri="{BB962C8B-B14F-4D97-AF65-F5344CB8AC3E}">
        <p14:creationId xmlns:p14="http://schemas.microsoft.com/office/powerpoint/2010/main" val="289912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58</a:t>
            </a:fld>
            <a:endParaRPr lang="en-US"/>
          </a:p>
        </p:txBody>
      </p:sp>
    </p:spTree>
    <p:extLst>
      <p:ext uri="{BB962C8B-B14F-4D97-AF65-F5344CB8AC3E}">
        <p14:creationId xmlns:p14="http://schemas.microsoft.com/office/powerpoint/2010/main" val="740554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7610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5</a:t>
            </a:fld>
            <a:endParaRPr lang="en-US"/>
          </a:p>
        </p:txBody>
      </p:sp>
    </p:spTree>
    <p:extLst>
      <p:ext uri="{BB962C8B-B14F-4D97-AF65-F5344CB8AC3E}">
        <p14:creationId xmlns:p14="http://schemas.microsoft.com/office/powerpoint/2010/main" val="1811223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sz="1200">
              <a:latin typeface="Trebuchet MS" charset="0"/>
            </a:endParaRP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61</a:t>
            </a:fld>
            <a:endParaRPr lang="en-US"/>
          </a:p>
        </p:txBody>
      </p:sp>
    </p:spTree>
    <p:extLst>
      <p:ext uri="{BB962C8B-B14F-4D97-AF65-F5344CB8AC3E}">
        <p14:creationId xmlns:p14="http://schemas.microsoft.com/office/powerpoint/2010/main" val="212945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62</a:t>
            </a:fld>
            <a:endParaRPr lang="en-US"/>
          </a:p>
        </p:txBody>
      </p:sp>
    </p:spTree>
    <p:extLst>
      <p:ext uri="{BB962C8B-B14F-4D97-AF65-F5344CB8AC3E}">
        <p14:creationId xmlns:p14="http://schemas.microsoft.com/office/powerpoint/2010/main" val="517714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63</a:t>
            </a:fld>
            <a:endParaRPr lang="en-US"/>
          </a:p>
        </p:txBody>
      </p:sp>
    </p:spTree>
    <p:extLst>
      <p:ext uri="{BB962C8B-B14F-4D97-AF65-F5344CB8AC3E}">
        <p14:creationId xmlns:p14="http://schemas.microsoft.com/office/powerpoint/2010/main" val="93331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64</a:t>
            </a:fld>
            <a:endParaRPr lang="en-US"/>
          </a:p>
        </p:txBody>
      </p:sp>
    </p:spTree>
    <p:extLst>
      <p:ext uri="{BB962C8B-B14F-4D97-AF65-F5344CB8AC3E}">
        <p14:creationId xmlns:p14="http://schemas.microsoft.com/office/powerpoint/2010/main" val="1754443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65</a:t>
            </a:fld>
            <a:endParaRPr lang="en-US"/>
          </a:p>
        </p:txBody>
      </p:sp>
    </p:spTree>
    <p:extLst>
      <p:ext uri="{BB962C8B-B14F-4D97-AF65-F5344CB8AC3E}">
        <p14:creationId xmlns:p14="http://schemas.microsoft.com/office/powerpoint/2010/main" val="413162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66</a:t>
            </a:fld>
            <a:endParaRPr lang="en-US"/>
          </a:p>
        </p:txBody>
      </p:sp>
    </p:spTree>
    <p:extLst>
      <p:ext uri="{BB962C8B-B14F-4D97-AF65-F5344CB8AC3E}">
        <p14:creationId xmlns:p14="http://schemas.microsoft.com/office/powerpoint/2010/main" val="352746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35212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68</a:t>
            </a:fld>
            <a:endParaRPr lang="en-US"/>
          </a:p>
        </p:txBody>
      </p:sp>
    </p:spTree>
    <p:extLst>
      <p:ext uri="{BB962C8B-B14F-4D97-AF65-F5344CB8AC3E}">
        <p14:creationId xmlns:p14="http://schemas.microsoft.com/office/powerpoint/2010/main" val="738817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69</a:t>
            </a:fld>
            <a:endParaRPr lang="en-US"/>
          </a:p>
        </p:txBody>
      </p:sp>
    </p:spTree>
    <p:extLst>
      <p:ext uri="{BB962C8B-B14F-4D97-AF65-F5344CB8AC3E}">
        <p14:creationId xmlns:p14="http://schemas.microsoft.com/office/powerpoint/2010/main" val="1993140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050" kern="120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70</a:t>
            </a:fld>
            <a:endParaRPr lang="en-US"/>
          </a:p>
        </p:txBody>
      </p:sp>
    </p:spTree>
    <p:extLst>
      <p:ext uri="{BB962C8B-B14F-4D97-AF65-F5344CB8AC3E}">
        <p14:creationId xmlns:p14="http://schemas.microsoft.com/office/powerpoint/2010/main" val="112509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6</a:t>
            </a:fld>
            <a:endParaRPr lang="en-US"/>
          </a:p>
        </p:txBody>
      </p:sp>
    </p:spTree>
    <p:extLst>
      <p:ext uri="{BB962C8B-B14F-4D97-AF65-F5344CB8AC3E}">
        <p14:creationId xmlns:p14="http://schemas.microsoft.com/office/powerpoint/2010/main" val="677003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98858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76</a:t>
            </a:fld>
            <a:endParaRPr lang="en-US"/>
          </a:p>
        </p:txBody>
      </p:sp>
    </p:spTree>
    <p:extLst>
      <p:ext uri="{BB962C8B-B14F-4D97-AF65-F5344CB8AC3E}">
        <p14:creationId xmlns:p14="http://schemas.microsoft.com/office/powerpoint/2010/main" val="127126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77</a:t>
            </a:fld>
            <a:endParaRPr lang="en-US"/>
          </a:p>
        </p:txBody>
      </p:sp>
    </p:spTree>
    <p:extLst>
      <p:ext uri="{BB962C8B-B14F-4D97-AF65-F5344CB8AC3E}">
        <p14:creationId xmlns:p14="http://schemas.microsoft.com/office/powerpoint/2010/main" val="682932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80</a:t>
            </a:fld>
            <a:endParaRPr lang="en-US"/>
          </a:p>
        </p:txBody>
      </p:sp>
    </p:spTree>
    <p:extLst>
      <p:ext uri="{BB962C8B-B14F-4D97-AF65-F5344CB8AC3E}">
        <p14:creationId xmlns:p14="http://schemas.microsoft.com/office/powerpoint/2010/main" val="435330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18730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87</a:t>
            </a:fld>
            <a:endParaRPr lang="en-US"/>
          </a:p>
        </p:txBody>
      </p:sp>
    </p:spTree>
    <p:extLst>
      <p:ext uri="{BB962C8B-B14F-4D97-AF65-F5344CB8AC3E}">
        <p14:creationId xmlns:p14="http://schemas.microsoft.com/office/powerpoint/2010/main" val="1122074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88</a:t>
            </a:fld>
            <a:endParaRPr lang="en-US"/>
          </a:p>
        </p:txBody>
      </p:sp>
    </p:spTree>
    <p:extLst>
      <p:ext uri="{BB962C8B-B14F-4D97-AF65-F5344CB8AC3E}">
        <p14:creationId xmlns:p14="http://schemas.microsoft.com/office/powerpoint/2010/main" val="613773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89</a:t>
            </a:fld>
            <a:endParaRPr lang="en-US"/>
          </a:p>
        </p:txBody>
      </p:sp>
    </p:spTree>
    <p:extLst>
      <p:ext uri="{BB962C8B-B14F-4D97-AF65-F5344CB8AC3E}">
        <p14:creationId xmlns:p14="http://schemas.microsoft.com/office/powerpoint/2010/main" val="1705136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90</a:t>
            </a:fld>
            <a:endParaRPr lang="en-US"/>
          </a:p>
        </p:txBody>
      </p:sp>
    </p:spTree>
    <p:extLst>
      <p:ext uri="{BB962C8B-B14F-4D97-AF65-F5344CB8AC3E}">
        <p14:creationId xmlns:p14="http://schemas.microsoft.com/office/powerpoint/2010/main" val="1374934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91</a:t>
            </a:fld>
            <a:endParaRPr lang="en-US"/>
          </a:p>
        </p:txBody>
      </p:sp>
    </p:spTree>
    <p:extLst>
      <p:ext uri="{BB962C8B-B14F-4D97-AF65-F5344CB8AC3E}">
        <p14:creationId xmlns:p14="http://schemas.microsoft.com/office/powerpoint/2010/main" val="206093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0"/>
              </a:spcBef>
              <a:spcAft>
                <a:spcPts val="0"/>
              </a:spcAft>
              <a:buFont typeface="Arial" charset="0"/>
              <a:buChar char="•"/>
            </a:pPr>
            <a:endParaRPr lang="en-US" sz="1200" dirty="0">
              <a:latin typeface="Corbel" charset="0"/>
              <a:ea typeface="Corbel" charset="0"/>
              <a:cs typeface="Corbel" charset="0"/>
            </a:endParaRP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a:t>
            </a:fld>
            <a:endParaRPr lang="en-US"/>
          </a:p>
        </p:txBody>
      </p:sp>
    </p:spTree>
    <p:extLst>
      <p:ext uri="{BB962C8B-B14F-4D97-AF65-F5344CB8AC3E}">
        <p14:creationId xmlns:p14="http://schemas.microsoft.com/office/powerpoint/2010/main" val="348035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92</a:t>
            </a:fld>
            <a:endParaRPr lang="en-US"/>
          </a:p>
        </p:txBody>
      </p:sp>
    </p:spTree>
    <p:extLst>
      <p:ext uri="{BB962C8B-B14F-4D97-AF65-F5344CB8AC3E}">
        <p14:creationId xmlns:p14="http://schemas.microsoft.com/office/powerpoint/2010/main" val="1830181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93</a:t>
            </a:fld>
            <a:endParaRPr lang="en-US"/>
          </a:p>
        </p:txBody>
      </p:sp>
    </p:spTree>
    <p:extLst>
      <p:ext uri="{BB962C8B-B14F-4D97-AF65-F5344CB8AC3E}">
        <p14:creationId xmlns:p14="http://schemas.microsoft.com/office/powerpoint/2010/main" val="408390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94</a:t>
            </a:fld>
            <a:endParaRPr lang="en-US"/>
          </a:p>
        </p:txBody>
      </p:sp>
    </p:spTree>
    <p:extLst>
      <p:ext uri="{BB962C8B-B14F-4D97-AF65-F5344CB8AC3E}">
        <p14:creationId xmlns:p14="http://schemas.microsoft.com/office/powerpoint/2010/main" val="10187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95</a:t>
            </a:fld>
            <a:endParaRPr lang="en-US"/>
          </a:p>
        </p:txBody>
      </p:sp>
    </p:spTree>
    <p:extLst>
      <p:ext uri="{BB962C8B-B14F-4D97-AF65-F5344CB8AC3E}">
        <p14:creationId xmlns:p14="http://schemas.microsoft.com/office/powerpoint/2010/main" val="211030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96</a:t>
            </a:fld>
            <a:endParaRPr lang="en-US"/>
          </a:p>
        </p:txBody>
      </p:sp>
    </p:spTree>
    <p:extLst>
      <p:ext uri="{BB962C8B-B14F-4D97-AF65-F5344CB8AC3E}">
        <p14:creationId xmlns:p14="http://schemas.microsoft.com/office/powerpoint/2010/main" val="193345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99</a:t>
            </a:fld>
            <a:endParaRPr lang="en-US"/>
          </a:p>
        </p:txBody>
      </p:sp>
    </p:spTree>
    <p:extLst>
      <p:ext uri="{BB962C8B-B14F-4D97-AF65-F5344CB8AC3E}">
        <p14:creationId xmlns:p14="http://schemas.microsoft.com/office/powerpoint/2010/main" val="2129459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3910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1019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102</a:t>
            </a:fld>
            <a:endParaRPr lang="en-US"/>
          </a:p>
        </p:txBody>
      </p:sp>
    </p:spTree>
    <p:extLst>
      <p:ext uri="{BB962C8B-B14F-4D97-AF65-F5344CB8AC3E}">
        <p14:creationId xmlns:p14="http://schemas.microsoft.com/office/powerpoint/2010/main" val="1573220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2683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0"/>
              </a:spcBef>
              <a:spcAft>
                <a:spcPts val="0"/>
              </a:spcAft>
              <a:buFont typeface="Arial" charset="0"/>
              <a:buChar char="•"/>
            </a:pPr>
            <a:endParaRPr lang="en-US" sz="1200" dirty="0">
              <a:latin typeface="Corbel" charset="0"/>
              <a:ea typeface="Corbel" charset="0"/>
              <a:cs typeface="Corbel" charset="0"/>
            </a:endParaRP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10</a:t>
            </a:fld>
            <a:endParaRPr lang="en-US"/>
          </a:p>
        </p:txBody>
      </p:sp>
    </p:spTree>
    <p:extLst>
      <p:ext uri="{BB962C8B-B14F-4D97-AF65-F5344CB8AC3E}">
        <p14:creationId xmlns:p14="http://schemas.microsoft.com/office/powerpoint/2010/main" val="1440825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107</a:t>
            </a:fld>
            <a:endParaRPr lang="en-US"/>
          </a:p>
        </p:txBody>
      </p:sp>
    </p:spTree>
    <p:extLst>
      <p:ext uri="{BB962C8B-B14F-4D97-AF65-F5344CB8AC3E}">
        <p14:creationId xmlns:p14="http://schemas.microsoft.com/office/powerpoint/2010/main" val="1119748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109</a:t>
            </a:fld>
            <a:endParaRPr lang="en-US"/>
          </a:p>
        </p:txBody>
      </p:sp>
    </p:spTree>
    <p:extLst>
      <p:ext uri="{BB962C8B-B14F-4D97-AF65-F5344CB8AC3E}">
        <p14:creationId xmlns:p14="http://schemas.microsoft.com/office/powerpoint/2010/main" val="993222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110</a:t>
            </a:fld>
            <a:endParaRPr lang="en-US"/>
          </a:p>
        </p:txBody>
      </p:sp>
    </p:spTree>
    <p:extLst>
      <p:ext uri="{BB962C8B-B14F-4D97-AF65-F5344CB8AC3E}">
        <p14:creationId xmlns:p14="http://schemas.microsoft.com/office/powerpoint/2010/main" val="989913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94745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112</a:t>
            </a:fld>
            <a:endParaRPr lang="en-US"/>
          </a:p>
        </p:txBody>
      </p:sp>
    </p:spTree>
    <p:extLst>
      <p:ext uri="{BB962C8B-B14F-4D97-AF65-F5344CB8AC3E}">
        <p14:creationId xmlns:p14="http://schemas.microsoft.com/office/powerpoint/2010/main" val="1685222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958533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115</a:t>
            </a:fld>
            <a:endParaRPr lang="en-US"/>
          </a:p>
        </p:txBody>
      </p:sp>
    </p:spTree>
    <p:extLst>
      <p:ext uri="{BB962C8B-B14F-4D97-AF65-F5344CB8AC3E}">
        <p14:creationId xmlns:p14="http://schemas.microsoft.com/office/powerpoint/2010/main" val="5332186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118</a:t>
            </a:fld>
            <a:endParaRPr lang="en-US"/>
          </a:p>
        </p:txBody>
      </p:sp>
    </p:spTree>
    <p:extLst>
      <p:ext uri="{BB962C8B-B14F-4D97-AF65-F5344CB8AC3E}">
        <p14:creationId xmlns:p14="http://schemas.microsoft.com/office/powerpoint/2010/main" val="10435391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49206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4644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11</a:t>
            </a:fld>
            <a:endParaRPr lang="en-US"/>
          </a:p>
        </p:txBody>
      </p:sp>
    </p:spTree>
    <p:extLst>
      <p:ext uri="{BB962C8B-B14F-4D97-AF65-F5344CB8AC3E}">
        <p14:creationId xmlns:p14="http://schemas.microsoft.com/office/powerpoint/2010/main" val="11356268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de-DE" sz="1000" b="1" kern="1200">
              <a:solidFill>
                <a:srgbClr val="505559"/>
              </a:solidFill>
              <a:latin typeface="+mn-lt"/>
              <a:ea typeface="+mn-ea"/>
              <a:cs typeface="+mn-cs"/>
            </a:endParaRPr>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128</a:t>
            </a:fld>
            <a:endParaRPr lang="en-US"/>
          </a:p>
        </p:txBody>
      </p:sp>
    </p:spTree>
    <p:extLst>
      <p:ext uri="{BB962C8B-B14F-4D97-AF65-F5344CB8AC3E}">
        <p14:creationId xmlns:p14="http://schemas.microsoft.com/office/powerpoint/2010/main" val="3809266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129</a:t>
            </a:fld>
            <a:endParaRPr lang="en-US"/>
          </a:p>
        </p:txBody>
      </p:sp>
    </p:spTree>
    <p:extLst>
      <p:ext uri="{BB962C8B-B14F-4D97-AF65-F5344CB8AC3E}">
        <p14:creationId xmlns:p14="http://schemas.microsoft.com/office/powerpoint/2010/main" val="2860415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131</a:t>
            </a:fld>
            <a:endParaRPr lang="en-US"/>
          </a:p>
        </p:txBody>
      </p:sp>
    </p:spTree>
    <p:extLst>
      <p:ext uri="{BB962C8B-B14F-4D97-AF65-F5344CB8AC3E}">
        <p14:creationId xmlns:p14="http://schemas.microsoft.com/office/powerpoint/2010/main" val="2783688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132</a:t>
            </a:fld>
            <a:endParaRPr lang="en-US"/>
          </a:p>
        </p:txBody>
      </p:sp>
    </p:spTree>
    <p:extLst>
      <p:ext uri="{BB962C8B-B14F-4D97-AF65-F5344CB8AC3E}">
        <p14:creationId xmlns:p14="http://schemas.microsoft.com/office/powerpoint/2010/main" val="25496167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133</a:t>
            </a:fld>
            <a:endParaRPr lang="en-US"/>
          </a:p>
        </p:txBody>
      </p:sp>
    </p:spTree>
    <p:extLst>
      <p:ext uri="{BB962C8B-B14F-4D97-AF65-F5344CB8AC3E}">
        <p14:creationId xmlns:p14="http://schemas.microsoft.com/office/powerpoint/2010/main" val="31323067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134</a:t>
            </a:fld>
            <a:endParaRPr lang="en-US"/>
          </a:p>
        </p:txBody>
      </p:sp>
    </p:spTree>
    <p:extLst>
      <p:ext uri="{BB962C8B-B14F-4D97-AF65-F5344CB8AC3E}">
        <p14:creationId xmlns:p14="http://schemas.microsoft.com/office/powerpoint/2010/main" val="11433376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135</a:t>
            </a:fld>
            <a:endParaRPr lang="en-US"/>
          </a:p>
        </p:txBody>
      </p:sp>
    </p:spTree>
    <p:extLst>
      <p:ext uri="{BB962C8B-B14F-4D97-AF65-F5344CB8AC3E}">
        <p14:creationId xmlns:p14="http://schemas.microsoft.com/office/powerpoint/2010/main" val="22772932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513445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146</a:t>
            </a:fld>
            <a:endParaRPr lang="en-US"/>
          </a:p>
        </p:txBody>
      </p:sp>
    </p:spTree>
    <p:extLst>
      <p:ext uri="{BB962C8B-B14F-4D97-AF65-F5344CB8AC3E}">
        <p14:creationId xmlns:p14="http://schemas.microsoft.com/office/powerpoint/2010/main" val="2041259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150</a:t>
            </a:fld>
            <a:endParaRPr lang="en-US"/>
          </a:p>
        </p:txBody>
      </p:sp>
    </p:spTree>
    <p:extLst>
      <p:ext uri="{BB962C8B-B14F-4D97-AF65-F5344CB8AC3E}">
        <p14:creationId xmlns:p14="http://schemas.microsoft.com/office/powerpoint/2010/main" val="10932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foreign direct investment training</a:t>
            </a:r>
          </a:p>
          <a:p>
            <a:r>
              <a:rPr lang="en-US"/>
              <a:t>| First Steps of Marketing | 20.06.16</a:t>
            </a:r>
          </a:p>
        </p:txBody>
      </p:sp>
      <p:sp>
        <p:nvSpPr>
          <p:cNvPr id="5" name="Slide Number Placeholder 4"/>
          <p:cNvSpPr>
            <a:spLocks noGrp="1"/>
          </p:cNvSpPr>
          <p:nvPr>
            <p:ph type="sldNum" sz="quarter" idx="11"/>
          </p:nvPr>
        </p:nvSpPr>
        <p:spPr/>
        <p:txBody>
          <a:bodyPr/>
          <a:lstStyle/>
          <a:p>
            <a:fld id="{EBF3808F-E443-894D-AC14-5DF04BE7E6C1}" type="slidenum">
              <a:rPr lang="en-US" smtClean="0"/>
              <a:t>12</a:t>
            </a:fld>
            <a:endParaRPr lang="en-US"/>
          </a:p>
        </p:txBody>
      </p:sp>
    </p:spTree>
    <p:extLst>
      <p:ext uri="{BB962C8B-B14F-4D97-AF65-F5344CB8AC3E}">
        <p14:creationId xmlns:p14="http://schemas.microsoft.com/office/powerpoint/2010/main" val="49372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8" name="TextBox 7"/>
          <p:cNvSpPr txBox="1"/>
          <p:nvPr userDrawn="1"/>
        </p:nvSpPr>
        <p:spPr>
          <a:xfrm>
            <a:off x="2349661" y="1143000"/>
            <a:ext cx="6626225" cy="2476500"/>
          </a:xfrm>
          <a:prstGeom prst="rect">
            <a:avLst/>
          </a:prstGeom>
          <a:noFill/>
        </p:spPr>
        <p:txBody>
          <a:bodyPr wrap="square" rtlCol="0">
            <a:spAutoFit/>
          </a:bodyPr>
          <a:lstStyle/>
          <a:p>
            <a:endParaRPr lang="es-ES"/>
          </a:p>
        </p:txBody>
      </p:sp>
      <p:sp>
        <p:nvSpPr>
          <p:cNvPr id="7" name="Rectangle 6"/>
          <p:cNvSpPr/>
          <p:nvPr userDrawn="1"/>
        </p:nvSpPr>
        <p:spPr>
          <a:xfrm rot="16200000">
            <a:off x="3143252" y="-1147303"/>
            <a:ext cx="3771900" cy="10058402"/>
          </a:xfrm>
          <a:prstGeom prst="rect">
            <a:avLst/>
          </a:prstGeom>
          <a:solidFill>
            <a:srgbClr val="4B9CB9">
              <a:alpha val="7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hape 89"/>
          <p:cNvSpPr/>
          <p:nvPr userDrawn="1"/>
        </p:nvSpPr>
        <p:spPr>
          <a:xfrm>
            <a:off x="3" y="1995946"/>
            <a:ext cx="10058400" cy="3771901"/>
          </a:xfrm>
          <a:prstGeom prst="rect">
            <a:avLst/>
          </a:prstGeom>
          <a:solidFill>
            <a:srgbClr val="BCE2D6"/>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75334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ive Layout B">
    <p:spTree>
      <p:nvGrpSpPr>
        <p:cNvPr id="1" name=""/>
        <p:cNvGrpSpPr/>
        <p:nvPr/>
      </p:nvGrpSpPr>
      <p:grpSpPr>
        <a:xfrm>
          <a:off x="0" y="0"/>
          <a:ext cx="0" cy="0"/>
          <a:chOff x="0" y="0"/>
          <a:chExt cx="0" cy="0"/>
        </a:xfrm>
      </p:grpSpPr>
      <p:sp>
        <p:nvSpPr>
          <p:cNvPr id="13" name="Rectangle 12"/>
          <p:cNvSpPr/>
          <p:nvPr userDrawn="1"/>
        </p:nvSpPr>
        <p:spPr>
          <a:xfrm>
            <a:off x="7693744" y="1638301"/>
            <a:ext cx="1907456" cy="5709224"/>
          </a:xfrm>
          <a:prstGeom prst="rect">
            <a:avLst/>
          </a:prstGeom>
          <a:gradFill>
            <a:gsLst>
              <a:gs pos="0">
                <a:srgbClr val="ED1C24">
                  <a:alpha val="35000"/>
                </a:srgbClr>
              </a:gs>
              <a:gs pos="100000">
                <a:srgbClr val="FFFFF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3200401" y="1648579"/>
            <a:ext cx="1904999" cy="5707549"/>
          </a:xfrm>
          <a:prstGeom prst="rect">
            <a:avLst/>
          </a:prstGeom>
          <a:gradFill>
            <a:gsLst>
              <a:gs pos="0">
                <a:srgbClr val="F7941E">
                  <a:alpha val="46000"/>
                </a:srgbClr>
              </a:gs>
              <a:gs pos="100000">
                <a:srgbClr val="FFFFF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4"/>
          <p:cNvSpPr>
            <a:spLocks noGrp="1"/>
          </p:cNvSpPr>
          <p:nvPr>
            <p:ph type="body" sz="quarter" idx="10" hasCustomPrompt="1"/>
          </p:nvPr>
        </p:nvSpPr>
        <p:spPr>
          <a:xfrm>
            <a:off x="1295400" y="2195849"/>
            <a:ext cx="1905000" cy="5128876"/>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Objectives</a:t>
            </a:r>
          </a:p>
          <a:p>
            <a:pPr lvl="1"/>
            <a:r>
              <a:rPr lang="en-US" dirty="0"/>
              <a:t>Paragraph</a:t>
            </a:r>
          </a:p>
        </p:txBody>
      </p:sp>
      <p:sp>
        <p:nvSpPr>
          <p:cNvPr id="17" name="Text Placeholder 4"/>
          <p:cNvSpPr>
            <a:spLocks noGrp="1"/>
          </p:cNvSpPr>
          <p:nvPr>
            <p:ph type="body" sz="quarter" idx="11" hasCustomPrompt="1"/>
          </p:nvPr>
        </p:nvSpPr>
        <p:spPr>
          <a:xfrm>
            <a:off x="3200401" y="10278"/>
            <a:ext cx="1904998" cy="1638301"/>
          </a:xfrm>
          <a:prstGeom prst="rect">
            <a:avLst/>
          </a:prstGeom>
          <a:solidFill>
            <a:srgbClr val="F7941E"/>
          </a:solidFill>
        </p:spPr>
        <p:txBody>
          <a:bodyPr lIns="228600" tIns="228600" rIns="228600" bIns="45720" anchor="b" anchorCtr="0"/>
          <a:lstStyle>
            <a:lvl1pPr>
              <a:spcAft>
                <a:spcPts val="600"/>
              </a:spcAft>
              <a:defRPr sz="1800" b="1" baseline="0">
                <a:solidFill>
                  <a:srgbClr val="FFFFFF"/>
                </a:solidFill>
                <a:latin typeface="Century Gothic" panose="020B0502020202020204" pitchFamily="34" charset="0"/>
              </a:defRPr>
            </a:lvl1pPr>
            <a:lvl2pPr>
              <a:defRPr sz="850">
                <a:solidFill>
                  <a:srgbClr val="FFFFFF"/>
                </a:solidFill>
                <a:latin typeface="+mj-lt"/>
                <a:cs typeface="Times New Roman" panose="02020603050405020304" pitchFamily="18" charset="0"/>
              </a:defRPr>
            </a:lvl2pPr>
          </a:lstStyle>
          <a:p>
            <a:pPr lvl="0"/>
            <a:r>
              <a:rPr lang="en-US" dirty="0"/>
              <a:t>Objective 3</a:t>
            </a:r>
          </a:p>
          <a:p>
            <a:pPr lvl="1"/>
            <a:r>
              <a:rPr lang="en-US" dirty="0"/>
              <a:t>Brief paragraph</a:t>
            </a:r>
          </a:p>
        </p:txBody>
      </p:sp>
      <p:sp>
        <p:nvSpPr>
          <p:cNvPr id="18" name="Isosceles Triangle 17"/>
          <p:cNvSpPr/>
          <p:nvPr userDrawn="1"/>
        </p:nvSpPr>
        <p:spPr>
          <a:xfrm rot="10800000">
            <a:off x="3200400" y="1648580"/>
            <a:ext cx="1904998" cy="419100"/>
          </a:xfrm>
          <a:prstGeom prst="triangle">
            <a:avLst>
              <a:gd name="adj" fmla="val 49609"/>
            </a:avLst>
          </a:prstGeom>
          <a:solidFill>
            <a:srgbClr val="F794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2" hasCustomPrompt="1"/>
          </p:nvPr>
        </p:nvSpPr>
        <p:spPr>
          <a:xfrm>
            <a:off x="7693744" y="-1"/>
            <a:ext cx="1907455" cy="1647702"/>
          </a:xfrm>
          <a:prstGeom prst="rect">
            <a:avLst/>
          </a:prstGeom>
          <a:solidFill>
            <a:srgbClr val="ED1C24"/>
          </a:solidFill>
        </p:spPr>
        <p:txBody>
          <a:bodyPr lIns="228600" tIns="228600" rIns="228600" bIns="45720" anchor="b" anchorCtr="0"/>
          <a:lstStyle>
            <a:lvl1pPr>
              <a:spcAft>
                <a:spcPts val="600"/>
              </a:spcAft>
              <a:defRPr sz="1800" b="1" baseline="0">
                <a:solidFill>
                  <a:srgbClr val="FFFFFF"/>
                </a:solidFill>
                <a:latin typeface="Century Gothic" panose="020B0502020202020204" pitchFamily="34" charset="0"/>
              </a:defRPr>
            </a:lvl1pPr>
            <a:lvl2pPr>
              <a:defRPr sz="850">
                <a:solidFill>
                  <a:srgbClr val="FFFFFF"/>
                </a:solidFill>
                <a:latin typeface="+mj-lt"/>
                <a:cs typeface="Times New Roman" panose="02020603050405020304" pitchFamily="18" charset="0"/>
              </a:defRPr>
            </a:lvl2pPr>
          </a:lstStyle>
          <a:p>
            <a:pPr lvl="0"/>
            <a:r>
              <a:rPr lang="en-US" dirty="0"/>
              <a:t>Objective 4 </a:t>
            </a:r>
          </a:p>
          <a:p>
            <a:pPr lvl="1"/>
            <a:r>
              <a:rPr lang="en-US" dirty="0"/>
              <a:t>Brief paragraph</a:t>
            </a:r>
          </a:p>
        </p:txBody>
      </p:sp>
      <p:sp>
        <p:nvSpPr>
          <p:cNvPr id="20" name="Isosceles Triangle 19"/>
          <p:cNvSpPr/>
          <p:nvPr userDrawn="1"/>
        </p:nvSpPr>
        <p:spPr>
          <a:xfrm rot="10800000">
            <a:off x="7693744" y="1647700"/>
            <a:ext cx="1907455" cy="409700"/>
          </a:xfrm>
          <a:prstGeom prst="triangle">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4"/>
          <p:cNvSpPr>
            <a:spLocks noGrp="1"/>
          </p:cNvSpPr>
          <p:nvPr>
            <p:ph type="body" sz="quarter" idx="13" hasCustomPrompt="1"/>
          </p:nvPr>
        </p:nvSpPr>
        <p:spPr>
          <a:xfrm>
            <a:off x="3200403" y="2220079"/>
            <a:ext cx="1904997" cy="5114925"/>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22" name="Text Placeholder 4"/>
          <p:cNvSpPr>
            <a:spLocks noGrp="1"/>
          </p:cNvSpPr>
          <p:nvPr>
            <p:ph type="body" sz="quarter" idx="14" hasCustomPrompt="1"/>
          </p:nvPr>
        </p:nvSpPr>
        <p:spPr>
          <a:xfrm>
            <a:off x="7693744" y="2183328"/>
            <a:ext cx="1907456" cy="5139386"/>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23" name="Rectangle 22"/>
          <p:cNvSpPr/>
          <p:nvPr userDrawn="1"/>
        </p:nvSpPr>
        <p:spPr>
          <a:xfrm>
            <a:off x="952500" y="0"/>
            <a:ext cx="952500" cy="800100"/>
          </a:xfrm>
          <a:prstGeom prst="rect">
            <a:avLst/>
          </a:prstGeom>
          <a:solidFill>
            <a:srgbClr val="ED1C2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180" y="168377"/>
            <a:ext cx="549140" cy="554119"/>
          </a:xfrm>
          <a:prstGeom prst="rect">
            <a:avLst/>
          </a:prstGeom>
        </p:spPr>
      </p:pic>
      <p:sp>
        <p:nvSpPr>
          <p:cNvPr id="25" name="Text Placeholder 4"/>
          <p:cNvSpPr>
            <a:spLocks noGrp="1"/>
          </p:cNvSpPr>
          <p:nvPr>
            <p:ph type="body" sz="quarter" idx="15" hasCustomPrompt="1"/>
          </p:nvPr>
        </p:nvSpPr>
        <p:spPr>
          <a:xfrm>
            <a:off x="5791200" y="2212505"/>
            <a:ext cx="1905000" cy="5128876"/>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Objectives</a:t>
            </a:r>
          </a:p>
          <a:p>
            <a:pPr lvl="1"/>
            <a:r>
              <a:rPr lang="en-US" dirty="0"/>
              <a:t>Paragraph</a:t>
            </a:r>
          </a:p>
        </p:txBody>
      </p:sp>
    </p:spTree>
    <p:extLst>
      <p:ext uri="{BB962C8B-B14F-4D97-AF65-F5344CB8AC3E}">
        <p14:creationId xmlns:p14="http://schemas.microsoft.com/office/powerpoint/2010/main" val="418103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1"/>
        <p:cNvGrpSpPr/>
        <p:nvPr/>
      </p:nvGrpSpPr>
      <p:grpSpPr>
        <a:xfrm>
          <a:off x="0" y="0"/>
          <a:ext cx="0" cy="0"/>
          <a:chOff x="0" y="0"/>
          <a:chExt cx="0" cy="0"/>
        </a:xfrm>
      </p:grpSpPr>
      <p:sp>
        <p:nvSpPr>
          <p:cNvPr id="132" name="Shape 132"/>
          <p:cNvSpPr/>
          <p:nvPr/>
        </p:nvSpPr>
        <p:spPr>
          <a:xfrm>
            <a:off x="0" y="7624613"/>
            <a:ext cx="10058400" cy="147787"/>
          </a:xfrm>
          <a:prstGeom prst="rect">
            <a:avLst/>
          </a:prstGeom>
          <a:solidFill>
            <a:schemeClr val="dk1"/>
          </a:solidFill>
          <a:ln>
            <a:noFill/>
          </a:ln>
        </p:spPr>
        <p:txBody>
          <a:bodyPr lIns="100568" tIns="100568" rIns="100568" bIns="100568" anchor="ctr" anchorCtr="0">
            <a:noAutofit/>
          </a:bodyPr>
          <a:lstStyle/>
          <a:p>
            <a:pPr lvl="0">
              <a:spcBef>
                <a:spcPts val="0"/>
              </a:spcBef>
              <a:buNone/>
            </a:pPr>
            <a:endParaRPr sz="1980"/>
          </a:p>
        </p:txBody>
      </p:sp>
      <p:sp>
        <p:nvSpPr>
          <p:cNvPr id="133" name="Shape 133"/>
          <p:cNvSpPr txBox="1">
            <a:spLocks noGrp="1"/>
          </p:cNvSpPr>
          <p:nvPr>
            <p:ph type="title"/>
          </p:nvPr>
        </p:nvSpPr>
        <p:spPr>
          <a:xfrm>
            <a:off x="342871" y="591373"/>
            <a:ext cx="9372659" cy="946107"/>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4" name="Shape 134"/>
          <p:cNvSpPr txBox="1">
            <a:spLocks noGrp="1"/>
          </p:cNvSpPr>
          <p:nvPr>
            <p:ph type="body" idx="1"/>
          </p:nvPr>
        </p:nvSpPr>
        <p:spPr>
          <a:xfrm>
            <a:off x="342871" y="1741518"/>
            <a:ext cx="9372659" cy="516256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sldNum" idx="12"/>
          </p:nvPr>
        </p:nvSpPr>
        <p:spPr>
          <a:xfrm>
            <a:off x="9339276" y="7073525"/>
            <a:ext cx="603569" cy="594773"/>
          </a:xfrm>
          <a:prstGeom prst="rect">
            <a:avLst/>
          </a:prstGeom>
        </p:spPr>
        <p:txBody>
          <a:bodyPr lIns="91425" tIns="91425" rIns="91425" bIns="91425" anchor="ctr" anchorCtr="0">
            <a:noAutofit/>
          </a:bodyPr>
          <a:lstStyle/>
          <a:p>
            <a:fld id="{00000000-1234-1234-1234-123412341234}" type="slidenum">
              <a:rPr lang="de" smtClean="0"/>
              <a:pPr/>
              <a:t>‹#›</a:t>
            </a:fld>
            <a:endParaRPr lang="de"/>
          </a:p>
        </p:txBody>
      </p:sp>
    </p:spTree>
    <p:extLst>
      <p:ext uri="{BB962C8B-B14F-4D97-AF65-F5344CB8AC3E}">
        <p14:creationId xmlns:p14="http://schemas.microsoft.com/office/powerpoint/2010/main" val="152155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ption">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351450" y="6392870"/>
            <a:ext cx="6598680" cy="904852"/>
          </a:xfrm>
          <a:prstGeom prst="rect">
            <a:avLst/>
          </a:prstGeom>
        </p:spPr>
        <p:txBody>
          <a:bodyPr lIns="91425" tIns="91425" rIns="91425" bIns="91425" anchor="ctr" anchorCtr="0"/>
          <a:lstStyle>
            <a:lvl1pPr lvl="0" rtl="0">
              <a:lnSpc>
                <a:spcPct val="100000"/>
              </a:lnSpc>
              <a:spcBef>
                <a:spcPts val="0"/>
              </a:spcBef>
              <a:spcAft>
                <a:spcPts val="0"/>
              </a:spcAft>
              <a:buClr>
                <a:srgbClr val="000000"/>
              </a:buClr>
              <a:buFont typeface="Nunito"/>
              <a:buNone/>
              <a:defRPr>
                <a:solidFill>
                  <a:srgbClr val="000000"/>
                </a:solidFill>
                <a:latin typeface="Nunito"/>
                <a:ea typeface="Nunito"/>
                <a:cs typeface="Nunito"/>
                <a:sym typeface="Nunito"/>
              </a:defRPr>
            </a:lvl1pPr>
          </a:lstStyle>
          <a:p>
            <a:endParaRPr/>
          </a:p>
        </p:txBody>
      </p:sp>
      <p:sp>
        <p:nvSpPr>
          <p:cNvPr id="75" name="Shape 75"/>
          <p:cNvSpPr txBox="1">
            <a:spLocks noGrp="1"/>
          </p:cNvSpPr>
          <p:nvPr>
            <p:ph type="sldNum" idx="12"/>
          </p:nvPr>
        </p:nvSpPr>
        <p:spPr>
          <a:xfrm>
            <a:off x="9339276" y="7073525"/>
            <a:ext cx="603569" cy="594773"/>
          </a:xfrm>
          <a:prstGeom prst="rect">
            <a:avLst/>
          </a:prstGeom>
        </p:spPr>
        <p:txBody>
          <a:bodyPr lIns="91425" tIns="91425" rIns="91425" bIns="91425" anchor="ctr" anchorCtr="0">
            <a:noAutofit/>
          </a:bodyPr>
          <a:lstStyle/>
          <a:p>
            <a:fld id="{00000000-1234-1234-1234-123412341234}" type="slidenum">
              <a:rPr lang="de" smtClean="0">
                <a:solidFill>
                  <a:srgbClr val="00FFCD"/>
                </a:solidFill>
                <a:latin typeface="Oswald"/>
                <a:ea typeface="Oswald"/>
                <a:cs typeface="Oswald"/>
                <a:sym typeface="Oswald"/>
              </a:rPr>
              <a:pPr/>
              <a:t>‹#›</a:t>
            </a:fld>
            <a:endParaRPr lang="de">
              <a:solidFill>
                <a:srgbClr val="00FFCD"/>
              </a:solidFill>
              <a:latin typeface="Oswald"/>
              <a:ea typeface="Oswald"/>
              <a:cs typeface="Oswald"/>
              <a:sym typeface="Oswald"/>
            </a:endParaRPr>
          </a:p>
        </p:txBody>
      </p:sp>
    </p:spTree>
    <p:extLst>
      <p:ext uri="{BB962C8B-B14F-4D97-AF65-F5344CB8AC3E}">
        <p14:creationId xmlns:p14="http://schemas.microsoft.com/office/powerpoint/2010/main" val="1354242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1588"/>
            <a:ext cx="7543800" cy="2706687"/>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257300" y="4083050"/>
            <a:ext cx="7543800" cy="1876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A2959C85-9F21-47F2-A91C-966CC75650B3}"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163115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2959C85-9F21-47F2-A91C-966CC75650B3}"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272345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38338"/>
            <a:ext cx="8675688" cy="3232150"/>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685800" y="5200650"/>
            <a:ext cx="8675688"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959C85-9F21-47F2-A91C-966CC75650B3}"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4910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9215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510540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A2959C85-9F21-47F2-A91C-966CC75650B3}"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193265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5688" cy="1501775"/>
          </a:xfrm>
        </p:spPr>
        <p:txBody>
          <a:bodyPr/>
          <a:lstStyle/>
          <a:p>
            <a:r>
              <a:rPr lang="en-US"/>
              <a:t>Click to edit Master title style</a:t>
            </a:r>
            <a:endParaRPr lang="de-DE"/>
          </a:p>
        </p:txBody>
      </p:sp>
      <p:sp>
        <p:nvSpPr>
          <p:cNvPr id="3" name="Text Placeholder 2"/>
          <p:cNvSpPr>
            <a:spLocks noGrp="1"/>
          </p:cNvSpPr>
          <p:nvPr>
            <p:ph type="body" idx="1"/>
          </p:nvPr>
        </p:nvSpPr>
        <p:spPr>
          <a:xfrm>
            <a:off x="692150" y="1905000"/>
            <a:ext cx="42560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150" y="2838450"/>
            <a:ext cx="42560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5092700" y="1905000"/>
            <a:ext cx="427513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700" y="2838450"/>
            <a:ext cx="427513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A2959C85-9F21-47F2-A91C-966CC75650B3}" type="datetimeFigureOut">
              <a:rPr lang="de-DE" smtClean="0"/>
              <a:t>02.07.2019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363381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A2959C85-9F21-47F2-A91C-966CC75650B3}" type="datetimeFigureOut">
              <a:rPr lang="de-DE" smtClean="0"/>
              <a:t>02.07.2019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2282238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59C85-9F21-47F2-A91C-966CC75650B3}" type="datetimeFigureOut">
              <a:rPr lang="de-DE" smtClean="0"/>
              <a:t>02.07.2019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64328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4B9CB9"/>
        </a:solidFill>
        <a:effectLst/>
      </p:bgPr>
    </p:bg>
    <p:spTree>
      <p:nvGrpSpPr>
        <p:cNvPr id="1" name=""/>
        <p:cNvGrpSpPr/>
        <p:nvPr/>
      </p:nvGrpSpPr>
      <p:grpSpPr>
        <a:xfrm>
          <a:off x="0" y="0"/>
          <a:ext cx="0" cy="0"/>
          <a:chOff x="0" y="0"/>
          <a:chExt cx="0" cy="0"/>
        </a:xfrm>
      </p:grpSpPr>
      <p:pic>
        <p:nvPicPr>
          <p:cNvPr id="4" name="Shape 225" descr="0002_blogfabrik_by_christoph_neumann_prev_delete.jpg"/>
          <p:cNvPicPr preferRelativeResize="0"/>
          <p:nvPr userDrawn="1"/>
        </p:nvPicPr>
        <p:blipFill rotWithShape="1">
          <a:blip r:embed="rId2">
            <a:alphaModFix/>
          </a:blip>
          <a:srcRect l="2305" b="11095"/>
          <a:stretch/>
        </p:blipFill>
        <p:spPr>
          <a:xfrm>
            <a:off x="0" y="1828801"/>
            <a:ext cx="10058400" cy="5935316"/>
          </a:xfrm>
          <a:prstGeom prst="rect">
            <a:avLst/>
          </a:prstGeom>
          <a:noFill/>
          <a:ln>
            <a:noFill/>
          </a:ln>
        </p:spPr>
      </p:pic>
      <p:sp>
        <p:nvSpPr>
          <p:cNvPr id="5" name="Shape 89"/>
          <p:cNvSpPr/>
          <p:nvPr userDrawn="1"/>
        </p:nvSpPr>
        <p:spPr>
          <a:xfrm>
            <a:off x="0" y="1"/>
            <a:ext cx="10058400" cy="1828800"/>
          </a:xfrm>
          <a:prstGeom prst="rect">
            <a:avLst/>
          </a:prstGeom>
          <a:solidFill>
            <a:srgbClr val="BCE2D6"/>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59794787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4276725" y="1119188"/>
            <a:ext cx="5091113"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959C85-9F21-47F2-A91C-966CC75650B3}"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2826944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4276725" y="1119188"/>
            <a:ext cx="5091113"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959C85-9F21-47F2-A91C-966CC75650B3}"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3762633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2959C85-9F21-47F2-A91C-966CC75650B3}"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1724993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414338"/>
            <a:ext cx="2168525" cy="6586537"/>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92150" y="414338"/>
            <a:ext cx="6353175"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2959C85-9F21-47F2-A91C-966CC75650B3}"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D5910B6-EC93-44A4-9F16-151483D66041}" type="slidenum">
              <a:rPr lang="de-DE" smtClean="0"/>
              <a:t>‹#›</a:t>
            </a:fld>
            <a:endParaRPr lang="de-DE"/>
          </a:p>
        </p:txBody>
      </p:sp>
    </p:spTree>
    <p:extLst>
      <p:ext uri="{BB962C8B-B14F-4D97-AF65-F5344CB8AC3E}">
        <p14:creationId xmlns:p14="http://schemas.microsoft.com/office/powerpoint/2010/main" val="2401049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1588"/>
            <a:ext cx="7543800" cy="2706687"/>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257300" y="4083050"/>
            <a:ext cx="7543800" cy="1876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440486F3-26F3-4615-A1CB-64681CF0A152}"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1789766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440486F3-26F3-4615-A1CB-64681CF0A152}"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1398476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38338"/>
            <a:ext cx="8675688" cy="3232150"/>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685800" y="5200650"/>
            <a:ext cx="8675688"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0486F3-26F3-4615-A1CB-64681CF0A152}"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4030888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9215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510540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440486F3-26F3-4615-A1CB-64681CF0A152}"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59386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5688" cy="1501775"/>
          </a:xfrm>
        </p:spPr>
        <p:txBody>
          <a:bodyPr/>
          <a:lstStyle/>
          <a:p>
            <a:r>
              <a:rPr lang="en-US"/>
              <a:t>Click to edit Master title style</a:t>
            </a:r>
            <a:endParaRPr lang="de-DE"/>
          </a:p>
        </p:txBody>
      </p:sp>
      <p:sp>
        <p:nvSpPr>
          <p:cNvPr id="3" name="Text Placeholder 2"/>
          <p:cNvSpPr>
            <a:spLocks noGrp="1"/>
          </p:cNvSpPr>
          <p:nvPr>
            <p:ph type="body" idx="1"/>
          </p:nvPr>
        </p:nvSpPr>
        <p:spPr>
          <a:xfrm>
            <a:off x="692150" y="1905000"/>
            <a:ext cx="42560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150" y="2838450"/>
            <a:ext cx="42560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5092700" y="1905000"/>
            <a:ext cx="427513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700" y="2838450"/>
            <a:ext cx="427513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440486F3-26F3-4615-A1CB-64681CF0A152}" type="datetimeFigureOut">
              <a:rPr lang="de-DE" smtClean="0"/>
              <a:t>02.07.2019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56299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440486F3-26F3-4615-A1CB-64681CF0A152}" type="datetimeFigureOut">
              <a:rPr lang="de-DE" smtClean="0"/>
              <a:t>02.07.2019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113199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rotWithShape="1">
          <a:gsLst>
            <a:gs pos="0">
              <a:schemeClr val="bg1">
                <a:tint val="40000"/>
                <a:satMod val="350000"/>
              </a:schemeClr>
            </a:gs>
            <a:gs pos="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6286500" y="-266700"/>
            <a:ext cx="0" cy="8039099"/>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952500" y="-61626"/>
            <a:ext cx="0" cy="7834026"/>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1905000" y="-61626"/>
            <a:ext cx="0" cy="861726"/>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Shape 213" descr="DeathtoStock_Creative Community3 Kopie.jpg"/>
          <p:cNvPicPr preferRelativeResize="0"/>
          <p:nvPr userDrawn="1"/>
        </p:nvPicPr>
        <p:blipFill rotWithShape="1">
          <a:blip r:embed="rId2">
            <a:alphaModFix/>
          </a:blip>
          <a:srcRect t="-3604" b="12579"/>
          <a:stretch/>
        </p:blipFill>
        <p:spPr>
          <a:xfrm>
            <a:off x="4970" y="-266700"/>
            <a:ext cx="10058400" cy="7984374"/>
          </a:xfrm>
          <a:prstGeom prst="rect">
            <a:avLst/>
          </a:prstGeom>
          <a:noFill/>
          <a:ln>
            <a:noFill/>
          </a:ln>
        </p:spPr>
      </p:pic>
    </p:spTree>
    <p:extLst>
      <p:ext uri="{BB962C8B-B14F-4D97-AF65-F5344CB8AC3E}">
        <p14:creationId xmlns:p14="http://schemas.microsoft.com/office/powerpoint/2010/main" val="377495373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0486F3-26F3-4615-A1CB-64681CF0A152}" type="datetimeFigureOut">
              <a:rPr lang="de-DE" smtClean="0"/>
              <a:t>02.07.2019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325103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4276725" y="1119188"/>
            <a:ext cx="5091113"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0486F3-26F3-4615-A1CB-64681CF0A152}"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2129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4276725" y="1119188"/>
            <a:ext cx="5091113"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0486F3-26F3-4615-A1CB-64681CF0A152}"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2886992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440486F3-26F3-4615-A1CB-64681CF0A152}"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3139743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414338"/>
            <a:ext cx="2168525" cy="6586537"/>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92150" y="414338"/>
            <a:ext cx="6353175"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440486F3-26F3-4615-A1CB-64681CF0A152}"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120479-D6EA-4EFB-86FA-4ED9CBC788FE}" type="slidenum">
              <a:rPr lang="de-DE" smtClean="0"/>
              <a:t>‹#›</a:t>
            </a:fld>
            <a:endParaRPr lang="de-DE"/>
          </a:p>
        </p:txBody>
      </p:sp>
    </p:spTree>
    <p:extLst>
      <p:ext uri="{BB962C8B-B14F-4D97-AF65-F5344CB8AC3E}">
        <p14:creationId xmlns:p14="http://schemas.microsoft.com/office/powerpoint/2010/main" val="281870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1588"/>
            <a:ext cx="7543800" cy="2706687"/>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257300" y="4083050"/>
            <a:ext cx="7543800" cy="1876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A50D51EF-5778-4554-961E-C2AC8E37AA7D}"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3467611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50D51EF-5778-4554-961E-C2AC8E37AA7D}"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3733155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38338"/>
            <a:ext cx="8675688" cy="3232150"/>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685800" y="5200650"/>
            <a:ext cx="8675688"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D51EF-5778-4554-961E-C2AC8E37AA7D}"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396960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9215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510540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A50D51EF-5778-4554-961E-C2AC8E37AA7D}"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616112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5688" cy="1501775"/>
          </a:xfrm>
        </p:spPr>
        <p:txBody>
          <a:bodyPr/>
          <a:lstStyle/>
          <a:p>
            <a:r>
              <a:rPr lang="en-US"/>
              <a:t>Click to edit Master title style</a:t>
            </a:r>
            <a:endParaRPr lang="de-DE"/>
          </a:p>
        </p:txBody>
      </p:sp>
      <p:sp>
        <p:nvSpPr>
          <p:cNvPr id="3" name="Text Placeholder 2"/>
          <p:cNvSpPr>
            <a:spLocks noGrp="1"/>
          </p:cNvSpPr>
          <p:nvPr>
            <p:ph type="body" idx="1"/>
          </p:nvPr>
        </p:nvSpPr>
        <p:spPr>
          <a:xfrm>
            <a:off x="692150" y="1905000"/>
            <a:ext cx="42560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150" y="2838450"/>
            <a:ext cx="42560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5092700" y="1905000"/>
            <a:ext cx="427513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700" y="2838450"/>
            <a:ext cx="427513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A50D51EF-5778-4554-961E-C2AC8E37AA7D}" type="datetimeFigureOut">
              <a:rPr lang="de-DE" smtClean="0"/>
              <a:t>02.07.2019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172930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Cop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4627" y="838200"/>
            <a:ext cx="5410200" cy="457200"/>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Experience</a:t>
            </a:r>
          </a:p>
          <a:p>
            <a:pPr lvl="0"/>
            <a:endParaRPr lang="en-US" dirty="0"/>
          </a:p>
        </p:txBody>
      </p:sp>
      <p:sp>
        <p:nvSpPr>
          <p:cNvPr id="6" name="Text Placeholder 4"/>
          <p:cNvSpPr>
            <a:spLocks noGrp="1"/>
          </p:cNvSpPr>
          <p:nvPr>
            <p:ph type="body" sz="quarter" idx="11"/>
          </p:nvPr>
        </p:nvSpPr>
        <p:spPr>
          <a:xfrm>
            <a:off x="647700" y="1714500"/>
            <a:ext cx="7353300" cy="5600700"/>
          </a:xfrm>
          <a:prstGeom prst="rect">
            <a:avLst/>
          </a:prstGeom>
        </p:spPr>
        <p:txBody>
          <a:bodyPr/>
          <a:lstStyle>
            <a:lvl1pPr>
              <a:spcAft>
                <a:spcPts val="600"/>
              </a:spcAft>
              <a:defRPr lang="de-DE" sz="1100">
                <a:effectLst/>
              </a:defRPr>
            </a:lvl1pPr>
            <a:lvl2pPr>
              <a:defRPr sz="850">
                <a:solidFill>
                  <a:srgbClr val="003B4D"/>
                </a:solidFill>
                <a:latin typeface="+mj-lt"/>
              </a:defRPr>
            </a:lvl2pPr>
            <a:lvl3pPr>
              <a:defRPr>
                <a:solidFill>
                  <a:srgbClr val="003B4D"/>
                </a:solidFill>
                <a:latin typeface="+mj-lt"/>
              </a:defRPr>
            </a:lvl3pPr>
            <a:lvl4pPr>
              <a:defRPr>
                <a:solidFill>
                  <a:srgbClr val="003B4D"/>
                </a:solidFill>
                <a:latin typeface="+mj-lt"/>
              </a:defRPr>
            </a:lvl4pPr>
            <a:lvl5pPr>
              <a:defRPr>
                <a:solidFill>
                  <a:srgbClr val="003B4D"/>
                </a:solidFill>
                <a:latin typeface="+mj-lt"/>
              </a:defRPr>
            </a:lvl5pPr>
          </a:lstStyle>
          <a:p>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2953058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A50D51EF-5778-4554-961E-C2AC8E37AA7D}" type="datetimeFigureOut">
              <a:rPr lang="de-DE" smtClean="0"/>
              <a:t>02.07.2019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3626766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D51EF-5778-4554-961E-C2AC8E37AA7D}" type="datetimeFigureOut">
              <a:rPr lang="de-DE" smtClean="0"/>
              <a:t>02.07.2019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3948635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4276725" y="1119188"/>
            <a:ext cx="5091113"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51EF-5778-4554-961E-C2AC8E37AA7D}"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2495989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4276725" y="1119188"/>
            <a:ext cx="5091113"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0D51EF-5778-4554-961E-C2AC8E37AA7D}" type="datetimeFigureOut">
              <a:rPr lang="de-DE" smtClean="0"/>
              <a:t>02.07.2019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2792730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50D51EF-5778-4554-961E-C2AC8E37AA7D}"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2969653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414338"/>
            <a:ext cx="2168525" cy="6586537"/>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92150" y="414338"/>
            <a:ext cx="6353175"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50D51EF-5778-4554-961E-C2AC8E37AA7D}" type="datetimeFigureOut">
              <a:rPr lang="de-DE" smtClean="0"/>
              <a:t>02.07.2019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DC08B6B-AE1D-4989-818A-2C23FACA07E6}" type="slidenum">
              <a:rPr lang="de-DE" smtClean="0"/>
              <a:t>‹#›</a:t>
            </a:fld>
            <a:endParaRPr lang="de-DE"/>
          </a:p>
        </p:txBody>
      </p:sp>
    </p:spTree>
    <p:extLst>
      <p:ext uri="{BB962C8B-B14F-4D97-AF65-F5344CB8AC3E}">
        <p14:creationId xmlns:p14="http://schemas.microsoft.com/office/powerpoint/2010/main" val="289923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952500" y="5362576"/>
            <a:ext cx="1852033" cy="1114424"/>
          </a:xfrm>
          <a:prstGeom prst="rect">
            <a:avLst/>
          </a:prstGeom>
        </p:spPr>
        <p:txBody>
          <a:bodyPr/>
          <a:lstStyle>
            <a:lvl1pPr>
              <a:spcAft>
                <a:spcPts val="600"/>
              </a:spcAft>
              <a:defRPr sz="850" b="1" baseline="0">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13" name="Text Placeholder 6"/>
          <p:cNvSpPr>
            <a:spLocks noGrp="1"/>
          </p:cNvSpPr>
          <p:nvPr>
            <p:ph type="body" sz="quarter" idx="16" hasCustomPrompt="1"/>
          </p:nvPr>
        </p:nvSpPr>
        <p:spPr>
          <a:xfrm>
            <a:off x="952500" y="762000"/>
            <a:ext cx="5330312" cy="762000"/>
          </a:xfrm>
          <a:prstGeom prst="rect">
            <a:avLst/>
          </a:prstGeom>
        </p:spPr>
        <p:txBody>
          <a:bodyPr/>
          <a:lstStyle>
            <a:lvl1pPr>
              <a:defRPr sz="2400" b="1">
                <a:solidFill>
                  <a:srgbClr val="003B4D"/>
                </a:solidFill>
                <a:latin typeface="Century Gothic" panose="020B0502020202020204" pitchFamily="34" charset="0"/>
              </a:defRPr>
            </a:lvl1pPr>
            <a:lvl2pPr>
              <a:defRPr sz="850" baseline="0">
                <a:solidFill>
                  <a:srgbClr val="003B4D"/>
                </a:solidFill>
                <a:latin typeface="+mj-lt"/>
                <a:cs typeface="Times New Roman" panose="02020603050405020304" pitchFamily="18" charset="0"/>
              </a:defRPr>
            </a:lvl2pPr>
          </a:lstStyle>
          <a:p>
            <a:pPr lvl="0"/>
            <a:r>
              <a:rPr lang="en-US" dirty="0"/>
              <a:t>Acknowledgements</a:t>
            </a:r>
          </a:p>
        </p:txBody>
      </p:sp>
      <p:sp>
        <p:nvSpPr>
          <p:cNvPr id="16" name="Text Placeholder 6"/>
          <p:cNvSpPr>
            <a:spLocks noGrp="1"/>
          </p:cNvSpPr>
          <p:nvPr>
            <p:ph type="body" sz="quarter" idx="17"/>
          </p:nvPr>
        </p:nvSpPr>
        <p:spPr>
          <a:xfrm>
            <a:off x="3046522" y="53625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17" name="Text Placeholder 6"/>
          <p:cNvSpPr>
            <a:spLocks noGrp="1"/>
          </p:cNvSpPr>
          <p:nvPr>
            <p:ph type="body" sz="quarter" idx="18"/>
          </p:nvPr>
        </p:nvSpPr>
        <p:spPr>
          <a:xfrm>
            <a:off x="5167219" y="5363558"/>
            <a:ext cx="1852033" cy="1113442"/>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18" name="Text Placeholder 6"/>
          <p:cNvSpPr>
            <a:spLocks noGrp="1"/>
          </p:cNvSpPr>
          <p:nvPr>
            <p:ph type="body" sz="quarter" idx="19"/>
          </p:nvPr>
        </p:nvSpPr>
        <p:spPr>
          <a:xfrm>
            <a:off x="7261241" y="53625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26" name="Text Placeholder 6"/>
          <p:cNvSpPr>
            <a:spLocks noGrp="1"/>
          </p:cNvSpPr>
          <p:nvPr>
            <p:ph type="body" sz="quarter" idx="20"/>
          </p:nvPr>
        </p:nvSpPr>
        <p:spPr>
          <a:xfrm>
            <a:off x="952500" y="31908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27" name="Text Placeholder 6"/>
          <p:cNvSpPr>
            <a:spLocks noGrp="1"/>
          </p:cNvSpPr>
          <p:nvPr>
            <p:ph type="body" sz="quarter" idx="21"/>
          </p:nvPr>
        </p:nvSpPr>
        <p:spPr>
          <a:xfrm>
            <a:off x="3046522" y="31908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28" name="Text Placeholder 6"/>
          <p:cNvSpPr>
            <a:spLocks noGrp="1"/>
          </p:cNvSpPr>
          <p:nvPr>
            <p:ph type="body" sz="quarter" idx="22"/>
          </p:nvPr>
        </p:nvSpPr>
        <p:spPr>
          <a:xfrm>
            <a:off x="5167219" y="3191858"/>
            <a:ext cx="1852033" cy="1113442"/>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29" name="Text Placeholder 6"/>
          <p:cNvSpPr>
            <a:spLocks noGrp="1"/>
          </p:cNvSpPr>
          <p:nvPr>
            <p:ph type="body" sz="quarter" idx="23"/>
          </p:nvPr>
        </p:nvSpPr>
        <p:spPr>
          <a:xfrm>
            <a:off x="7261241" y="31908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cxnSp>
        <p:nvCxnSpPr>
          <p:cNvPr id="14" name="Straight Connector 13"/>
          <p:cNvCxnSpPr/>
          <p:nvPr userDrawn="1"/>
        </p:nvCxnSpPr>
        <p:spPr>
          <a:xfrm>
            <a:off x="762000" y="4305300"/>
            <a:ext cx="8496300" cy="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2933700" y="2057400"/>
            <a:ext cx="0" cy="441960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029200" y="2057400"/>
            <a:ext cx="0" cy="441960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7124700" y="2057400"/>
            <a:ext cx="0" cy="441960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userDrawn="1"/>
        </p:nvSpPr>
        <p:spPr>
          <a:xfrm>
            <a:off x="4648200" y="7328356"/>
            <a:ext cx="5143499" cy="215444"/>
          </a:xfrm>
          <a:prstGeom prst="rect">
            <a:avLst/>
          </a:prstGeom>
          <a:noFill/>
        </p:spPr>
        <p:txBody>
          <a:bodyPr wrap="square" rtlCol="0">
            <a:spAutoFit/>
          </a:bodyPr>
          <a:lstStyle/>
          <a:p>
            <a:pPr algn="r"/>
            <a:r>
              <a:rPr lang="en-US" sz="800">
                <a:solidFill>
                  <a:srgbClr val="0D2626"/>
                </a:solidFill>
                <a:latin typeface="+mj-lt"/>
              </a:rPr>
              <a:t>KALIBER I </a:t>
            </a:r>
            <a:r>
              <a:rPr lang="en-US" sz="800" err="1">
                <a:solidFill>
                  <a:srgbClr val="0D2626"/>
                </a:solidFill>
                <a:latin typeface="+mj-lt"/>
              </a:rPr>
              <a:t>Hub:raum</a:t>
            </a:r>
            <a:r>
              <a:rPr lang="en-US" sz="800">
                <a:solidFill>
                  <a:srgbClr val="0D2626"/>
                </a:solidFill>
                <a:latin typeface="+mj-lt"/>
              </a:rPr>
              <a:t> I </a:t>
            </a:r>
            <a:fld id="{188A5B39-B55F-4CA9-9F44-EC7E16FF54B1}" type="slidenum">
              <a:rPr lang="en-US" sz="800" smtClean="0">
                <a:solidFill>
                  <a:srgbClr val="0D2626"/>
                </a:solidFill>
                <a:latin typeface="+mj-lt"/>
              </a:rPr>
              <a:t>‹#›</a:t>
            </a:fld>
            <a:endParaRPr lang="en-US" sz="800">
              <a:solidFill>
                <a:srgbClr val="0D2626"/>
              </a:solidFill>
              <a:latin typeface="+mj-lt"/>
            </a:endParaRPr>
          </a:p>
        </p:txBody>
      </p:sp>
      <p:cxnSp>
        <p:nvCxnSpPr>
          <p:cNvPr id="25" name="Straight Connector 24"/>
          <p:cNvCxnSpPr/>
          <p:nvPr userDrawn="1"/>
        </p:nvCxnSpPr>
        <p:spPr>
          <a:xfrm>
            <a:off x="723900" y="876300"/>
            <a:ext cx="8648700" cy="0"/>
          </a:xfrm>
          <a:prstGeom prst="line">
            <a:avLst/>
          </a:prstGeom>
          <a:ln w="28575">
            <a:solidFill>
              <a:srgbClr val="4B9CB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7950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952500" y="5286376"/>
            <a:ext cx="1852033" cy="1114424"/>
          </a:xfrm>
          <a:prstGeom prst="rect">
            <a:avLst/>
          </a:prstGeom>
        </p:spPr>
        <p:txBody>
          <a:bodyPr/>
          <a:lstStyle>
            <a:lvl1pPr>
              <a:spcAft>
                <a:spcPts val="600"/>
              </a:spcAft>
              <a:defRPr sz="850" b="1" baseline="0">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13" name="Text Placeholder 6"/>
          <p:cNvSpPr>
            <a:spLocks noGrp="1"/>
          </p:cNvSpPr>
          <p:nvPr>
            <p:ph type="body" sz="quarter" idx="16" hasCustomPrompt="1"/>
          </p:nvPr>
        </p:nvSpPr>
        <p:spPr>
          <a:xfrm>
            <a:off x="952500" y="762000"/>
            <a:ext cx="5330312" cy="1790700"/>
          </a:xfrm>
          <a:prstGeom prst="rect">
            <a:avLst/>
          </a:prstGeom>
        </p:spPr>
        <p:txBody>
          <a:bodyPr/>
          <a:lstStyle>
            <a:lvl1pPr>
              <a:defRPr sz="2400" b="1">
                <a:solidFill>
                  <a:srgbClr val="003B4D"/>
                </a:solidFill>
                <a:latin typeface="Century Gothic" panose="020B0502020202020204" pitchFamily="34" charset="0"/>
              </a:defRPr>
            </a:lvl1pPr>
            <a:lvl2pPr>
              <a:defRPr sz="850" baseline="0">
                <a:solidFill>
                  <a:srgbClr val="003B4D"/>
                </a:solidFill>
                <a:latin typeface="+mj-lt"/>
                <a:cs typeface="Times New Roman" panose="02020603050405020304" pitchFamily="18" charset="0"/>
              </a:defRPr>
            </a:lvl2pPr>
          </a:lstStyle>
          <a:p>
            <a:pPr lvl="0"/>
            <a:r>
              <a:rPr lang="en-US" dirty="0"/>
              <a:t>Acknowledgements</a:t>
            </a:r>
          </a:p>
          <a:p>
            <a:pPr lvl="1"/>
            <a:r>
              <a:rPr lang="en-US" dirty="0"/>
              <a:t>	.</a:t>
            </a:r>
          </a:p>
        </p:txBody>
      </p:sp>
      <p:sp>
        <p:nvSpPr>
          <p:cNvPr id="16" name="Text Placeholder 6"/>
          <p:cNvSpPr>
            <a:spLocks noGrp="1"/>
          </p:cNvSpPr>
          <p:nvPr>
            <p:ph type="body" sz="quarter" idx="17"/>
          </p:nvPr>
        </p:nvSpPr>
        <p:spPr>
          <a:xfrm>
            <a:off x="3046522" y="52863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54" y="152400"/>
            <a:ext cx="549140" cy="554119"/>
          </a:xfrm>
          <a:prstGeom prst="rect">
            <a:avLst/>
          </a:prstGeom>
        </p:spPr>
      </p:pic>
      <p:sp>
        <p:nvSpPr>
          <p:cNvPr id="26" name="Text Placeholder 6"/>
          <p:cNvSpPr>
            <a:spLocks noGrp="1"/>
          </p:cNvSpPr>
          <p:nvPr>
            <p:ph type="body" sz="quarter" idx="20"/>
          </p:nvPr>
        </p:nvSpPr>
        <p:spPr>
          <a:xfrm>
            <a:off x="952500" y="31146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sp>
        <p:nvSpPr>
          <p:cNvPr id="27" name="Text Placeholder 6"/>
          <p:cNvSpPr>
            <a:spLocks noGrp="1"/>
          </p:cNvSpPr>
          <p:nvPr>
            <p:ph type="body" sz="quarter" idx="21"/>
          </p:nvPr>
        </p:nvSpPr>
        <p:spPr>
          <a:xfrm>
            <a:off x="3046522" y="3114676"/>
            <a:ext cx="1852033" cy="1114424"/>
          </a:xfrm>
          <a:prstGeom prst="rect">
            <a:avLst/>
          </a:prstGeom>
        </p:spPr>
        <p:txBody>
          <a:bodyPr/>
          <a:lstStyle>
            <a:lvl1pPr>
              <a:spcAft>
                <a:spcPts val="600"/>
              </a:spcAft>
              <a:defRPr sz="850" b="1">
                <a:solidFill>
                  <a:srgbClr val="0D2626"/>
                </a:solidFill>
                <a:latin typeface="Century Gothic" panose="020B0502020202020204" pitchFamily="34" charset="0"/>
              </a:defRPr>
            </a:lvl1pPr>
            <a:lvl2pPr>
              <a:spcAft>
                <a:spcPts val="0"/>
              </a:spcAft>
              <a:defRPr sz="850" b="1">
                <a:solidFill>
                  <a:srgbClr val="003B4D"/>
                </a:solidFill>
                <a:latin typeface="Century Gothic" panose="020B0502020202020204" pitchFamily="34" charset="0"/>
              </a:defRPr>
            </a:lvl2pPr>
            <a:lvl3pPr>
              <a:defRPr sz="850">
                <a:latin typeface="Century Gothic" panose="020B0502020202020204" pitchFamily="34" charset="0"/>
              </a:defRPr>
            </a:lvl3pPr>
            <a:lvl4pPr>
              <a:defRPr sz="850">
                <a:latin typeface="Century Gothic" panose="020B0502020202020204" pitchFamily="34" charset="0"/>
              </a:defRPr>
            </a:lvl4pPr>
            <a:lvl5pPr>
              <a:defRPr sz="850">
                <a:latin typeface="Century Gothic" panose="020B0502020202020204" pitchFamily="34" charset="0"/>
              </a:defRPr>
            </a:lvl5pPr>
          </a:lstStyle>
          <a:p>
            <a:pPr lvl="0"/>
            <a:endParaRPr lang="en-US" dirty="0"/>
          </a:p>
        </p:txBody>
      </p:sp>
      <p:cxnSp>
        <p:nvCxnSpPr>
          <p:cNvPr id="28" name="Straight Connector 27"/>
          <p:cNvCxnSpPr/>
          <p:nvPr userDrawn="1"/>
        </p:nvCxnSpPr>
        <p:spPr>
          <a:xfrm>
            <a:off x="762000" y="4305300"/>
            <a:ext cx="8496300" cy="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2933700" y="2057400"/>
            <a:ext cx="0" cy="441960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5029200" y="2057400"/>
            <a:ext cx="0" cy="441960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4648200" y="7328356"/>
            <a:ext cx="5143499" cy="215444"/>
          </a:xfrm>
          <a:prstGeom prst="rect">
            <a:avLst/>
          </a:prstGeom>
          <a:noFill/>
        </p:spPr>
        <p:txBody>
          <a:bodyPr wrap="square" rtlCol="0">
            <a:spAutoFit/>
          </a:bodyPr>
          <a:lstStyle/>
          <a:p>
            <a:pPr algn="r"/>
            <a:r>
              <a:rPr lang="en-US" sz="800">
                <a:solidFill>
                  <a:srgbClr val="0D2626"/>
                </a:solidFill>
                <a:latin typeface="+mj-lt"/>
              </a:rPr>
              <a:t>KALIBER I </a:t>
            </a:r>
            <a:r>
              <a:rPr lang="en-US" sz="800" err="1">
                <a:solidFill>
                  <a:srgbClr val="0D2626"/>
                </a:solidFill>
                <a:latin typeface="+mj-lt"/>
              </a:rPr>
              <a:t>Hub:raum</a:t>
            </a:r>
            <a:r>
              <a:rPr lang="en-US" sz="800">
                <a:solidFill>
                  <a:srgbClr val="0D2626"/>
                </a:solidFill>
                <a:latin typeface="+mj-lt"/>
              </a:rPr>
              <a:t> I </a:t>
            </a:r>
            <a:fld id="{188A5B39-B55F-4CA9-9F44-EC7E16FF54B1}" type="slidenum">
              <a:rPr lang="en-US" sz="800" smtClean="0">
                <a:solidFill>
                  <a:srgbClr val="0D2626"/>
                </a:solidFill>
                <a:latin typeface="+mj-lt"/>
              </a:rPr>
              <a:t>‹#›</a:t>
            </a:fld>
            <a:endParaRPr lang="en-US" sz="800">
              <a:solidFill>
                <a:srgbClr val="0D2626"/>
              </a:solidFill>
              <a:latin typeface="+mj-lt"/>
            </a:endParaRPr>
          </a:p>
        </p:txBody>
      </p:sp>
      <p:cxnSp>
        <p:nvCxnSpPr>
          <p:cNvPr id="17" name="Straight Connector 16"/>
          <p:cNvCxnSpPr/>
          <p:nvPr userDrawn="1"/>
        </p:nvCxnSpPr>
        <p:spPr>
          <a:xfrm>
            <a:off x="723900" y="876300"/>
            <a:ext cx="8648700" cy="0"/>
          </a:xfrm>
          <a:prstGeom prst="line">
            <a:avLst/>
          </a:prstGeom>
          <a:ln w="28575">
            <a:solidFill>
              <a:srgbClr val="4B9CB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8723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graphicFrame>
        <p:nvGraphicFramePr>
          <p:cNvPr id="6" name="Chart 5"/>
          <p:cNvGraphicFramePr/>
          <p:nvPr userDrawn="1">
            <p:extLst>
              <p:ext uri="{D42A27DB-BD31-4B8C-83A1-F6EECF244321}">
                <p14:modId xmlns:p14="http://schemas.microsoft.com/office/powerpoint/2010/main" val="3136742503"/>
              </p:ext>
            </p:extLst>
          </p:nvPr>
        </p:nvGraphicFramePr>
        <p:xfrm>
          <a:off x="266700" y="419100"/>
          <a:ext cx="9658350" cy="6438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684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ive Layout A">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952500" y="1647701"/>
            <a:ext cx="5334000" cy="1438399"/>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Objectives</a:t>
            </a:r>
          </a:p>
          <a:p>
            <a:pPr lvl="1"/>
            <a:r>
              <a:rPr lang="en-US" dirty="0"/>
              <a:t>Paragraph</a:t>
            </a:r>
          </a:p>
        </p:txBody>
      </p:sp>
      <p:sp>
        <p:nvSpPr>
          <p:cNvPr id="10" name="Text Placeholder 4"/>
          <p:cNvSpPr>
            <a:spLocks noGrp="1"/>
          </p:cNvSpPr>
          <p:nvPr>
            <p:ph type="body" sz="quarter" idx="13" hasCustomPrompt="1"/>
          </p:nvPr>
        </p:nvSpPr>
        <p:spPr>
          <a:xfrm>
            <a:off x="3771900" y="3667002"/>
            <a:ext cx="2514600" cy="3657724"/>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12" name="Text Placeholder 4"/>
          <p:cNvSpPr>
            <a:spLocks noGrp="1"/>
          </p:cNvSpPr>
          <p:nvPr>
            <p:ph type="body" sz="quarter" idx="14" hasCustomPrompt="1"/>
          </p:nvPr>
        </p:nvSpPr>
        <p:spPr>
          <a:xfrm>
            <a:off x="6591300" y="3667002"/>
            <a:ext cx="2514600" cy="3657724"/>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180" y="168377"/>
            <a:ext cx="549140" cy="554119"/>
          </a:xfrm>
          <a:prstGeom prst="rect">
            <a:avLst/>
          </a:prstGeom>
        </p:spPr>
      </p:pic>
      <p:sp>
        <p:nvSpPr>
          <p:cNvPr id="17" name="Text Placeholder 4"/>
          <p:cNvSpPr>
            <a:spLocks noGrp="1"/>
          </p:cNvSpPr>
          <p:nvPr>
            <p:ph type="body" sz="quarter" idx="15" hasCustomPrompt="1"/>
          </p:nvPr>
        </p:nvSpPr>
        <p:spPr>
          <a:xfrm>
            <a:off x="952500" y="3667002"/>
            <a:ext cx="2514600" cy="3657724"/>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18" name="Text Placeholder 4"/>
          <p:cNvSpPr>
            <a:spLocks noGrp="1"/>
          </p:cNvSpPr>
          <p:nvPr>
            <p:ph type="body" sz="quarter" idx="12" hasCustomPrompt="1"/>
          </p:nvPr>
        </p:nvSpPr>
        <p:spPr>
          <a:xfrm>
            <a:off x="6591300" y="-1"/>
            <a:ext cx="2514600" cy="3086101"/>
          </a:xfrm>
          <a:prstGeom prst="rect">
            <a:avLst/>
          </a:prstGeom>
          <a:solidFill>
            <a:srgbClr val="ED1C24"/>
          </a:solidFill>
        </p:spPr>
        <p:txBody>
          <a:bodyPr lIns="228600" tIns="228600" rIns="228600" bIns="228600" anchor="b" anchorCtr="0"/>
          <a:lstStyle>
            <a:lvl1pPr>
              <a:spcAft>
                <a:spcPts val="600"/>
              </a:spcAft>
              <a:defRPr sz="1100" b="1" baseline="0">
                <a:solidFill>
                  <a:srgbClr val="FFFFFF"/>
                </a:solidFill>
                <a:effectLst/>
                <a:latin typeface="Century Gothic" panose="020B0502020202020204" pitchFamily="34" charset="0"/>
              </a:defRPr>
            </a:lvl1pPr>
            <a:lvl2pPr>
              <a:defRPr sz="850">
                <a:solidFill>
                  <a:schemeClr val="bg1"/>
                </a:solidFill>
                <a:effectLst/>
                <a:latin typeface="Palatino Linotype" panose="02040502050505030304" pitchFamily="18" charset="0"/>
              </a:defRPr>
            </a:lvl2pPr>
          </a:lstStyle>
          <a:p>
            <a:pPr lvl="0"/>
            <a:r>
              <a:rPr lang="en-US" dirty="0"/>
              <a:t>PULL OUT COPY IN ALL CAPS</a:t>
            </a:r>
          </a:p>
        </p:txBody>
      </p:sp>
      <p:cxnSp>
        <p:nvCxnSpPr>
          <p:cNvPr id="19" name="Straight Connector 18"/>
          <p:cNvCxnSpPr/>
          <p:nvPr userDrawn="1"/>
        </p:nvCxnSpPr>
        <p:spPr>
          <a:xfrm flipV="1">
            <a:off x="3619500" y="3765670"/>
            <a:ext cx="0" cy="2292230"/>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6438900" y="3721464"/>
            <a:ext cx="0" cy="2336436"/>
          </a:xfrm>
          <a:prstGeom prst="line">
            <a:avLst/>
          </a:prstGeom>
          <a:ln w="12700">
            <a:solidFill>
              <a:srgbClr val="0D2626"/>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952500" y="0"/>
            <a:ext cx="952500" cy="800100"/>
          </a:xfrm>
          <a:prstGeom prst="rect">
            <a:avLst/>
          </a:prstGeom>
          <a:solidFill>
            <a:srgbClr val="ED1C24">
              <a:alpha val="7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onway Advisory White Vertic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54" y="93273"/>
            <a:ext cx="586446" cy="610910"/>
          </a:xfrm>
          <a:prstGeom prst="rect">
            <a:avLst/>
          </a:prstGeom>
        </p:spPr>
      </p:pic>
      <p:sp>
        <p:nvSpPr>
          <p:cNvPr id="13" name="TextBox 12"/>
          <p:cNvSpPr txBox="1"/>
          <p:nvPr userDrawn="1"/>
        </p:nvSpPr>
        <p:spPr>
          <a:xfrm>
            <a:off x="4648200" y="7328356"/>
            <a:ext cx="5143499" cy="215444"/>
          </a:xfrm>
          <a:prstGeom prst="rect">
            <a:avLst/>
          </a:prstGeom>
          <a:noFill/>
        </p:spPr>
        <p:txBody>
          <a:bodyPr wrap="square" rtlCol="0">
            <a:spAutoFit/>
          </a:bodyPr>
          <a:lstStyle/>
          <a:p>
            <a:pPr algn="r"/>
            <a:r>
              <a:rPr lang="en-US" sz="800">
                <a:solidFill>
                  <a:srgbClr val="0D2626"/>
                </a:solidFill>
                <a:latin typeface="+mj-lt"/>
              </a:rPr>
              <a:t>KALIBER I </a:t>
            </a:r>
            <a:r>
              <a:rPr lang="en-US" sz="800" err="1">
                <a:solidFill>
                  <a:srgbClr val="0D2626"/>
                </a:solidFill>
                <a:latin typeface="+mj-lt"/>
              </a:rPr>
              <a:t>Hub:raum</a:t>
            </a:r>
            <a:r>
              <a:rPr lang="en-US" sz="800">
                <a:solidFill>
                  <a:srgbClr val="0D2626"/>
                </a:solidFill>
                <a:latin typeface="+mj-lt"/>
              </a:rPr>
              <a:t> I </a:t>
            </a:r>
            <a:fld id="{188A5B39-B55F-4CA9-9F44-EC7E16FF54B1}" type="slidenum">
              <a:rPr lang="en-US" sz="800" smtClean="0">
                <a:solidFill>
                  <a:srgbClr val="0D2626"/>
                </a:solidFill>
                <a:latin typeface="+mj-lt"/>
              </a:rPr>
              <a:t>‹#›</a:t>
            </a:fld>
            <a:endParaRPr lang="en-US" sz="800">
              <a:solidFill>
                <a:srgbClr val="0D2626"/>
              </a:solidFill>
              <a:latin typeface="+mj-lt"/>
            </a:endParaRPr>
          </a:p>
        </p:txBody>
      </p:sp>
    </p:spTree>
    <p:extLst>
      <p:ext uri="{BB962C8B-B14F-4D97-AF65-F5344CB8AC3E}">
        <p14:creationId xmlns:p14="http://schemas.microsoft.com/office/powerpoint/2010/main" val="96616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bjective Layout A">
    <p:spTree>
      <p:nvGrpSpPr>
        <p:cNvPr id="1" name=""/>
        <p:cNvGrpSpPr/>
        <p:nvPr/>
      </p:nvGrpSpPr>
      <p:grpSpPr>
        <a:xfrm>
          <a:off x="0" y="0"/>
          <a:ext cx="0" cy="0"/>
          <a:chOff x="0" y="0"/>
          <a:chExt cx="0" cy="0"/>
        </a:xfrm>
      </p:grpSpPr>
      <p:sp>
        <p:nvSpPr>
          <p:cNvPr id="16" name="Rectangle 15"/>
          <p:cNvSpPr/>
          <p:nvPr userDrawn="1"/>
        </p:nvSpPr>
        <p:spPr>
          <a:xfrm>
            <a:off x="7693744" y="1638301"/>
            <a:ext cx="1907456" cy="5709224"/>
          </a:xfrm>
          <a:prstGeom prst="rect">
            <a:avLst/>
          </a:prstGeom>
          <a:gradFill>
            <a:gsLst>
              <a:gs pos="0">
                <a:srgbClr val="ED1C24">
                  <a:alpha val="35000"/>
                </a:srgbClr>
              </a:gs>
              <a:gs pos="100000">
                <a:srgbClr val="FFFFF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3200401" y="1648579"/>
            <a:ext cx="1904999" cy="5707549"/>
          </a:xfrm>
          <a:prstGeom prst="rect">
            <a:avLst/>
          </a:prstGeom>
          <a:gradFill>
            <a:gsLst>
              <a:gs pos="0">
                <a:srgbClr val="F7941E">
                  <a:alpha val="46000"/>
                </a:srgbClr>
              </a:gs>
              <a:gs pos="100000">
                <a:srgbClr val="FFFFF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4"/>
          <p:cNvSpPr>
            <a:spLocks noGrp="1"/>
          </p:cNvSpPr>
          <p:nvPr>
            <p:ph type="body" sz="quarter" idx="10" hasCustomPrompt="1"/>
          </p:nvPr>
        </p:nvSpPr>
        <p:spPr>
          <a:xfrm>
            <a:off x="1295400" y="2195849"/>
            <a:ext cx="1905000" cy="5128876"/>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Objectives</a:t>
            </a:r>
          </a:p>
          <a:p>
            <a:pPr lvl="1"/>
            <a:r>
              <a:rPr lang="en-US" dirty="0"/>
              <a:t>Paragraph</a:t>
            </a:r>
          </a:p>
        </p:txBody>
      </p:sp>
      <p:sp>
        <p:nvSpPr>
          <p:cNvPr id="6" name="Text Placeholder 4"/>
          <p:cNvSpPr>
            <a:spLocks noGrp="1"/>
          </p:cNvSpPr>
          <p:nvPr>
            <p:ph type="body" sz="quarter" idx="11" hasCustomPrompt="1"/>
          </p:nvPr>
        </p:nvSpPr>
        <p:spPr>
          <a:xfrm>
            <a:off x="3200401" y="10278"/>
            <a:ext cx="1904998" cy="1638301"/>
          </a:xfrm>
          <a:prstGeom prst="rect">
            <a:avLst/>
          </a:prstGeom>
          <a:solidFill>
            <a:srgbClr val="F7941E"/>
          </a:solidFill>
        </p:spPr>
        <p:txBody>
          <a:bodyPr lIns="228600" tIns="228600" rIns="228600" bIns="45720" anchor="b" anchorCtr="0"/>
          <a:lstStyle>
            <a:lvl1pPr>
              <a:spcAft>
                <a:spcPts val="600"/>
              </a:spcAft>
              <a:defRPr sz="1800" b="1" baseline="0">
                <a:solidFill>
                  <a:srgbClr val="FFFFFF"/>
                </a:solidFill>
                <a:latin typeface="Century Gothic" panose="020B0502020202020204" pitchFamily="34" charset="0"/>
              </a:defRPr>
            </a:lvl1pPr>
            <a:lvl2pPr>
              <a:defRPr sz="850">
                <a:solidFill>
                  <a:srgbClr val="FFFFFF"/>
                </a:solidFill>
                <a:latin typeface="+mj-lt"/>
                <a:cs typeface="Times New Roman" panose="02020603050405020304" pitchFamily="18" charset="0"/>
              </a:defRPr>
            </a:lvl2pPr>
          </a:lstStyle>
          <a:p>
            <a:pPr lvl="0"/>
            <a:r>
              <a:rPr lang="en-US" dirty="0"/>
              <a:t>Objective 1</a:t>
            </a:r>
          </a:p>
          <a:p>
            <a:pPr lvl="1"/>
            <a:r>
              <a:rPr lang="en-US" dirty="0"/>
              <a:t>Brief paragraph</a:t>
            </a:r>
          </a:p>
        </p:txBody>
      </p:sp>
      <p:sp>
        <p:nvSpPr>
          <p:cNvPr id="7" name="Isosceles Triangle 6"/>
          <p:cNvSpPr/>
          <p:nvPr userDrawn="1"/>
        </p:nvSpPr>
        <p:spPr>
          <a:xfrm rot="10800000">
            <a:off x="3200400" y="1648580"/>
            <a:ext cx="1904998" cy="419100"/>
          </a:xfrm>
          <a:prstGeom prst="triangle">
            <a:avLst>
              <a:gd name="adj" fmla="val 49609"/>
            </a:avLst>
          </a:prstGeom>
          <a:solidFill>
            <a:srgbClr val="F794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4"/>
          <p:cNvSpPr>
            <a:spLocks noGrp="1"/>
          </p:cNvSpPr>
          <p:nvPr>
            <p:ph type="body" sz="quarter" idx="12" hasCustomPrompt="1"/>
          </p:nvPr>
        </p:nvSpPr>
        <p:spPr>
          <a:xfrm>
            <a:off x="7693744" y="-1"/>
            <a:ext cx="1907455" cy="1647702"/>
          </a:xfrm>
          <a:prstGeom prst="rect">
            <a:avLst/>
          </a:prstGeom>
          <a:solidFill>
            <a:srgbClr val="ED1C24"/>
          </a:solidFill>
        </p:spPr>
        <p:txBody>
          <a:bodyPr lIns="228600" tIns="228600" rIns="228600" bIns="45720" anchor="b" anchorCtr="0"/>
          <a:lstStyle>
            <a:lvl1pPr>
              <a:spcAft>
                <a:spcPts val="600"/>
              </a:spcAft>
              <a:defRPr sz="1800" b="1" baseline="0">
                <a:solidFill>
                  <a:srgbClr val="FFFFFF"/>
                </a:solidFill>
                <a:latin typeface="Century Gothic" panose="020B0502020202020204" pitchFamily="34" charset="0"/>
              </a:defRPr>
            </a:lvl1pPr>
            <a:lvl2pPr>
              <a:defRPr sz="850">
                <a:solidFill>
                  <a:srgbClr val="FFFFFF"/>
                </a:solidFill>
                <a:latin typeface="+mj-lt"/>
                <a:cs typeface="Times New Roman" panose="02020603050405020304" pitchFamily="18" charset="0"/>
              </a:defRPr>
            </a:lvl2pPr>
          </a:lstStyle>
          <a:p>
            <a:pPr lvl="0"/>
            <a:r>
              <a:rPr lang="en-US" dirty="0"/>
              <a:t>Objective 2</a:t>
            </a:r>
          </a:p>
          <a:p>
            <a:pPr lvl="1"/>
            <a:r>
              <a:rPr lang="en-US" dirty="0"/>
              <a:t>Brief paragraph</a:t>
            </a:r>
          </a:p>
        </p:txBody>
      </p:sp>
      <p:sp>
        <p:nvSpPr>
          <p:cNvPr id="9" name="Isosceles Triangle 8"/>
          <p:cNvSpPr/>
          <p:nvPr userDrawn="1"/>
        </p:nvSpPr>
        <p:spPr>
          <a:xfrm rot="10800000">
            <a:off x="7693744" y="1647700"/>
            <a:ext cx="1907455" cy="409700"/>
          </a:xfrm>
          <a:prstGeom prst="triangle">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3" hasCustomPrompt="1"/>
          </p:nvPr>
        </p:nvSpPr>
        <p:spPr>
          <a:xfrm>
            <a:off x="3200403" y="2220079"/>
            <a:ext cx="1904997" cy="5114925"/>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12" name="Text Placeholder 4"/>
          <p:cNvSpPr>
            <a:spLocks noGrp="1"/>
          </p:cNvSpPr>
          <p:nvPr>
            <p:ph type="body" sz="quarter" idx="14" hasCustomPrompt="1"/>
          </p:nvPr>
        </p:nvSpPr>
        <p:spPr>
          <a:xfrm>
            <a:off x="7693744" y="2183328"/>
            <a:ext cx="1907456" cy="5139386"/>
          </a:xfrm>
          <a:prstGeom prst="rect">
            <a:avLst/>
          </a:prstGeom>
        </p:spPr>
        <p:txBody>
          <a:bodyPr/>
          <a:lstStyle>
            <a:lvl1pPr>
              <a:spcAft>
                <a:spcPts val="600"/>
              </a:spcAft>
              <a:defRPr sz="1000" b="1">
                <a:solidFill>
                  <a:srgbClr val="003B4D"/>
                </a:solidFill>
                <a:latin typeface="Century Gothic" panose="020B0502020202020204" pitchFamily="34" charset="0"/>
              </a:defRPr>
            </a:lvl1pPr>
            <a:lvl2pPr marL="228600" indent="-228600">
              <a:spcAft>
                <a:spcPts val="600"/>
              </a:spcAft>
              <a:buAutoNum type="arabicPeriod"/>
              <a:defRPr sz="850" baseline="0">
                <a:solidFill>
                  <a:srgbClr val="003B4D"/>
                </a:solidFill>
                <a:latin typeface="+mj-lt"/>
                <a:cs typeface="Times New Roman" panose="02020603050405020304" pitchFamily="18" charset="0"/>
              </a:defRPr>
            </a:lvl2pPr>
          </a:lstStyle>
          <a:p>
            <a:pPr lvl="0"/>
            <a:r>
              <a:rPr lang="en-US" dirty="0"/>
              <a:t>STRATEGIES (ALL CAPS)</a:t>
            </a:r>
          </a:p>
          <a:p>
            <a:pPr lvl="1"/>
            <a:r>
              <a:rPr lang="en-US" dirty="0"/>
              <a:t>Strategy Paragraph 1</a:t>
            </a:r>
          </a:p>
          <a:p>
            <a:pPr lvl="1"/>
            <a:r>
              <a:rPr lang="en-US" dirty="0"/>
              <a:t>Strategy Paragraph 2</a:t>
            </a:r>
          </a:p>
        </p:txBody>
      </p:sp>
      <p:sp>
        <p:nvSpPr>
          <p:cNvPr id="14" name="Rectangle 13"/>
          <p:cNvSpPr/>
          <p:nvPr userDrawn="1"/>
        </p:nvSpPr>
        <p:spPr>
          <a:xfrm>
            <a:off x="952500" y="0"/>
            <a:ext cx="952500" cy="800100"/>
          </a:xfrm>
          <a:prstGeom prst="rect">
            <a:avLst/>
          </a:prstGeom>
          <a:solidFill>
            <a:srgbClr val="ED1C2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180" y="168377"/>
            <a:ext cx="549140" cy="554119"/>
          </a:xfrm>
          <a:prstGeom prst="rect">
            <a:avLst/>
          </a:prstGeom>
        </p:spPr>
      </p:pic>
      <p:sp>
        <p:nvSpPr>
          <p:cNvPr id="18" name="Text Placeholder 4"/>
          <p:cNvSpPr>
            <a:spLocks noGrp="1"/>
          </p:cNvSpPr>
          <p:nvPr>
            <p:ph type="body" sz="quarter" idx="15" hasCustomPrompt="1"/>
          </p:nvPr>
        </p:nvSpPr>
        <p:spPr>
          <a:xfrm>
            <a:off x="5791200" y="2212505"/>
            <a:ext cx="1905000" cy="5128876"/>
          </a:xfrm>
          <a:prstGeom prst="rect">
            <a:avLst/>
          </a:prstGeom>
        </p:spPr>
        <p:txBody>
          <a:bodyPr/>
          <a:lstStyle>
            <a:lvl1pPr>
              <a:spcAft>
                <a:spcPts val="600"/>
              </a:spcAft>
              <a:defRPr sz="1800" b="1">
                <a:solidFill>
                  <a:srgbClr val="003B4D"/>
                </a:solidFill>
                <a:latin typeface="Century Gothic" panose="020B0502020202020204" pitchFamily="34" charset="0"/>
              </a:defRPr>
            </a:lvl1pPr>
            <a:lvl2pPr>
              <a:defRPr sz="850">
                <a:solidFill>
                  <a:srgbClr val="003B4D"/>
                </a:solidFill>
                <a:latin typeface="+mj-lt"/>
                <a:cs typeface="Times New Roman" panose="02020603050405020304" pitchFamily="18" charset="0"/>
              </a:defRPr>
            </a:lvl2pPr>
          </a:lstStyle>
          <a:p>
            <a:pPr lvl="0"/>
            <a:r>
              <a:rPr lang="en-US" dirty="0"/>
              <a:t>Objectives</a:t>
            </a:r>
          </a:p>
          <a:p>
            <a:pPr lvl="1"/>
            <a:r>
              <a:rPr lang="en-US" dirty="0"/>
              <a:t>Paragraph</a:t>
            </a:r>
          </a:p>
        </p:txBody>
      </p:sp>
    </p:spTree>
    <p:extLst>
      <p:ext uri="{BB962C8B-B14F-4D97-AF65-F5344CB8AC3E}">
        <p14:creationId xmlns:p14="http://schemas.microsoft.com/office/powerpoint/2010/main" val="108782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617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3" r:id="rId4"/>
    <p:sldLayoutId id="2147483650" r:id="rId5"/>
    <p:sldLayoutId id="2147483686" r:id="rId6"/>
    <p:sldLayoutId id="2147483654" r:id="rId7"/>
    <p:sldLayoutId id="2147483655" r:id="rId8"/>
    <p:sldLayoutId id="2147483660" r:id="rId9"/>
    <p:sldLayoutId id="2147483658" r:id="rId10"/>
    <p:sldLayoutId id="2147483705" r:id="rId11"/>
    <p:sldLayoutId id="2147483706" r:id="rId12"/>
  </p:sldLayoutIdLst>
  <p:hf hdr="0" ftr="0" dt="0"/>
  <p:txStyles>
    <p:titleStyle>
      <a:lvl1pPr algn="l" defTabSz="353278" rtl="0" eaLnBrk="1" latinLnBrk="0" hangingPunct="1">
        <a:lnSpc>
          <a:spcPct val="100000"/>
        </a:lnSpc>
        <a:spcBef>
          <a:spcPts val="0"/>
        </a:spcBef>
        <a:buNone/>
        <a:defRPr sz="2164" b="0" kern="1200" cap="all" baseline="0">
          <a:solidFill>
            <a:schemeClr val="tx1"/>
          </a:solidFill>
          <a:latin typeface="Gotham Condensed Bold" pitchFamily="50" charset="0"/>
          <a:ea typeface="+mj-ea"/>
          <a:cs typeface="+mj-cs"/>
        </a:defRPr>
      </a:lvl1pPr>
    </p:titleStyle>
    <p:bodyStyle>
      <a:lvl1pPr marL="0" indent="0" algn="l" defTabSz="353278" rtl="0" eaLnBrk="1" latinLnBrk="0" hangingPunct="1">
        <a:spcBef>
          <a:spcPct val="20000"/>
        </a:spcBef>
        <a:buFontTx/>
        <a:buNone/>
        <a:defRPr sz="1236" kern="1200">
          <a:solidFill>
            <a:schemeClr val="tx1"/>
          </a:solidFill>
          <a:latin typeface="+mj-lt"/>
          <a:ea typeface="+mn-ea"/>
          <a:cs typeface="+mn-cs"/>
        </a:defRPr>
      </a:lvl1pPr>
      <a:lvl2pPr marL="0" indent="0" algn="l" defTabSz="353278" rtl="0" eaLnBrk="1" latinLnBrk="0" hangingPunct="1">
        <a:spcBef>
          <a:spcPct val="20000"/>
        </a:spcBef>
        <a:spcAft>
          <a:spcPts val="927"/>
        </a:spcAft>
        <a:buFontTx/>
        <a:buNone/>
        <a:defRPr sz="927" kern="1200" baseline="0">
          <a:solidFill>
            <a:schemeClr val="tx1"/>
          </a:solidFill>
          <a:latin typeface="+mn-lt"/>
          <a:ea typeface="+mn-ea"/>
          <a:cs typeface="+mn-cs"/>
        </a:defRPr>
      </a:lvl2pPr>
      <a:lvl3pPr marL="0"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p:bodyStyle>
    <p:otherStyle>
      <a:defPPr>
        <a:defRPr lang="en-US"/>
      </a:defPPr>
      <a:lvl1pPr marL="0" algn="l" defTabSz="353278" rtl="0" eaLnBrk="1" latinLnBrk="0" hangingPunct="1">
        <a:defRPr sz="1391" kern="1200">
          <a:solidFill>
            <a:schemeClr val="tx1"/>
          </a:solidFill>
          <a:latin typeface="+mn-lt"/>
          <a:ea typeface="+mn-ea"/>
          <a:cs typeface="+mn-cs"/>
        </a:defRPr>
      </a:lvl1pPr>
      <a:lvl2pPr marL="353278" algn="l" defTabSz="353278" rtl="0" eaLnBrk="1" latinLnBrk="0" hangingPunct="1">
        <a:defRPr sz="1391" kern="1200">
          <a:solidFill>
            <a:schemeClr val="tx1"/>
          </a:solidFill>
          <a:latin typeface="+mn-lt"/>
          <a:ea typeface="+mn-ea"/>
          <a:cs typeface="+mn-cs"/>
        </a:defRPr>
      </a:lvl2pPr>
      <a:lvl3pPr marL="706557" algn="l" defTabSz="353278" rtl="0" eaLnBrk="1" latinLnBrk="0" hangingPunct="1">
        <a:defRPr sz="1391" kern="1200">
          <a:solidFill>
            <a:schemeClr val="tx1"/>
          </a:solidFill>
          <a:latin typeface="+mn-lt"/>
          <a:ea typeface="+mn-ea"/>
          <a:cs typeface="+mn-cs"/>
        </a:defRPr>
      </a:lvl3pPr>
      <a:lvl4pPr marL="1059835" algn="l" defTabSz="353278" rtl="0" eaLnBrk="1" latinLnBrk="0" hangingPunct="1">
        <a:defRPr sz="1391" kern="1200">
          <a:solidFill>
            <a:schemeClr val="tx1"/>
          </a:solidFill>
          <a:latin typeface="+mn-lt"/>
          <a:ea typeface="+mn-ea"/>
          <a:cs typeface="+mn-cs"/>
        </a:defRPr>
      </a:lvl4pPr>
      <a:lvl5pPr marL="1413114" algn="l" defTabSz="353278" rtl="0" eaLnBrk="1" latinLnBrk="0" hangingPunct="1">
        <a:defRPr sz="1391" kern="1200">
          <a:solidFill>
            <a:schemeClr val="tx1"/>
          </a:solidFill>
          <a:latin typeface="+mn-lt"/>
          <a:ea typeface="+mn-ea"/>
          <a:cs typeface="+mn-cs"/>
        </a:defRPr>
      </a:lvl5pPr>
      <a:lvl6pPr marL="1766392" algn="l" defTabSz="353278" rtl="0" eaLnBrk="1" latinLnBrk="0" hangingPunct="1">
        <a:defRPr sz="1391" kern="1200">
          <a:solidFill>
            <a:schemeClr val="tx1"/>
          </a:solidFill>
          <a:latin typeface="+mn-lt"/>
          <a:ea typeface="+mn-ea"/>
          <a:cs typeface="+mn-cs"/>
        </a:defRPr>
      </a:lvl6pPr>
      <a:lvl7pPr marL="2119671" algn="l" defTabSz="353278" rtl="0" eaLnBrk="1" latinLnBrk="0" hangingPunct="1">
        <a:defRPr sz="1391" kern="1200">
          <a:solidFill>
            <a:schemeClr val="tx1"/>
          </a:solidFill>
          <a:latin typeface="+mn-lt"/>
          <a:ea typeface="+mn-ea"/>
          <a:cs typeface="+mn-cs"/>
        </a:defRPr>
      </a:lvl7pPr>
      <a:lvl8pPr marL="2472949" algn="l" defTabSz="353278" rtl="0" eaLnBrk="1" latinLnBrk="0" hangingPunct="1">
        <a:defRPr sz="1391" kern="1200">
          <a:solidFill>
            <a:schemeClr val="tx1"/>
          </a:solidFill>
          <a:latin typeface="+mn-lt"/>
          <a:ea typeface="+mn-ea"/>
          <a:cs typeface="+mn-cs"/>
        </a:defRPr>
      </a:lvl8pPr>
      <a:lvl9pPr marL="2826228" algn="l" defTabSz="353278" rtl="0" eaLnBrk="1" latinLnBrk="0" hangingPunct="1">
        <a:defRPr sz="13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6" userDrawn="1">
          <p15:clr>
            <a:srgbClr val="F26B43"/>
          </p15:clr>
        </p15:guide>
        <p15:guide id="2" pos="3264" userDrawn="1">
          <p15:clr>
            <a:srgbClr val="F26B43"/>
          </p15:clr>
        </p15:guide>
        <p15:guide id="3" pos="3072" userDrawn="1">
          <p15:clr>
            <a:srgbClr val="F26B43"/>
          </p15:clr>
        </p15:guide>
        <p15:guide id="4" pos="2376" userDrawn="1">
          <p15:clr>
            <a:srgbClr val="F26B43"/>
          </p15:clr>
        </p15:guide>
        <p15:guide id="5" pos="2184" userDrawn="1">
          <p15:clr>
            <a:srgbClr val="F26B43"/>
          </p15:clr>
        </p15:guide>
        <p15:guide id="6" pos="4152" userDrawn="1">
          <p15:clr>
            <a:srgbClr val="F26B43"/>
          </p15:clr>
        </p15:guide>
        <p15:guide id="7" pos="3960" userDrawn="1">
          <p15:clr>
            <a:srgbClr val="F26B43"/>
          </p15:clr>
        </p15:guide>
        <p15:guide id="8" pos="5928" userDrawn="1">
          <p15:clr>
            <a:srgbClr val="F26B43"/>
          </p15:clr>
        </p15:guide>
        <p15:guide id="9" pos="408" userDrawn="1">
          <p15:clr>
            <a:srgbClr val="F26B43"/>
          </p15:clr>
        </p15:guide>
        <p15:guide id="10" orient="horz" pos="624" userDrawn="1">
          <p15:clr>
            <a:srgbClr val="F26B43"/>
          </p15:clr>
        </p15:guide>
        <p15:guide id="12" orient="horz" pos="4614" userDrawn="1">
          <p15:clr>
            <a:srgbClr val="F26B43"/>
          </p15:clr>
        </p15:guide>
        <p15:guide id="13" pos="600" userDrawn="1">
          <p15:clr>
            <a:srgbClr val="F26B43"/>
          </p15:clr>
        </p15:guide>
        <p15:guide id="14" pos="1296" userDrawn="1">
          <p15:clr>
            <a:srgbClr val="F26B43"/>
          </p15:clr>
        </p15:guide>
        <p15:guide id="15" pos="1488" userDrawn="1">
          <p15:clr>
            <a:srgbClr val="F26B43"/>
          </p15:clr>
        </p15:guide>
        <p15:guide id="16" pos="4848" userDrawn="1">
          <p15:clr>
            <a:srgbClr val="F26B43"/>
          </p15:clr>
        </p15:guide>
        <p15:guide id="17" pos="5040" userDrawn="1">
          <p15:clr>
            <a:srgbClr val="F26B43"/>
          </p15:clr>
        </p15:guide>
        <p15:guide id="18" pos="5736" userDrawn="1">
          <p15:clr>
            <a:srgbClr val="F26B43"/>
          </p15:clr>
        </p15:guide>
        <p15:guide id="19" orient="horz"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150" y="414338"/>
            <a:ext cx="8674100" cy="1501775"/>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692150" y="2068513"/>
            <a:ext cx="86741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692150" y="7204075"/>
            <a:ext cx="2262188"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A2959C85-9F21-47F2-A91C-966CC75650B3}" type="datetimeFigureOut">
              <a:rPr lang="de-DE" smtClean="0"/>
              <a:t>02.07.2019</a:t>
            </a:fld>
            <a:endParaRPr lang="de-DE"/>
          </a:p>
        </p:txBody>
      </p:sp>
      <p:sp>
        <p:nvSpPr>
          <p:cNvPr id="5" name="Footer Placeholder 4"/>
          <p:cNvSpPr>
            <a:spLocks noGrp="1"/>
          </p:cNvSpPr>
          <p:nvPr>
            <p:ph type="ftr" sz="quarter" idx="3"/>
          </p:nvPr>
        </p:nvSpPr>
        <p:spPr>
          <a:xfrm>
            <a:off x="3332163" y="7204075"/>
            <a:ext cx="339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104063" y="7204075"/>
            <a:ext cx="2262187"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4D5910B6-EC93-44A4-9F16-151483D66041}" type="slidenum">
              <a:rPr lang="de-DE" smtClean="0"/>
              <a:t>‹#›</a:t>
            </a:fld>
            <a:endParaRPr lang="de-DE"/>
          </a:p>
        </p:txBody>
      </p:sp>
    </p:spTree>
    <p:extLst>
      <p:ext uri="{BB962C8B-B14F-4D97-AF65-F5344CB8AC3E}">
        <p14:creationId xmlns:p14="http://schemas.microsoft.com/office/powerpoint/2010/main" val="29565871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150" y="414338"/>
            <a:ext cx="8674100" cy="1501775"/>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692150" y="2068513"/>
            <a:ext cx="86741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692150" y="7204075"/>
            <a:ext cx="2262188"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440486F3-26F3-4615-A1CB-64681CF0A152}" type="datetimeFigureOut">
              <a:rPr lang="de-DE" smtClean="0"/>
              <a:t>02.07.2019</a:t>
            </a:fld>
            <a:endParaRPr lang="de-DE"/>
          </a:p>
        </p:txBody>
      </p:sp>
      <p:sp>
        <p:nvSpPr>
          <p:cNvPr id="5" name="Footer Placeholder 4"/>
          <p:cNvSpPr>
            <a:spLocks noGrp="1"/>
          </p:cNvSpPr>
          <p:nvPr>
            <p:ph type="ftr" sz="quarter" idx="3"/>
          </p:nvPr>
        </p:nvSpPr>
        <p:spPr>
          <a:xfrm>
            <a:off x="3332163" y="7204075"/>
            <a:ext cx="339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104063" y="7204075"/>
            <a:ext cx="2262187"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FA120479-D6EA-4EFB-86FA-4ED9CBC788FE}" type="slidenum">
              <a:rPr lang="de-DE" smtClean="0"/>
              <a:t>‹#›</a:t>
            </a:fld>
            <a:endParaRPr lang="de-DE"/>
          </a:p>
        </p:txBody>
      </p:sp>
    </p:spTree>
    <p:extLst>
      <p:ext uri="{BB962C8B-B14F-4D97-AF65-F5344CB8AC3E}">
        <p14:creationId xmlns:p14="http://schemas.microsoft.com/office/powerpoint/2010/main" val="29186476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150" y="414338"/>
            <a:ext cx="8674100" cy="1501775"/>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692150" y="2068513"/>
            <a:ext cx="86741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692150" y="7204075"/>
            <a:ext cx="2262188"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A50D51EF-5778-4554-961E-C2AC8E37AA7D}" type="datetimeFigureOut">
              <a:rPr lang="de-DE" smtClean="0"/>
              <a:t>02.07.2019</a:t>
            </a:fld>
            <a:endParaRPr lang="de-DE"/>
          </a:p>
        </p:txBody>
      </p:sp>
      <p:sp>
        <p:nvSpPr>
          <p:cNvPr id="5" name="Footer Placeholder 4"/>
          <p:cNvSpPr>
            <a:spLocks noGrp="1"/>
          </p:cNvSpPr>
          <p:nvPr>
            <p:ph type="ftr" sz="quarter" idx="3"/>
          </p:nvPr>
        </p:nvSpPr>
        <p:spPr>
          <a:xfrm>
            <a:off x="3332163" y="7204075"/>
            <a:ext cx="339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104063" y="7204075"/>
            <a:ext cx="2262187"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8DC08B6B-AE1D-4989-818A-2C23FACA07E6}" type="slidenum">
              <a:rPr lang="de-DE" smtClean="0"/>
              <a:t>‹#›</a:t>
            </a:fld>
            <a:endParaRPr lang="de-DE"/>
          </a:p>
        </p:txBody>
      </p:sp>
    </p:spTree>
    <p:extLst>
      <p:ext uri="{BB962C8B-B14F-4D97-AF65-F5344CB8AC3E}">
        <p14:creationId xmlns:p14="http://schemas.microsoft.com/office/powerpoint/2010/main" val="27081040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50.png"/><Relationship Id="rId4" Type="http://schemas.openxmlformats.org/officeDocument/2006/relationships/image" Target="../media/image149.png"/></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1.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hyperlink" Target="http://www.eurofer.org/" TargetMode="External"/><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86.xml"/><Relationship Id="rId16" Type="http://schemas.openxmlformats.org/officeDocument/2006/relationships/hyperlink" Target="http://www.foodprocessing-technology.com/projects/" TargetMode="External"/><Relationship Id="rId1" Type="http://schemas.openxmlformats.org/officeDocument/2006/relationships/slideLayout" Target="../slideLayouts/slideLayout4.xml"/><Relationship Id="rId6" Type="http://schemas.openxmlformats.org/officeDocument/2006/relationships/hyperlink" Target="http://www.european-coatings-show.com/en/" TargetMode="External"/><Relationship Id="rId11" Type="http://schemas.openxmlformats.org/officeDocument/2006/relationships/image" Target="../media/image156.png"/><Relationship Id="rId5" Type="http://schemas.openxmlformats.org/officeDocument/2006/relationships/hyperlink" Target="http://www.car-symposium.de/en/facts/information.html" TargetMode="External"/><Relationship Id="rId15" Type="http://schemas.openxmlformats.org/officeDocument/2006/relationships/hyperlink" Target="http://www.foodmanufacturing.com/" TargetMode="External"/><Relationship Id="rId10" Type="http://schemas.openxmlformats.org/officeDocument/2006/relationships/image" Target="../media/image155.png"/><Relationship Id="rId4" Type="http://schemas.openxmlformats.org/officeDocument/2006/relationships/hyperlink" Target="https://www.gaccny.com/en/membership/membership-directory/" TargetMode="External"/><Relationship Id="rId9" Type="http://schemas.openxmlformats.org/officeDocument/2006/relationships/image" Target="../media/image154.png"/><Relationship Id="rId14" Type="http://schemas.openxmlformats.org/officeDocument/2006/relationships/hyperlink" Target="http://www.bionity.com/de/news/branche/pharma/"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www.vmi-group.com)/" TargetMode="Externa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61.png"/><Relationship Id="rId4" Type="http://schemas.openxmlformats.org/officeDocument/2006/relationships/image" Target="../media/image160.png"/></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jpe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5" Type="http://schemas.openxmlformats.org/officeDocument/2006/relationships/image" Target="../media/image75.jpe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jpeg"/><Relationship Id="rId29"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3.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gif"/><Relationship Id="rId10" Type="http://schemas.openxmlformats.org/officeDocument/2006/relationships/image" Target="../media/image60.png"/><Relationship Id="rId19" Type="http://schemas.openxmlformats.org/officeDocument/2006/relationships/image" Target="../media/image69.jpeg"/><Relationship Id="rId31" Type="http://schemas.openxmlformats.org/officeDocument/2006/relationships/image" Target="../media/image81.jpe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27.xml"/><Relationship Id="rId16"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4.jp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05.gi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www.dw.com/en/polands-e-mobility-program-seeking-green-credentials/a-19462428" TargetMode="External"/><Relationship Id="rId4" Type="http://schemas.openxmlformats.org/officeDocument/2006/relationships/hyperlink" Target="http://biotechconsulting.pl/wp-content/uploads/2017/08/Spotlight_small.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3" Type="http://schemas.openxmlformats.org/officeDocument/2006/relationships/image" Target="../media/image109.png"/><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s://www.xing.com/profile/Eiko_vanHettinga" TargetMode="External"/><Relationship Id="rId11" Type="http://schemas.openxmlformats.org/officeDocument/2006/relationships/image" Target="../media/image113.png"/><Relationship Id="rId5" Type="http://schemas.openxmlformats.org/officeDocument/2006/relationships/hyperlink" Target="https://www.linkedin.com/in/jacek-bielawski-1a54892?authType=name&amp;authToken=FjYF&amp;trk=prof-sb-how_conn-name-link" TargetMode="External"/><Relationship Id="rId10" Type="http://schemas.openxmlformats.org/officeDocument/2006/relationships/image" Target="../media/image112.png"/><Relationship Id="rId4" Type="http://schemas.openxmlformats.org/officeDocument/2006/relationships/hyperlink" Target="https://www.linkedin.com/in/philippe-crauste-bb9a624?trk=seokp-title_posts_secondary_cluster_res_author_name" TargetMode="External"/><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8.png"/><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linkedin.com/company/czechinves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3.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43.png"/><Relationship Id="rId4" Type="http://schemas.openxmlformats.org/officeDocument/2006/relationships/image" Target="../media/image142.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266700"/>
            <a:ext cx="6916175" cy="1714500"/>
          </a:xfrm>
          <a:prstGeom prst="rect">
            <a:avLst/>
          </a:prstGeom>
        </p:spPr>
        <p:txBody>
          <a:bodyPr/>
          <a:lstStyle/>
          <a:p>
            <a:pPr lvl="0" algn="r">
              <a:spcBef>
                <a:spcPts val="1000"/>
              </a:spcBef>
            </a:pPr>
            <a:r>
              <a:rPr lang="en-US" sz="2800" b="1" dirty="0">
                <a:solidFill>
                  <a:srgbClr val="FFFFFF"/>
                </a:solidFill>
                <a:latin typeface="Corbel" pitchFamily="18"/>
              </a:rPr>
              <a:t>PRZYCIĄGANIE BEZPOŚREDNICH INWESTYCJI ZAGRANICZNYCH DO MAŁOPOLSKI</a:t>
            </a:r>
            <a:r>
              <a:rPr lang="en-US" sz="2000" dirty="0">
                <a:latin typeface="Corbel" pitchFamily="18"/>
              </a:rPr>
              <a:t> </a:t>
            </a:r>
            <a:r>
              <a:rPr lang="en-US" sz="2800" dirty="0">
                <a:latin typeface="Corbel" pitchFamily="18"/>
              </a:rPr>
              <a:t> </a:t>
            </a:r>
          </a:p>
          <a:p>
            <a:pPr marL="73801" lvl="0" algn="r">
              <a:spcBef>
                <a:spcPts val="1000"/>
              </a:spcBef>
            </a:pPr>
            <a:r>
              <a:rPr lang="en-US" sz="2000" dirty="0">
                <a:latin typeface="Corbel" pitchFamily="18"/>
              </a:rPr>
              <a:t>		</a:t>
            </a:r>
            <a:endParaRPr lang="en-US" sz="1800" b="1" dirty="0">
              <a:solidFill>
                <a:srgbClr val="FFFFFF"/>
              </a:solidFill>
              <a:latin typeface="Corbel" pitchFamily="1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3340" b="1"/>
          <a:stretch/>
        </p:blipFill>
        <p:spPr>
          <a:xfrm>
            <a:off x="4758130" y="7124700"/>
            <a:ext cx="5300270" cy="6477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43859"/>
            <a:ext cx="5105400" cy="733984"/>
          </a:xfrm>
          <a:prstGeom prst="rect">
            <a:avLst/>
          </a:prstGeom>
        </p:spPr>
      </p:pic>
    </p:spTree>
    <p:extLst>
      <p:ext uri="{BB962C8B-B14F-4D97-AF65-F5344CB8AC3E}">
        <p14:creationId xmlns:p14="http://schemas.microsoft.com/office/powerpoint/2010/main" val="1894630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609600"/>
            <a:ext cx="9258300" cy="6591300"/>
          </a:xfrm>
        </p:spPr>
        <p:txBody>
          <a:bodyPr/>
          <a:lstStyle/>
          <a:p>
            <a:pPr defTabSz="457200">
              <a:spcBef>
                <a:spcPts val="0"/>
              </a:spcBef>
              <a:spcAft>
                <a:spcPts val="0"/>
              </a:spcAft>
            </a:pPr>
            <a:r>
              <a:rPr lang="en-US" sz="2800" b="1" dirty="0" err="1">
                <a:latin typeface="Corbel" charset="0"/>
                <a:ea typeface="Corbel" charset="0"/>
                <a:cs typeface="Corbel" charset="0"/>
              </a:rPr>
              <a:t>Czynniki</a:t>
            </a:r>
            <a:r>
              <a:rPr lang="en-US" sz="2800" b="1" dirty="0">
                <a:latin typeface="Corbel" charset="0"/>
                <a:ea typeface="Corbel" charset="0"/>
                <a:cs typeface="Corbel" charset="0"/>
              </a:rPr>
              <a:t> </a:t>
            </a:r>
            <a:r>
              <a:rPr lang="en-US" sz="2800" b="1" dirty="0" err="1">
                <a:latin typeface="Corbel" charset="0"/>
                <a:ea typeface="Corbel" charset="0"/>
                <a:cs typeface="Corbel" charset="0"/>
              </a:rPr>
              <a:t>wpływające</a:t>
            </a:r>
            <a:r>
              <a:rPr lang="en-US" sz="2800" b="1" dirty="0">
                <a:latin typeface="Corbel" charset="0"/>
                <a:ea typeface="Corbel" charset="0"/>
                <a:cs typeface="Corbel" charset="0"/>
              </a:rPr>
              <a:t> </a:t>
            </a:r>
            <a:r>
              <a:rPr lang="en-US" sz="2800" b="1" dirty="0" err="1">
                <a:latin typeface="Corbel" charset="0"/>
                <a:ea typeface="Corbel" charset="0"/>
                <a:cs typeface="Corbel" charset="0"/>
              </a:rPr>
              <a:t>na</a:t>
            </a:r>
            <a:r>
              <a:rPr lang="en-US" sz="2800" b="1" dirty="0">
                <a:latin typeface="Corbel" charset="0"/>
                <a:ea typeface="Corbel" charset="0"/>
                <a:cs typeface="Corbel" charset="0"/>
              </a:rPr>
              <a:t> FDI</a:t>
            </a: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12" name="Rectangle 11"/>
          <p:cNvSpPr/>
          <p:nvPr/>
        </p:nvSpPr>
        <p:spPr>
          <a:xfrm>
            <a:off x="381000" y="2133600"/>
            <a:ext cx="1371600" cy="1447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hape 215"/>
          <p:cNvSpPr/>
          <p:nvPr/>
        </p:nvSpPr>
        <p:spPr>
          <a:xfrm>
            <a:off x="919710" y="1560677"/>
            <a:ext cx="8352442" cy="407812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16" name="Shape 1425"/>
          <p:cNvSpPr/>
          <p:nvPr/>
        </p:nvSpPr>
        <p:spPr>
          <a:xfrm>
            <a:off x="2637570" y="1852331"/>
            <a:ext cx="4973759" cy="3494815"/>
          </a:xfrm>
          <a:prstGeom prst="rect">
            <a:avLst/>
          </a:prstGeom>
          <a:noFill/>
          <a:ln w="28575" cap="flat" cmpd="sng">
            <a:noFill/>
            <a:prstDash val="solid"/>
            <a:round/>
            <a:headEnd type="none" w="med" len="med"/>
            <a:tailEnd type="none" w="med" len="med"/>
          </a:ln>
        </p:spPr>
        <p:txBody>
          <a:bodyPr lIns="91425" tIns="91425" rIns="91425" bIns="91425" anchor="ctr" anchorCtr="0">
            <a:noAutofit/>
          </a:bodyPr>
          <a:lstStyle/>
          <a:p>
            <a:pPr lvl="0" rtl="0">
              <a:spcBef>
                <a:spcPts val="0"/>
              </a:spcBef>
              <a:buNone/>
            </a:pPr>
            <a:endParaRPr lang="de-DE" sz="500" b="1" dirty="0"/>
          </a:p>
          <a:p>
            <a:pPr lvl="0" algn="ctr" rtl="0">
              <a:lnSpc>
                <a:spcPct val="150000"/>
              </a:lnSpc>
              <a:spcBef>
                <a:spcPts val="0"/>
              </a:spcBef>
            </a:pPr>
            <a:r>
              <a:rPr lang="de-DE" sz="1600" b="1" dirty="0" err="1">
                <a:latin typeface="Corbel" charset="0"/>
                <a:ea typeface="Corbel" charset="0"/>
                <a:cs typeface="Corbel" charset="0"/>
              </a:rPr>
              <a:t>Domestic</a:t>
            </a:r>
            <a:r>
              <a:rPr lang="de-DE" sz="1600" b="1" dirty="0">
                <a:latin typeface="Corbel" charset="0"/>
                <a:ea typeface="Corbel" charset="0"/>
                <a:cs typeface="Corbel" charset="0"/>
              </a:rPr>
              <a:t> </a:t>
            </a:r>
            <a:r>
              <a:rPr lang="de-DE" sz="1600" b="1" dirty="0" err="1">
                <a:latin typeface="Corbel" charset="0"/>
                <a:ea typeface="Corbel" charset="0"/>
                <a:cs typeface="Corbel" charset="0"/>
              </a:rPr>
              <a:t>market</a:t>
            </a:r>
            <a:r>
              <a:rPr lang="de-DE" sz="1600" b="1" dirty="0">
                <a:latin typeface="Corbel" charset="0"/>
                <a:ea typeface="Corbel" charset="0"/>
                <a:cs typeface="Corbel" charset="0"/>
              </a:rPr>
              <a:t> </a:t>
            </a:r>
            <a:r>
              <a:rPr lang="de-DE" sz="1600" b="1" dirty="0" err="1">
                <a:latin typeface="Corbel" charset="0"/>
                <a:ea typeface="Corbel" charset="0"/>
                <a:cs typeface="Corbel" charset="0"/>
              </a:rPr>
              <a:t>growth</a:t>
            </a:r>
            <a:r>
              <a:rPr lang="de-DE" sz="1600" b="1" dirty="0">
                <a:latin typeface="Corbel" charset="0"/>
                <a:ea typeface="Corbel" charset="0"/>
                <a:cs typeface="Corbel" charset="0"/>
              </a:rPr>
              <a:t> potential</a:t>
            </a:r>
          </a:p>
          <a:p>
            <a:pPr lvl="0" algn="ctr" rtl="0">
              <a:lnSpc>
                <a:spcPct val="150000"/>
              </a:lnSpc>
              <a:spcBef>
                <a:spcPts val="0"/>
              </a:spcBef>
            </a:pPr>
            <a:r>
              <a:rPr lang="de-DE" sz="1600" b="1" dirty="0" err="1">
                <a:latin typeface="Corbel" charset="0"/>
                <a:ea typeface="Corbel" charset="0"/>
                <a:cs typeface="Corbel" charset="0"/>
              </a:rPr>
              <a:t>Proximity</a:t>
            </a:r>
            <a:r>
              <a:rPr lang="de-DE" sz="1600" b="1" dirty="0">
                <a:latin typeface="Corbel" charset="0"/>
                <a:ea typeface="Corbel" charset="0"/>
                <a:cs typeface="Corbel" charset="0"/>
              </a:rPr>
              <a:t> </a:t>
            </a:r>
            <a:r>
              <a:rPr lang="de-DE" sz="1600" b="1" dirty="0" err="1">
                <a:latin typeface="Corbel" charset="0"/>
                <a:ea typeface="Corbel" charset="0"/>
                <a:cs typeface="Corbel" charset="0"/>
              </a:rPr>
              <a:t>to</a:t>
            </a:r>
            <a:r>
              <a:rPr lang="de-DE" sz="1600" b="1" dirty="0">
                <a:latin typeface="Corbel" charset="0"/>
                <a:ea typeface="Corbel" charset="0"/>
                <a:cs typeface="Corbel" charset="0"/>
              </a:rPr>
              <a:t> </a:t>
            </a:r>
            <a:r>
              <a:rPr lang="de-DE" sz="1600" b="1" dirty="0" err="1">
                <a:latin typeface="Corbel" charset="0"/>
                <a:ea typeface="Corbel" charset="0"/>
                <a:cs typeface="Corbel" charset="0"/>
              </a:rPr>
              <a:t>markets</a:t>
            </a:r>
            <a:r>
              <a:rPr lang="de-DE" sz="1600" b="1" dirty="0">
                <a:latin typeface="Corbel" charset="0"/>
                <a:ea typeface="Corbel" charset="0"/>
                <a:cs typeface="Corbel" charset="0"/>
              </a:rPr>
              <a:t> </a:t>
            </a:r>
            <a:r>
              <a:rPr lang="de-DE" sz="1600" b="1" dirty="0" err="1">
                <a:latin typeface="Corbel" charset="0"/>
                <a:ea typeface="Corbel" charset="0"/>
                <a:cs typeface="Corbel" charset="0"/>
              </a:rPr>
              <a:t>or</a:t>
            </a:r>
            <a:r>
              <a:rPr lang="de-DE" sz="1600" b="1" dirty="0">
                <a:latin typeface="Corbel" charset="0"/>
                <a:ea typeface="Corbel" charset="0"/>
                <a:cs typeface="Corbel" charset="0"/>
              </a:rPr>
              <a:t> </a:t>
            </a:r>
            <a:r>
              <a:rPr lang="de-DE" sz="1600" b="1" dirty="0" err="1">
                <a:latin typeface="Corbel" charset="0"/>
                <a:ea typeface="Corbel" charset="0"/>
                <a:cs typeface="Corbel" charset="0"/>
              </a:rPr>
              <a:t>customers</a:t>
            </a:r>
            <a:endParaRPr lang="de-DE" sz="1600" b="1" dirty="0">
              <a:latin typeface="Corbel" charset="0"/>
              <a:ea typeface="Corbel" charset="0"/>
              <a:cs typeface="Corbel" charset="0"/>
            </a:endParaRPr>
          </a:p>
          <a:p>
            <a:pPr lvl="0" algn="ctr" rtl="0">
              <a:lnSpc>
                <a:spcPct val="150000"/>
              </a:lnSpc>
              <a:spcBef>
                <a:spcPts val="0"/>
              </a:spcBef>
            </a:pPr>
            <a:r>
              <a:rPr lang="de-DE" sz="1600" b="1" dirty="0" err="1">
                <a:latin typeface="Corbel" charset="0"/>
                <a:ea typeface="Corbel" charset="0"/>
                <a:cs typeface="Corbel" charset="0"/>
              </a:rPr>
              <a:t>Regulations</a:t>
            </a:r>
            <a:r>
              <a:rPr lang="de-DE" sz="1600" b="1" dirty="0">
                <a:latin typeface="Corbel" charset="0"/>
                <a:ea typeface="Corbel" charset="0"/>
                <a:cs typeface="Corbel" charset="0"/>
              </a:rPr>
              <a:t> </a:t>
            </a:r>
            <a:r>
              <a:rPr lang="de-DE" sz="1600" b="1" dirty="0" err="1">
                <a:latin typeface="Corbel" charset="0"/>
                <a:ea typeface="Corbel" charset="0"/>
                <a:cs typeface="Corbel" charset="0"/>
              </a:rPr>
              <a:t>or</a:t>
            </a:r>
            <a:r>
              <a:rPr lang="de-DE" sz="1600" b="1" dirty="0">
                <a:latin typeface="Corbel" charset="0"/>
                <a:ea typeface="Corbel" charset="0"/>
                <a:cs typeface="Corbel" charset="0"/>
              </a:rPr>
              <a:t> </a:t>
            </a:r>
            <a:r>
              <a:rPr lang="de-DE" sz="1600" b="1" dirty="0" err="1">
                <a:latin typeface="Corbel" charset="0"/>
                <a:ea typeface="Corbel" charset="0"/>
                <a:cs typeface="Corbel" charset="0"/>
              </a:rPr>
              <a:t>business</a:t>
            </a:r>
            <a:r>
              <a:rPr lang="de-DE" sz="1600" b="1" dirty="0">
                <a:latin typeface="Corbel" charset="0"/>
                <a:ea typeface="Corbel" charset="0"/>
                <a:cs typeface="Corbel" charset="0"/>
              </a:rPr>
              <a:t> </a:t>
            </a:r>
            <a:r>
              <a:rPr lang="de-DE" sz="1600" b="1" dirty="0" err="1">
                <a:latin typeface="Corbel" charset="0"/>
                <a:ea typeface="Corbel" charset="0"/>
                <a:cs typeface="Corbel" charset="0"/>
              </a:rPr>
              <a:t>climat</a:t>
            </a:r>
            <a:endParaRPr lang="de-DE" sz="1600" b="1" dirty="0">
              <a:latin typeface="Corbel" charset="0"/>
              <a:ea typeface="Corbel" charset="0"/>
              <a:cs typeface="Corbel" charset="0"/>
            </a:endParaRPr>
          </a:p>
          <a:p>
            <a:pPr lvl="0" algn="ctr" rtl="0">
              <a:lnSpc>
                <a:spcPct val="150000"/>
              </a:lnSpc>
              <a:spcBef>
                <a:spcPts val="0"/>
              </a:spcBef>
            </a:pPr>
            <a:r>
              <a:rPr lang="de-DE" sz="1600" b="1" dirty="0" err="1">
                <a:latin typeface="Corbel" charset="0"/>
                <a:ea typeface="Corbel" charset="0"/>
                <a:cs typeface="Corbel" charset="0"/>
              </a:rPr>
              <a:t>Skilled</a:t>
            </a:r>
            <a:r>
              <a:rPr lang="de-DE" sz="1600" b="1" dirty="0">
                <a:latin typeface="Corbel" charset="0"/>
                <a:ea typeface="Corbel" charset="0"/>
                <a:cs typeface="Corbel" charset="0"/>
              </a:rPr>
              <a:t> </a:t>
            </a:r>
            <a:r>
              <a:rPr lang="de-DE" sz="1600" b="1" dirty="0" err="1">
                <a:latin typeface="Corbel" charset="0"/>
                <a:ea typeface="Corbel" charset="0"/>
                <a:cs typeface="Corbel" charset="0"/>
              </a:rPr>
              <a:t>workforce</a:t>
            </a:r>
            <a:r>
              <a:rPr lang="de-DE" sz="1600" b="1" dirty="0">
                <a:latin typeface="Corbel" charset="0"/>
                <a:ea typeface="Corbel" charset="0"/>
                <a:cs typeface="Corbel" charset="0"/>
              </a:rPr>
              <a:t> </a:t>
            </a:r>
            <a:r>
              <a:rPr lang="de-DE" sz="1600" b="1" dirty="0" err="1">
                <a:latin typeface="Corbel" charset="0"/>
                <a:ea typeface="Corbel" charset="0"/>
                <a:cs typeface="Corbel" charset="0"/>
              </a:rPr>
              <a:t>and</a:t>
            </a:r>
            <a:r>
              <a:rPr lang="de-DE" sz="1600" b="1" dirty="0">
                <a:latin typeface="Corbel" charset="0"/>
                <a:ea typeface="Corbel" charset="0"/>
                <a:cs typeface="Corbel" charset="0"/>
              </a:rPr>
              <a:t> </a:t>
            </a:r>
            <a:r>
              <a:rPr lang="de-DE" sz="1600" b="1" dirty="0" err="1">
                <a:latin typeface="Corbel" charset="0"/>
                <a:ea typeface="Corbel" charset="0"/>
                <a:cs typeface="Corbel" charset="0"/>
              </a:rPr>
              <a:t>logistics</a:t>
            </a:r>
            <a:endParaRPr lang="de-DE" sz="1600" b="1" dirty="0">
              <a:latin typeface="Corbel" charset="0"/>
              <a:ea typeface="Corbel" charset="0"/>
              <a:cs typeface="Corbel" charset="0"/>
            </a:endParaRPr>
          </a:p>
          <a:p>
            <a:pPr lvl="0" algn="ctr" rtl="0">
              <a:lnSpc>
                <a:spcPct val="150000"/>
              </a:lnSpc>
              <a:spcBef>
                <a:spcPts val="0"/>
              </a:spcBef>
            </a:pPr>
            <a:r>
              <a:rPr lang="de-DE" sz="1600" b="1" dirty="0">
                <a:latin typeface="Corbel" charset="0"/>
                <a:ea typeface="Corbel" charset="0"/>
                <a:cs typeface="Corbel" charset="0"/>
              </a:rPr>
              <a:t>Technology </a:t>
            </a:r>
            <a:r>
              <a:rPr lang="de-DE" sz="1600" b="1" dirty="0" err="1">
                <a:latin typeface="Corbel" charset="0"/>
                <a:ea typeface="Corbel" charset="0"/>
                <a:cs typeface="Corbel" charset="0"/>
              </a:rPr>
              <a:t>or</a:t>
            </a:r>
            <a:r>
              <a:rPr lang="de-DE" sz="1600" b="1" dirty="0">
                <a:latin typeface="Corbel" charset="0"/>
                <a:ea typeface="Corbel" charset="0"/>
                <a:cs typeface="Corbel" charset="0"/>
              </a:rPr>
              <a:t> </a:t>
            </a:r>
            <a:r>
              <a:rPr lang="de-DE" sz="1600" b="1" dirty="0" err="1">
                <a:latin typeface="Corbel" charset="0"/>
                <a:ea typeface="Corbel" charset="0"/>
                <a:cs typeface="Corbel" charset="0"/>
              </a:rPr>
              <a:t>innovtion</a:t>
            </a:r>
            <a:endParaRPr lang="de-DE" sz="1600" b="1" dirty="0">
              <a:latin typeface="Corbel" charset="0"/>
              <a:ea typeface="Corbel" charset="0"/>
              <a:cs typeface="Corbel" charset="0"/>
            </a:endParaRPr>
          </a:p>
          <a:p>
            <a:pPr lvl="0" algn="ctr" rtl="0">
              <a:lnSpc>
                <a:spcPct val="150000"/>
              </a:lnSpc>
              <a:spcBef>
                <a:spcPts val="0"/>
              </a:spcBef>
            </a:pPr>
            <a:r>
              <a:rPr lang="de-DE" sz="1600" b="1" dirty="0" err="1">
                <a:latin typeface="Corbel" charset="0"/>
                <a:ea typeface="Corbel" charset="0"/>
                <a:cs typeface="Corbel" charset="0"/>
              </a:rPr>
              <a:t>Industry</a:t>
            </a:r>
            <a:r>
              <a:rPr lang="de-DE" sz="1600" b="1" dirty="0">
                <a:latin typeface="Corbel" charset="0"/>
                <a:ea typeface="Corbel" charset="0"/>
                <a:cs typeface="Corbel" charset="0"/>
              </a:rPr>
              <a:t> </a:t>
            </a:r>
            <a:r>
              <a:rPr lang="de-DE" sz="1600" b="1" dirty="0" err="1">
                <a:latin typeface="Corbel" charset="0"/>
                <a:ea typeface="Corbel" charset="0"/>
                <a:cs typeface="Corbel" charset="0"/>
              </a:rPr>
              <a:t>cluster</a:t>
            </a:r>
            <a:endParaRPr lang="de-DE" sz="1600" b="1" dirty="0">
              <a:latin typeface="Corbel" charset="0"/>
              <a:ea typeface="Corbel" charset="0"/>
              <a:cs typeface="Corbel" charset="0"/>
            </a:endParaRPr>
          </a:p>
          <a:p>
            <a:pPr lvl="0" algn="ctr" rtl="0">
              <a:lnSpc>
                <a:spcPct val="150000"/>
              </a:lnSpc>
              <a:spcBef>
                <a:spcPts val="0"/>
              </a:spcBef>
            </a:pPr>
            <a:r>
              <a:rPr lang="de-DE" sz="1600" b="1" dirty="0">
                <a:latin typeface="Corbel" charset="0"/>
                <a:ea typeface="Corbel" charset="0"/>
                <a:cs typeface="Corbel" charset="0"/>
              </a:rPr>
              <a:t>Quality </a:t>
            </a:r>
            <a:r>
              <a:rPr lang="de-DE" sz="1600" b="1" dirty="0" err="1">
                <a:latin typeface="Corbel" charset="0"/>
                <a:ea typeface="Corbel" charset="0"/>
                <a:cs typeface="Corbel" charset="0"/>
              </a:rPr>
              <a:t>of</a:t>
            </a:r>
            <a:r>
              <a:rPr lang="de-DE" sz="1600" b="1" dirty="0">
                <a:latin typeface="Corbel" charset="0"/>
                <a:ea typeface="Corbel" charset="0"/>
                <a:cs typeface="Corbel" charset="0"/>
              </a:rPr>
              <a:t> </a:t>
            </a:r>
            <a:r>
              <a:rPr lang="de-DE" sz="1600" b="1" dirty="0" err="1">
                <a:latin typeface="Corbel" charset="0"/>
                <a:ea typeface="Corbel" charset="0"/>
                <a:cs typeface="Corbel" charset="0"/>
              </a:rPr>
              <a:t>life</a:t>
            </a:r>
            <a:endParaRPr lang="de-DE" sz="1600" b="1" dirty="0">
              <a:latin typeface="Corbel" charset="0"/>
              <a:ea typeface="Corbel" charset="0"/>
              <a:cs typeface="Corbel" charset="0"/>
            </a:endParaRPr>
          </a:p>
          <a:p>
            <a:pPr lvl="0" algn="ctr" rtl="0">
              <a:lnSpc>
                <a:spcPct val="150000"/>
              </a:lnSpc>
              <a:spcBef>
                <a:spcPts val="0"/>
              </a:spcBef>
            </a:pPr>
            <a:r>
              <a:rPr lang="de-DE" sz="1600" b="1" dirty="0" err="1">
                <a:latin typeface="Corbel" charset="0"/>
                <a:ea typeface="Corbel" charset="0"/>
                <a:cs typeface="Corbel" charset="0"/>
              </a:rPr>
              <a:t>Government</a:t>
            </a:r>
            <a:r>
              <a:rPr lang="de-DE" sz="1600" b="1" dirty="0">
                <a:latin typeface="Corbel" charset="0"/>
                <a:ea typeface="Corbel" charset="0"/>
                <a:cs typeface="Corbel" charset="0"/>
              </a:rPr>
              <a:t> </a:t>
            </a:r>
            <a:r>
              <a:rPr lang="de-DE" sz="1600" b="1" dirty="0" err="1">
                <a:latin typeface="Corbel" charset="0"/>
                <a:ea typeface="Corbel" charset="0"/>
                <a:cs typeface="Corbel" charset="0"/>
              </a:rPr>
              <a:t>support</a:t>
            </a:r>
            <a:endParaRPr lang="de-DE" sz="1600" b="1" dirty="0">
              <a:latin typeface="Corbel" charset="0"/>
              <a:ea typeface="Corbel" charset="0"/>
              <a:cs typeface="Corbel" charset="0"/>
            </a:endParaRPr>
          </a:p>
          <a:p>
            <a:pPr lvl="0" algn="ctr" rtl="0">
              <a:lnSpc>
                <a:spcPct val="150000"/>
              </a:lnSpc>
              <a:spcBef>
                <a:spcPts val="0"/>
              </a:spcBef>
            </a:pPr>
            <a:r>
              <a:rPr lang="de-DE" sz="1600" b="1" dirty="0" err="1">
                <a:latin typeface="Corbel" charset="0"/>
                <a:ea typeface="Corbel" charset="0"/>
                <a:cs typeface="Corbel" charset="0"/>
              </a:rPr>
              <a:t>Universities</a:t>
            </a:r>
            <a:r>
              <a:rPr lang="de-DE" sz="1600" b="1" dirty="0">
                <a:latin typeface="Corbel" charset="0"/>
                <a:ea typeface="Corbel" charset="0"/>
                <a:cs typeface="Corbel" charset="0"/>
              </a:rPr>
              <a:t> </a:t>
            </a:r>
            <a:r>
              <a:rPr lang="de-DE" sz="1600" b="1" dirty="0" err="1">
                <a:latin typeface="Corbel" charset="0"/>
                <a:ea typeface="Corbel" charset="0"/>
                <a:cs typeface="Corbel" charset="0"/>
              </a:rPr>
              <a:t>or</a:t>
            </a:r>
            <a:r>
              <a:rPr lang="de-DE" sz="1600" b="1" dirty="0">
                <a:latin typeface="Corbel" charset="0"/>
                <a:ea typeface="Corbel" charset="0"/>
                <a:cs typeface="Corbel" charset="0"/>
              </a:rPr>
              <a:t> </a:t>
            </a:r>
            <a:r>
              <a:rPr lang="de-DE" sz="1600" b="1" dirty="0" err="1">
                <a:latin typeface="Corbel" charset="0"/>
                <a:ea typeface="Corbel" charset="0"/>
                <a:cs typeface="Corbel" charset="0"/>
              </a:rPr>
              <a:t>research</a:t>
            </a:r>
            <a:endParaRPr lang="de-DE" sz="1600" b="1" dirty="0">
              <a:latin typeface="Corbel" charset="0"/>
              <a:ea typeface="Corbel" charset="0"/>
              <a:cs typeface="Corbel" charset="0"/>
            </a:endParaRPr>
          </a:p>
        </p:txBody>
      </p:sp>
    </p:spTree>
    <p:extLst>
      <p:ext uri="{BB962C8B-B14F-4D97-AF65-F5344CB8AC3E}">
        <p14:creationId xmlns:p14="http://schemas.microsoft.com/office/powerpoint/2010/main" val="43796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 y="1028700"/>
            <a:ext cx="10058400" cy="5643880"/>
          </a:xfrm>
          <a:prstGeom prst="rect">
            <a:avLst/>
          </a:prstGeom>
        </p:spPr>
      </p:pic>
      <p:sp>
        <p:nvSpPr>
          <p:cNvPr id="215" name="Shape 215"/>
          <p:cNvSpPr/>
          <p:nvPr/>
        </p:nvSpPr>
        <p:spPr>
          <a:xfrm>
            <a:off x="919852" y="1966757"/>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7300" y="1981200"/>
            <a:ext cx="7544084" cy="4069877"/>
          </a:xfrm>
          <a:prstGeom prst="rect">
            <a:avLst/>
          </a:prstGeom>
          <a:noFill/>
          <a:ln>
            <a:noFill/>
          </a:ln>
        </p:spPr>
        <p:txBody>
          <a:bodyPr lIns="100568" tIns="100568" rIns="100568" bIns="100568" numCol="1" anchor="t" anchorCtr="0">
            <a:noAutofit/>
          </a:bodyPr>
          <a:lstStyle/>
          <a:p>
            <a:pPr marL="889000"/>
            <a:r>
              <a:rPr lang="pl-PL" sz="2800" b="1" dirty="0">
                <a:solidFill>
                  <a:srgbClr val="003B4D"/>
                </a:solidFill>
                <a:latin typeface="Corbel" pitchFamily="18"/>
              </a:rPr>
              <a:t>08.11.2017</a:t>
            </a:r>
            <a:endParaRPr lang="pl-PL" sz="1200" dirty="0">
              <a:solidFill>
                <a:srgbClr val="003B4D"/>
              </a:solidFill>
              <a:latin typeface="Corbel" pitchFamily="18"/>
            </a:endParaRPr>
          </a:p>
          <a:p>
            <a:pPr marL="889000"/>
            <a:r>
              <a:rPr lang="pl-PL" sz="1600" b="1" dirty="0">
                <a:solidFill>
                  <a:srgbClr val="003B4D"/>
                </a:solidFill>
                <a:latin typeface="Corbel" pitchFamily="18"/>
                <a:sym typeface="Calibri"/>
              </a:rPr>
              <a:t>Szkolenie teoretyczne na temat obsługi inwestorów i regionalnego rozwoju gospodarczego Małopolski.</a:t>
            </a:r>
          </a:p>
          <a:p>
            <a:pPr marL="184150"/>
            <a:r>
              <a:rPr lang="pl-PL" sz="1400" dirty="0">
                <a:solidFill>
                  <a:srgbClr val="000000"/>
                </a:solidFill>
                <a:latin typeface="Corbel" pitchFamily="18"/>
                <a:sym typeface="Calibri"/>
              </a:rPr>
              <a:t> </a:t>
            </a:r>
          </a:p>
          <a:p>
            <a:r>
              <a:rPr lang="pl-PL" sz="1600" b="1" dirty="0">
                <a:solidFill>
                  <a:srgbClr val="003B4D"/>
                </a:solidFill>
                <a:latin typeface="Corbel" pitchFamily="18"/>
                <a:sym typeface="Calibri"/>
              </a:rPr>
              <a:t>09:00 </a:t>
            </a:r>
            <a:r>
              <a:rPr lang="pl-PL" sz="1600" dirty="0">
                <a:solidFill>
                  <a:srgbClr val="000000"/>
                </a:solidFill>
                <a:latin typeface="Corbel" pitchFamily="18"/>
                <a:sym typeface="Calibri"/>
              </a:rPr>
              <a:t>	</a:t>
            </a:r>
            <a:r>
              <a:rPr lang="pl-PL" sz="1600" dirty="0">
                <a:solidFill>
                  <a:srgbClr val="003B4D"/>
                </a:solidFill>
                <a:latin typeface="Corbel" pitchFamily="18"/>
                <a:sym typeface="Calibri"/>
              </a:rPr>
              <a:t>Metody przyciągania FDI oraz </a:t>
            </a:r>
            <a:r>
              <a:rPr lang="pl-PL" sz="1600" dirty="0" err="1">
                <a:solidFill>
                  <a:srgbClr val="003B4D"/>
                </a:solidFill>
                <a:latin typeface="Corbel" pitchFamily="18"/>
                <a:sym typeface="Calibri"/>
              </a:rPr>
              <a:t>wiążące</a:t>
            </a:r>
            <a:r>
              <a:rPr lang="pl-PL" sz="1600" dirty="0">
                <a:solidFill>
                  <a:srgbClr val="003B4D"/>
                </a:solidFill>
                <a:latin typeface="Corbel" pitchFamily="18"/>
                <a:sym typeface="Calibri"/>
              </a:rPr>
              <a:t> się̨ z tym wyzwani wyzwania</a:t>
            </a:r>
          </a:p>
          <a:p>
            <a:r>
              <a:rPr lang="pl-PL" sz="1600" b="1" dirty="0">
                <a:solidFill>
                  <a:srgbClr val="003B4D"/>
                </a:solidFill>
                <a:latin typeface="Corbel" pitchFamily="18"/>
                <a:sym typeface="Calibri"/>
              </a:rPr>
              <a:t>09:30</a:t>
            </a:r>
            <a:r>
              <a:rPr lang="pl-PL" sz="1600" dirty="0">
                <a:solidFill>
                  <a:srgbClr val="003B4D"/>
                </a:solidFill>
                <a:latin typeface="Corbel" pitchFamily="18"/>
                <a:sym typeface="Calibri"/>
              </a:rPr>
              <a:t> 	Czynniki decydujące o decyzjach inwestycyjnych przedsiębiorstw  </a:t>
            </a:r>
            <a:r>
              <a:rPr lang="pl-PL" sz="1600" b="1" dirty="0">
                <a:solidFill>
                  <a:srgbClr val="003B4D"/>
                </a:solidFill>
                <a:latin typeface="Corbel" pitchFamily="18"/>
                <a:sym typeface="Calibri"/>
              </a:rPr>
              <a:t>		</a:t>
            </a:r>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10:00</a:t>
            </a:r>
            <a:r>
              <a:rPr lang="pl-PL" sz="1600" dirty="0">
                <a:solidFill>
                  <a:srgbClr val="003B4D"/>
                </a:solidFill>
                <a:latin typeface="Corbel" pitchFamily="18"/>
                <a:sym typeface="Calibri"/>
              </a:rPr>
              <a:t> 	Definiowanie grup docelowych i wartości rynkowej kraju, regionu lub miasta</a:t>
            </a:r>
          </a:p>
          <a:p>
            <a:endParaRPr lang="pl-PL" sz="500" dirty="0">
              <a:solidFill>
                <a:srgbClr val="003B4D"/>
              </a:solidFill>
              <a:latin typeface="Corbel" pitchFamily="18"/>
              <a:sym typeface="Calibri"/>
            </a:endParaRPr>
          </a:p>
          <a:p>
            <a:r>
              <a:rPr lang="pl-PL" sz="1600" b="1" dirty="0">
                <a:solidFill>
                  <a:srgbClr val="003B4D"/>
                </a:solidFill>
                <a:latin typeface="Corbel" pitchFamily="18"/>
                <a:sym typeface="Calibri"/>
              </a:rPr>
              <a:t>		Przerwa 15min</a:t>
            </a:r>
          </a:p>
          <a:p>
            <a:r>
              <a:rPr lang="pl-PL" sz="1600" dirty="0">
                <a:solidFill>
                  <a:srgbClr val="003B4D"/>
                </a:solidFill>
                <a:latin typeface="Corbel" pitchFamily="18"/>
                <a:sym typeface="Calibri"/>
              </a:rPr>
              <a:t> </a:t>
            </a:r>
            <a:r>
              <a:rPr lang="pl-PL" sz="1600" b="1" dirty="0">
                <a:solidFill>
                  <a:srgbClr val="003B4D"/>
                </a:solidFill>
                <a:latin typeface="Corbel" pitchFamily="18"/>
                <a:sym typeface="Calibri"/>
              </a:rPr>
              <a:t>10:45 </a:t>
            </a:r>
            <a:r>
              <a:rPr lang="pl-PL" sz="1600" dirty="0">
                <a:solidFill>
                  <a:srgbClr val="003B4D"/>
                </a:solidFill>
                <a:latin typeface="Corbel" pitchFamily="18"/>
                <a:sym typeface="Calibri"/>
              </a:rPr>
              <a:t>	Workshop- „</a:t>
            </a:r>
            <a:r>
              <a:rPr lang="pl-PL" sz="1600" dirty="0" err="1">
                <a:solidFill>
                  <a:srgbClr val="003B4D"/>
                </a:solidFill>
                <a:latin typeface="Corbel" pitchFamily="18"/>
                <a:sym typeface="Calibri"/>
              </a:rPr>
              <a:t>Targeting</a:t>
            </a:r>
            <a:r>
              <a:rPr lang="pl-PL" sz="1600" dirty="0">
                <a:solidFill>
                  <a:srgbClr val="003B4D"/>
                </a:solidFill>
                <a:latin typeface="Corbel" pitchFamily="18"/>
                <a:sym typeface="Calibri"/>
              </a:rPr>
              <a:t> </a:t>
            </a:r>
            <a:r>
              <a:rPr lang="pl-PL" sz="1600" dirty="0" err="1">
                <a:solidFill>
                  <a:srgbClr val="003B4D"/>
                </a:solidFill>
                <a:latin typeface="Corbel" pitchFamily="18"/>
                <a:sym typeface="Calibri"/>
              </a:rPr>
              <a:t>process</a:t>
            </a:r>
            <a:r>
              <a:rPr lang="pl-PL" sz="1600" dirty="0">
                <a:solidFill>
                  <a:srgbClr val="003B4D"/>
                </a:solidFill>
                <a:latin typeface="Corbel" pitchFamily="18"/>
                <a:sym typeface="Calibri"/>
              </a:rPr>
              <a:t>”</a:t>
            </a:r>
          </a:p>
          <a:p>
            <a:endParaRPr lang="pl-PL" sz="500" dirty="0">
              <a:solidFill>
                <a:srgbClr val="003B4D"/>
              </a:solidFill>
              <a:latin typeface="Corbel" pitchFamily="18"/>
              <a:sym typeface="Calibri"/>
            </a:endParaRPr>
          </a:p>
          <a:p>
            <a:r>
              <a:rPr lang="pl-PL" sz="1600" b="1" dirty="0">
                <a:solidFill>
                  <a:srgbClr val="003B4D"/>
                </a:solidFill>
                <a:latin typeface="Corbel" pitchFamily="18"/>
                <a:sym typeface="Calibri"/>
              </a:rPr>
              <a:t>		Obiad 12:30 min</a:t>
            </a:r>
          </a:p>
          <a:p>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14:00</a:t>
            </a:r>
            <a:r>
              <a:rPr lang="pl-PL" sz="1600" dirty="0">
                <a:solidFill>
                  <a:srgbClr val="003B4D"/>
                </a:solidFill>
                <a:latin typeface="Corbel" pitchFamily="18"/>
                <a:sym typeface="Calibri"/>
              </a:rPr>
              <a:t> 	Identyfikacja potencjalnych grup docelowych inwestorów </a:t>
            </a:r>
          </a:p>
          <a:p>
            <a:r>
              <a:rPr lang="pl-PL" sz="1600" b="1" dirty="0">
                <a:solidFill>
                  <a:srgbClr val="003B4D"/>
                </a:solidFill>
                <a:latin typeface="Corbel" pitchFamily="18"/>
                <a:sym typeface="Calibri"/>
              </a:rPr>
              <a:t>		Przerwa 15min</a:t>
            </a:r>
          </a:p>
          <a:p>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15:15</a:t>
            </a:r>
            <a:r>
              <a:rPr lang="pl-PL" sz="1600" dirty="0">
                <a:solidFill>
                  <a:srgbClr val="003B4D"/>
                </a:solidFill>
                <a:latin typeface="Corbel" pitchFamily="18"/>
                <a:sym typeface="Calibri"/>
              </a:rPr>
              <a:t> 	Proces podejmowania decyzji inwestycyjnych przedsiębiorstw </a:t>
            </a:r>
          </a:p>
          <a:p>
            <a:r>
              <a:rPr lang="pl-PL" sz="1600" b="1" dirty="0">
                <a:solidFill>
                  <a:srgbClr val="003B4D"/>
                </a:solidFill>
                <a:latin typeface="Corbel" pitchFamily="18"/>
                <a:sym typeface="Calibri"/>
              </a:rPr>
              <a:t>16:00	KONIEC</a:t>
            </a:r>
          </a:p>
          <a:p>
            <a:pPr marL="184150"/>
            <a:endParaRPr lang="de-DE" sz="2800" b="1" dirty="0">
              <a:solidFill>
                <a:srgbClr val="000000"/>
              </a:solidFill>
              <a:latin typeface="Corbel" pitchFamily="18"/>
              <a:sym typeface="Calibri"/>
            </a:endParaRPr>
          </a:p>
          <a:p>
            <a:pPr marL="184150"/>
            <a:endParaRPr lang="de-DE" sz="16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7791876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11430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916925" y="2652288"/>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09:00 – 09:30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Metody </a:t>
            </a:r>
            <a:r>
              <a:rPr lang="pl-PL" b="1" dirty="0" err="1">
                <a:solidFill>
                  <a:srgbClr val="003B4D"/>
                </a:solidFill>
                <a:latin typeface="Corbel" pitchFamily="18"/>
                <a:sym typeface="Calibri"/>
              </a:rPr>
              <a:t>przyciągania</a:t>
            </a:r>
            <a:r>
              <a:rPr lang="pl-PL" b="1" dirty="0">
                <a:solidFill>
                  <a:srgbClr val="003B4D"/>
                </a:solidFill>
                <a:latin typeface="Corbel" pitchFamily="18"/>
                <a:sym typeface="Calibri"/>
              </a:rPr>
              <a:t> FDI oraz </a:t>
            </a:r>
            <a:r>
              <a:rPr lang="pl-PL" b="1" dirty="0" err="1">
                <a:solidFill>
                  <a:srgbClr val="003B4D"/>
                </a:solidFill>
                <a:latin typeface="Corbel" pitchFamily="18"/>
                <a:sym typeface="Calibri"/>
              </a:rPr>
              <a:t>wiążące</a:t>
            </a:r>
            <a:r>
              <a:rPr lang="pl-PL" b="1" dirty="0">
                <a:solidFill>
                  <a:srgbClr val="003B4D"/>
                </a:solidFill>
                <a:latin typeface="Corbel" pitchFamily="18"/>
                <a:sym typeface="Calibri"/>
              </a:rPr>
              <a:t> </a:t>
            </a:r>
            <a:r>
              <a:rPr lang="pl-PL" b="1" dirty="0" err="1">
                <a:solidFill>
                  <a:srgbClr val="003B4D"/>
                </a:solidFill>
                <a:latin typeface="Corbel" pitchFamily="18"/>
                <a:sym typeface="Calibri"/>
              </a:rPr>
              <a:t>sie</a:t>
            </a:r>
            <a:r>
              <a:rPr lang="pl-PL" b="1" dirty="0">
                <a:solidFill>
                  <a:srgbClr val="003B4D"/>
                </a:solidFill>
                <a:latin typeface="Corbel" pitchFamily="18"/>
                <a:sym typeface="Calibri"/>
              </a:rPr>
              <a:t>̨ z tym wyzwania</a:t>
            </a: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Praktyczne sposoby </a:t>
            </a:r>
            <a:r>
              <a:rPr lang="pl-PL" sz="1600" b="1" dirty="0" err="1">
                <a:solidFill>
                  <a:srgbClr val="003B4D"/>
                </a:solidFill>
                <a:latin typeface="Corbel" pitchFamily="18"/>
                <a:sym typeface="Calibri"/>
              </a:rPr>
              <a:t>przyciągania</a:t>
            </a:r>
            <a:r>
              <a:rPr lang="pl-PL" sz="1600" b="1" dirty="0">
                <a:solidFill>
                  <a:srgbClr val="003B4D"/>
                </a:solidFill>
                <a:latin typeface="Corbel" pitchFamily="18"/>
                <a:sym typeface="Calibri"/>
              </a:rPr>
              <a:t> inwestycji </a:t>
            </a:r>
          </a:p>
          <a:p>
            <a:pPr marL="762000" lvl="2" indent="-227013">
              <a:lnSpc>
                <a:spcPct val="150000"/>
              </a:lnSpc>
              <a:buFont typeface="Arial" charset="0"/>
              <a:buChar char="•"/>
            </a:pPr>
            <a:r>
              <a:rPr lang="pl-PL" sz="1600" b="1" dirty="0">
                <a:solidFill>
                  <a:srgbClr val="003B4D"/>
                </a:solidFill>
                <a:latin typeface="Corbel" pitchFamily="18"/>
                <a:sym typeface="Calibri"/>
              </a:rPr>
              <a:t>Kluczowe czynniki sukcesu FDI w procesie </a:t>
            </a:r>
            <a:r>
              <a:rPr lang="pl-PL" sz="1600" b="1" dirty="0" err="1">
                <a:solidFill>
                  <a:srgbClr val="003B4D"/>
                </a:solidFill>
                <a:latin typeface="Corbel" pitchFamily="18"/>
                <a:sym typeface="Calibri"/>
              </a:rPr>
              <a:t>sprzedaży</a:t>
            </a:r>
            <a:r>
              <a:rPr lang="pl-PL" sz="1600" b="1" dirty="0">
                <a:solidFill>
                  <a:srgbClr val="003B4D"/>
                </a:solidFill>
                <a:latin typeface="Corbel" pitchFamily="18"/>
                <a:sym typeface="Calibri"/>
              </a:rPr>
              <a:t> (“FDI </a:t>
            </a:r>
            <a:r>
              <a:rPr lang="pl-PL" sz="1600" b="1" dirty="0" err="1">
                <a:solidFill>
                  <a:srgbClr val="003B4D"/>
                </a:solidFill>
                <a:latin typeface="Corbel" pitchFamily="18"/>
                <a:sym typeface="Calibri"/>
              </a:rPr>
              <a:t>sales</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process</a:t>
            </a:r>
            <a:r>
              <a:rPr lang="pl-PL" sz="1600" b="1" dirty="0">
                <a:solidFill>
                  <a:srgbClr val="003B4D"/>
                </a:solidFill>
                <a:latin typeface="Corbel" pitchFamily="18"/>
                <a:sym typeface="Calibri"/>
              </a:rPr>
              <a:t>”) </a:t>
            </a:r>
          </a:p>
          <a:p>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10400"/>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466268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hape 215"/>
          <p:cNvSpPr/>
          <p:nvPr/>
        </p:nvSpPr>
        <p:spPr>
          <a:xfrm>
            <a:off x="867758" y="2358571"/>
            <a:ext cx="8352442" cy="400412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431974" cy="457200"/>
          </a:xfrm>
        </p:spPr>
        <p:txBody>
          <a:bodyPr/>
          <a:lstStyle/>
          <a:p>
            <a:r>
              <a:rPr lang="en-US" sz="2800" dirty="0" err="1">
                <a:latin typeface="Corbel" charset="0"/>
                <a:ea typeface="Corbel" charset="0"/>
                <a:cs typeface="Corbel" charset="0"/>
              </a:rPr>
              <a:t>Przyciąganie</a:t>
            </a:r>
            <a:r>
              <a:rPr lang="en-US" sz="2800" dirty="0">
                <a:latin typeface="Corbel" charset="0"/>
                <a:ea typeface="Corbel" charset="0"/>
                <a:cs typeface="Corbel" charset="0"/>
              </a:rPr>
              <a:t> </a:t>
            </a:r>
            <a:r>
              <a:rPr lang="en-US" sz="2800" dirty="0" err="1">
                <a:latin typeface="Corbel" charset="0"/>
                <a:ea typeface="Corbel" charset="0"/>
                <a:cs typeface="Corbel" charset="0"/>
              </a:rPr>
              <a:t>inwestycji</a:t>
            </a:r>
            <a:r>
              <a:rPr lang="en-US" sz="2800" dirty="0">
                <a:latin typeface="Corbel" charset="0"/>
                <a:ea typeface="Corbel" charset="0"/>
                <a:cs typeface="Corbel" charset="0"/>
              </a:rPr>
              <a:t> </a:t>
            </a:r>
            <a:r>
              <a:rPr lang="en-US" sz="2800" dirty="0" err="1">
                <a:latin typeface="Corbel" charset="0"/>
                <a:ea typeface="Corbel" charset="0"/>
                <a:cs typeface="Corbel" charset="0"/>
              </a:rPr>
              <a:t>zagranicznych</a:t>
            </a:r>
            <a:r>
              <a:rPr lang="en-US" sz="2800" dirty="0">
                <a:latin typeface="Corbel" charset="0"/>
                <a:ea typeface="Corbel" charset="0"/>
                <a:cs typeface="Corbel" charset="0"/>
              </a:rPr>
              <a:t> </a:t>
            </a:r>
            <a:r>
              <a:rPr lang="en-US" sz="2800" dirty="0" err="1">
                <a:latin typeface="Corbel" charset="0"/>
                <a:ea typeface="Corbel" charset="0"/>
                <a:cs typeface="Corbel" charset="0"/>
              </a:rPr>
              <a:t>nie</a:t>
            </a:r>
            <a:r>
              <a:rPr lang="en-US" sz="2800" dirty="0">
                <a:latin typeface="Corbel" charset="0"/>
                <a:ea typeface="Corbel" charset="0"/>
                <a:cs typeface="Corbel" charset="0"/>
              </a:rPr>
              <a:t> jest </a:t>
            </a:r>
            <a:r>
              <a:rPr lang="en-US" sz="2800" dirty="0" err="1">
                <a:latin typeface="Corbel" charset="0"/>
                <a:ea typeface="Corbel" charset="0"/>
                <a:cs typeface="Corbel" charset="0"/>
              </a:rPr>
              <a:t>łatwym</a:t>
            </a:r>
            <a:r>
              <a:rPr lang="en-US" sz="2800" dirty="0">
                <a:latin typeface="Corbel" charset="0"/>
                <a:ea typeface="Corbel" charset="0"/>
                <a:cs typeface="Corbel" charset="0"/>
              </a:rPr>
              <a:t> </a:t>
            </a:r>
            <a:r>
              <a:rPr lang="en-US" sz="2800" dirty="0" err="1">
                <a:latin typeface="Corbel" charset="0"/>
                <a:ea typeface="Corbel" charset="0"/>
                <a:cs typeface="Corbel" charset="0"/>
              </a:rPr>
              <a:t>zadaniem</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projekty</a:t>
            </a:r>
            <a:r>
              <a:rPr lang="en-US" sz="2800" dirty="0">
                <a:latin typeface="Corbel" charset="0"/>
                <a:ea typeface="Corbel" charset="0"/>
                <a:cs typeface="Corbel" charset="0"/>
              </a:rPr>
              <a:t> </a:t>
            </a:r>
            <a:r>
              <a:rPr lang="en-US" sz="2800" dirty="0" err="1">
                <a:latin typeface="Corbel" charset="0"/>
                <a:ea typeface="Corbel" charset="0"/>
                <a:cs typeface="Corbel" charset="0"/>
              </a:rPr>
              <a:t>moga</a:t>
            </a:r>
            <a:r>
              <a:rPr lang="en-US" sz="2800" dirty="0">
                <a:latin typeface="Corbel" charset="0"/>
                <a:ea typeface="Corbel" charset="0"/>
                <a:cs typeface="Corbel" charset="0"/>
              </a:rPr>
              <a:t>̨ </a:t>
            </a:r>
            <a:r>
              <a:rPr lang="en-US" sz="2800" dirty="0" err="1">
                <a:latin typeface="Corbel" charset="0"/>
                <a:ea typeface="Corbel" charset="0"/>
                <a:cs typeface="Corbel" charset="0"/>
              </a:rPr>
              <a:t>trwac</a:t>
            </a:r>
            <a:r>
              <a:rPr lang="en-US" sz="2800" dirty="0">
                <a:latin typeface="Corbel" charset="0"/>
                <a:ea typeface="Corbel" charset="0"/>
                <a:cs typeface="Corbel" charset="0"/>
              </a:rPr>
              <a:t>́  </a:t>
            </a:r>
            <a:r>
              <a:rPr lang="en-US" sz="2800" dirty="0" err="1">
                <a:latin typeface="Corbel" charset="0"/>
                <a:ea typeface="Corbel" charset="0"/>
                <a:cs typeface="Corbel" charset="0"/>
              </a:rPr>
              <a:t>nawet</a:t>
            </a:r>
            <a:r>
              <a:rPr lang="en-US" sz="2800" dirty="0">
                <a:latin typeface="Corbel" charset="0"/>
                <a:ea typeface="Corbel" charset="0"/>
                <a:cs typeface="Corbel" charset="0"/>
              </a:rPr>
              <a:t> do 3 lat.</a:t>
            </a:r>
          </a:p>
        </p:txBody>
      </p:sp>
      <p:sp>
        <p:nvSpPr>
          <p:cNvPr id="5" name="Text Placeholder 2"/>
          <p:cNvSpPr txBox="1">
            <a:spLocks/>
          </p:cNvSpPr>
          <p:nvPr/>
        </p:nvSpPr>
        <p:spPr>
          <a:xfrm>
            <a:off x="952500" y="2358571"/>
            <a:ext cx="8153400" cy="4254500"/>
          </a:xfrm>
          <a:prstGeom prst="rect">
            <a:avLst/>
          </a:prstGeom>
        </p:spPr>
        <p:txBody>
          <a:bodyPr/>
          <a:lstStyle>
            <a:lvl1pPr marL="0" indent="0" algn="l" defTabSz="353278" rtl="0" eaLnBrk="1" latinLnBrk="0" hangingPunct="1">
              <a:spcBef>
                <a:spcPct val="20000"/>
              </a:spcBef>
              <a:spcAft>
                <a:spcPts val="600"/>
              </a:spcAft>
              <a:buFontTx/>
              <a:buNone/>
              <a:defRPr lang="de-DE" sz="1100" kern="1200">
                <a:solidFill>
                  <a:schemeClr val="tx1"/>
                </a:solidFill>
                <a:effectLst/>
                <a:latin typeface="+mj-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Zidentyfikowanie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firmy</a:t>
            </a:r>
            <a:r>
              <a:rPr lang="en-US" sz="1600" dirty="0">
                <a:latin typeface="Corbel" charset="0"/>
                <a:ea typeface="Corbel" charset="0"/>
                <a:cs typeface="Corbel" charset="0"/>
                <a:sym typeface="Calibri" charset="0"/>
              </a:rPr>
              <a:t> we </a:t>
            </a:r>
            <a:r>
              <a:rPr lang="en-US" sz="1600" dirty="0" err="1">
                <a:latin typeface="Corbel" charset="0"/>
                <a:ea typeface="Corbel" charset="0"/>
                <a:cs typeface="Corbel" charset="0"/>
                <a:sym typeface="Calibri" charset="0"/>
              </a:rPr>
              <a:t>właściwym</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czasie</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Wybór</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optymalnego</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sposobu</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skontaktowania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się</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przedsiębiorstwami</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Wyszukanie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właściwych</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decydentów</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nawiązanie</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nimi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kontaktu</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Przekonanie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ich</a:t>
            </a:r>
            <a:r>
              <a:rPr lang="en-US" sz="1600" dirty="0">
                <a:latin typeface="Corbel" charset="0"/>
                <a:ea typeface="Corbel" charset="0"/>
                <a:cs typeface="Corbel" charset="0"/>
                <a:sym typeface="Calibri" charset="0"/>
              </a:rPr>
              <a:t> o </a:t>
            </a:r>
            <a:r>
              <a:rPr lang="en-US" sz="1600" dirty="0" err="1">
                <a:latin typeface="Corbel" charset="0"/>
                <a:ea typeface="Corbel" charset="0"/>
                <a:cs typeface="Corbel" charset="0"/>
                <a:sym typeface="Calibri" charset="0"/>
              </a:rPr>
              <a:t>wartości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agencji</a:t>
            </a:r>
            <a:r>
              <a:rPr lang="en-US" sz="1600" dirty="0">
                <a:latin typeface="Corbel" charset="0"/>
                <a:ea typeface="Corbel" charset="0"/>
                <a:cs typeface="Corbel" charset="0"/>
                <a:sym typeface="Calibri" charset="0"/>
              </a:rPr>
              <a:t> I </a:t>
            </a:r>
            <a:r>
              <a:rPr lang="en-US" sz="1600" dirty="0" err="1">
                <a:latin typeface="Corbel" charset="0"/>
                <a:ea typeface="Corbel" charset="0"/>
                <a:cs typeface="Corbel" charset="0"/>
                <a:sym typeface="Calibri" charset="0"/>
              </a:rPr>
              <a:t>uzyskanie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informacji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temat</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ich</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strategii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planów</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Pozycjonowanie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Małopolski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jako</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atrakcyjnej</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lokalizacji</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Budowanie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utrzymywanie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relacji</a:t>
            </a:r>
            <a:r>
              <a:rPr lang="en-US" sz="1600" dirty="0">
                <a:latin typeface="Corbel" charset="0"/>
                <a:ea typeface="Corbel" charset="0"/>
                <a:cs typeface="Corbel" charset="0"/>
                <a:sym typeface="Calibri" charset="0"/>
              </a:rPr>
              <a:t> w </a:t>
            </a:r>
            <a:r>
              <a:rPr lang="en-US" sz="1600" dirty="0" err="1">
                <a:latin typeface="Corbel" charset="0"/>
                <a:ea typeface="Corbel" charset="0"/>
                <a:cs typeface="Corbel" charset="0"/>
                <a:sym typeface="Calibri" charset="0"/>
              </a:rPr>
              <a:t>czasie</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Zapewnienie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poczucia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wartości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firmy</a:t>
            </a:r>
            <a:r>
              <a:rPr lang="en-US" sz="1600" dirty="0">
                <a:latin typeface="Corbel" charset="0"/>
                <a:ea typeface="Corbel" charset="0"/>
                <a:cs typeface="Corbel" charset="0"/>
                <a:sym typeface="Calibri" charset="0"/>
              </a:rPr>
              <a:t> w </a:t>
            </a:r>
            <a:r>
              <a:rPr lang="en-US" sz="1600" dirty="0" err="1">
                <a:latin typeface="Corbel" charset="0"/>
                <a:ea typeface="Corbel" charset="0"/>
                <a:cs typeface="Corbel" charset="0"/>
                <a:sym typeface="Calibri" charset="0"/>
              </a:rPr>
              <a:t>całym</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procesie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decyzyjnym</a:t>
            </a:r>
            <a:r>
              <a:rPr lang="en-US" sz="1600" dirty="0">
                <a:latin typeface="Corbel" charset="0"/>
                <a:ea typeface="Corbel" charset="0"/>
                <a:cs typeface="Corbel" charset="0"/>
                <a:sym typeface="Calibri"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sym typeface="Calibri" charset="0"/>
              </a:rPr>
              <a:t>Konkurowanie</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innymi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lokalizacjami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żeby</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wygrać</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inwestycję</a:t>
            </a:r>
            <a:r>
              <a:rPr lang="en-US" sz="1600" dirty="0">
                <a:latin typeface="Corbel" charset="0"/>
                <a:ea typeface="Corbel" charset="0"/>
                <a:cs typeface="Corbel" charset="0"/>
                <a:sym typeface="Calibri" charset="0"/>
              </a:rPr>
              <a: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3268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hape 215"/>
          <p:cNvSpPr/>
          <p:nvPr/>
        </p:nvSpPr>
        <p:spPr>
          <a:xfrm>
            <a:off x="867758" y="2358571"/>
            <a:ext cx="8352442" cy="400412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Potencjalne</a:t>
            </a:r>
            <a:r>
              <a:rPr lang="en-US" sz="2800" dirty="0">
                <a:latin typeface="Corbel" charset="0"/>
                <a:ea typeface="Corbel" charset="0"/>
                <a:cs typeface="Corbel" charset="0"/>
              </a:rPr>
              <a:t> </a:t>
            </a:r>
            <a:r>
              <a:rPr lang="en-US" sz="2800" dirty="0" err="1">
                <a:latin typeface="Corbel" charset="0"/>
                <a:ea typeface="Corbel" charset="0"/>
                <a:cs typeface="Corbel" charset="0"/>
              </a:rPr>
              <a:t>rozwiązania</a:t>
            </a:r>
            <a:r>
              <a:rPr lang="en-US" sz="2800" dirty="0">
                <a:latin typeface="Corbel" charset="0"/>
                <a:ea typeface="Corbel" charset="0"/>
                <a:cs typeface="Corbel" charset="0"/>
              </a:rPr>
              <a:t> w </a:t>
            </a:r>
            <a:r>
              <a:rPr lang="en-US" sz="2800" dirty="0" err="1">
                <a:latin typeface="Corbel" charset="0"/>
                <a:ea typeface="Corbel" charset="0"/>
                <a:cs typeface="Corbel" charset="0"/>
              </a:rPr>
              <a:t>zakresie</a:t>
            </a:r>
            <a:r>
              <a:rPr lang="en-US" sz="2800" dirty="0">
                <a:latin typeface="Corbel" charset="0"/>
                <a:ea typeface="Corbel" charset="0"/>
                <a:cs typeface="Corbel" charset="0"/>
              </a:rPr>
              <a:t> </a:t>
            </a:r>
            <a:r>
              <a:rPr lang="en-US" sz="2800" dirty="0" err="1">
                <a:latin typeface="Corbel" charset="0"/>
                <a:ea typeface="Corbel" charset="0"/>
                <a:cs typeface="Corbel" charset="0"/>
              </a:rPr>
              <a:t>przyciągania</a:t>
            </a:r>
            <a:r>
              <a:rPr lang="en-US" sz="2800" dirty="0">
                <a:latin typeface="Corbel" charset="0"/>
                <a:ea typeface="Corbel" charset="0"/>
                <a:cs typeface="Corbel" charset="0"/>
              </a:rPr>
              <a:t> </a:t>
            </a:r>
            <a:r>
              <a:rPr lang="en-US" sz="2800" dirty="0" err="1">
                <a:latin typeface="Corbel" charset="0"/>
                <a:ea typeface="Corbel" charset="0"/>
                <a:cs typeface="Corbel" charset="0"/>
              </a:rPr>
              <a:t>inwestycji</a:t>
            </a:r>
            <a:endParaRPr lang="en-US" sz="2800" dirty="0">
              <a:latin typeface="Corbel" charset="0"/>
              <a:ea typeface="Corbel" charset="0"/>
              <a:cs typeface="Corbel" charset="0"/>
            </a:endParaRPr>
          </a:p>
        </p:txBody>
      </p:sp>
      <p:sp>
        <p:nvSpPr>
          <p:cNvPr id="5" name="Text Placeholder 2"/>
          <p:cNvSpPr txBox="1">
            <a:spLocks/>
          </p:cNvSpPr>
          <p:nvPr/>
        </p:nvSpPr>
        <p:spPr>
          <a:xfrm>
            <a:off x="967279" y="2538968"/>
            <a:ext cx="8153400" cy="4746171"/>
          </a:xfrm>
          <a:prstGeom prst="rect">
            <a:avLst/>
          </a:prstGeom>
        </p:spPr>
        <p:txBody>
          <a:bodyPr/>
          <a:lstStyle>
            <a:lvl1pPr marL="0" indent="0" algn="l" defTabSz="353278" rtl="0" eaLnBrk="1" latinLnBrk="0" hangingPunct="1">
              <a:spcBef>
                <a:spcPct val="20000"/>
              </a:spcBef>
              <a:spcAft>
                <a:spcPts val="600"/>
              </a:spcAft>
              <a:buFontTx/>
              <a:buNone/>
              <a:defRPr lang="de-DE" sz="1100" kern="1200">
                <a:solidFill>
                  <a:schemeClr val="tx1"/>
                </a:solidFill>
                <a:effectLst/>
                <a:latin typeface="+mj-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a:buClr>
                <a:srgbClr val="4B9CB9"/>
              </a:buClr>
              <a:buSzPct val="120000"/>
            </a:pPr>
            <a:r>
              <a:rPr lang="en-US" sz="1600"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Agencje</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przyjmują</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różne</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podejścia</a:t>
            </a:r>
            <a:r>
              <a:rPr lang="en-US" sz="1600" b="1" dirty="0">
                <a:latin typeface="Corbel" charset="0"/>
                <a:ea typeface="Corbel" charset="0"/>
                <a:cs typeface="Corbel" charset="0"/>
                <a:sym typeface="Calibri" charset="0"/>
              </a:rPr>
              <a:t> do </a:t>
            </a:r>
            <a:r>
              <a:rPr lang="en-US" sz="1600" b="1" dirty="0" err="1">
                <a:latin typeface="Corbel" charset="0"/>
                <a:ea typeface="Corbel" charset="0"/>
                <a:cs typeface="Corbel" charset="0"/>
                <a:sym typeface="Calibri" charset="0"/>
              </a:rPr>
              <a:t>przyciągania</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inwestycji</a:t>
            </a:r>
            <a:r>
              <a:rPr lang="en-US" sz="1600" b="1" dirty="0">
                <a:latin typeface="Corbel" charset="0"/>
                <a:ea typeface="Corbel" charset="0"/>
                <a:cs typeface="Corbel" charset="0"/>
                <a:sym typeface="Calibri" charset="0"/>
              </a:rPr>
              <a:t>:</a:t>
            </a:r>
            <a:endParaRPr lang="en-US" sz="1600" dirty="0">
              <a:latin typeface="Corbel" charset="0"/>
              <a:ea typeface="Corbel" charset="0"/>
              <a:cs typeface="Corbel" charset="0"/>
              <a:sym typeface="Calibri" charset="0"/>
            </a:endParaRPr>
          </a:p>
          <a:p>
            <a:pPr marL="342900" indent="-342900">
              <a:lnSpc>
                <a:spcPct val="150000"/>
              </a:lnSpc>
              <a:buClr>
                <a:srgbClr val="003B4D"/>
              </a:buClr>
              <a:buSzPct val="100000"/>
              <a:buFont typeface="Arial" charset="0"/>
              <a:buChar char="•"/>
            </a:pPr>
            <a:r>
              <a:rPr lang="en-US" sz="1600" b="1" dirty="0" err="1">
                <a:latin typeface="Corbel" charset="0"/>
                <a:ea typeface="Corbel" charset="0"/>
                <a:cs typeface="Corbel" charset="0"/>
                <a:sym typeface="Calibri" charset="0"/>
              </a:rPr>
              <a:t>Szczęście</a:t>
            </a:r>
            <a:r>
              <a:rPr lang="en-US" sz="1600" b="1" dirty="0">
                <a:latin typeface="Corbel" charset="0"/>
                <a:ea typeface="Corbel" charset="0"/>
                <a:cs typeface="Corbel" charset="0"/>
                <a:sym typeface="Calibri" charset="0"/>
              </a:rPr>
              <a:t> </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czekają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telefon</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lub</a:t>
            </a:r>
            <a:r>
              <a:rPr lang="en-US" sz="1600" dirty="0">
                <a:latin typeface="Corbel" charset="0"/>
                <a:ea typeface="Corbel" charset="0"/>
                <a:cs typeface="Corbel" charset="0"/>
                <a:sym typeface="Calibri" charset="0"/>
              </a:rPr>
              <a:t> email.</a:t>
            </a:r>
          </a:p>
          <a:p>
            <a:pPr marL="342900" indent="-342900">
              <a:lnSpc>
                <a:spcPct val="150000"/>
              </a:lnSpc>
              <a:buClr>
                <a:srgbClr val="003B4D"/>
              </a:buClr>
              <a:buSzPct val="100000"/>
              <a:buFont typeface="Arial" charset="0"/>
              <a:buChar char="•"/>
            </a:pPr>
            <a:r>
              <a:rPr lang="en-US" sz="1600" b="1" dirty="0" err="1">
                <a:latin typeface="Corbel" charset="0"/>
                <a:ea typeface="Corbel" charset="0"/>
                <a:cs typeface="Corbel" charset="0"/>
                <a:sym typeface="Calibri" charset="0"/>
              </a:rPr>
              <a:t>Promocja</a:t>
            </a:r>
            <a:r>
              <a:rPr lang="en-US" sz="1600" b="1" dirty="0">
                <a:latin typeface="Corbel" charset="0"/>
                <a:ea typeface="Corbel" charset="0"/>
                <a:cs typeface="Corbel" charset="0"/>
                <a:sym typeface="Calibri" charset="0"/>
              </a:rPr>
              <a:t> </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robią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reklamę</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mają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nadzieję</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że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ktoś</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zdecyduje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się</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inwestycje</a:t>
            </a:r>
            <a:r>
              <a:rPr lang="en-US" sz="1600" dirty="0">
                <a:latin typeface="Corbel" charset="0"/>
                <a:ea typeface="Corbel" charset="0"/>
                <a:cs typeface="Corbel" charset="0"/>
                <a:sym typeface="Calibri" charset="0"/>
              </a:rPr>
              <a:t>.</a:t>
            </a:r>
          </a:p>
          <a:p>
            <a:pPr marL="342900" indent="-342900">
              <a:lnSpc>
                <a:spcPct val="150000"/>
              </a:lnSpc>
              <a:buClr>
                <a:srgbClr val="003B4D"/>
              </a:buClr>
              <a:buSzPct val="100000"/>
              <a:buFont typeface="Arial" charset="0"/>
              <a:buChar char="•"/>
            </a:pPr>
            <a:r>
              <a:rPr lang="en-US" sz="1600" b="1" dirty="0" err="1">
                <a:latin typeface="Corbel" charset="0"/>
                <a:ea typeface="Corbel" charset="0"/>
                <a:cs typeface="Corbel" charset="0"/>
                <a:sym typeface="Calibri" charset="0"/>
              </a:rPr>
              <a:t>Relacje</a:t>
            </a:r>
            <a:r>
              <a:rPr lang="en-US" sz="1600" dirty="0">
                <a:latin typeface="Corbel" charset="0"/>
                <a:ea typeface="Corbel" charset="0"/>
                <a:cs typeface="Corbel" charset="0"/>
                <a:sym typeface="Calibri" charset="0"/>
              </a:rPr>
              <a:t> – </a:t>
            </a:r>
            <a:r>
              <a:rPr lang="en-US" sz="1600" dirty="0" err="1">
                <a:latin typeface="Corbel" charset="0"/>
                <a:ea typeface="Corbel" charset="0"/>
                <a:cs typeface="Corbel" charset="0"/>
                <a:sym typeface="Calibri" charset="0"/>
              </a:rPr>
              <a:t>stają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się</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insiderem</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konkretnym</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rynku</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lub</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branży</a:t>
            </a:r>
            <a:r>
              <a:rPr lang="en-US" sz="1600" dirty="0">
                <a:latin typeface="Corbel" charset="0"/>
                <a:ea typeface="Corbel" charset="0"/>
                <a:cs typeface="Corbel" charset="0"/>
                <a:sym typeface="Calibri" charset="0"/>
              </a:rPr>
              <a:t>.</a:t>
            </a:r>
          </a:p>
          <a:p>
            <a:pPr marL="342900" indent="-342900">
              <a:lnSpc>
                <a:spcPct val="150000"/>
              </a:lnSpc>
              <a:buClr>
                <a:srgbClr val="003B4D"/>
              </a:buClr>
              <a:buSzPct val="100000"/>
              <a:buFont typeface="Arial" charset="0"/>
              <a:buChar char="•"/>
            </a:pPr>
            <a:r>
              <a:rPr lang="en-US" sz="1600" b="1" dirty="0">
                <a:latin typeface="Corbel" charset="0"/>
                <a:ea typeface="Corbel" charset="0"/>
                <a:cs typeface="Corbel" charset="0"/>
                <a:sym typeface="Calibri" charset="0"/>
              </a:rPr>
              <a:t>Telemarketing </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szukają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masowego</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kontaktu</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przedsiębiorstwami</a:t>
            </a:r>
            <a:r>
              <a:rPr lang="en-US" sz="1600" dirty="0">
                <a:latin typeface="Corbel" charset="0"/>
                <a:ea typeface="Corbel" charset="0"/>
                <a:cs typeface="Corbel" charset="0"/>
                <a:sym typeface="Calibri" charset="0"/>
              </a:rPr>
              <a:t>.</a:t>
            </a:r>
          </a:p>
          <a:p>
            <a:pPr marL="342900" indent="-342900">
              <a:lnSpc>
                <a:spcPct val="150000"/>
              </a:lnSpc>
              <a:buClr>
                <a:srgbClr val="003B4D"/>
              </a:buClr>
              <a:buSzPct val="100000"/>
              <a:buFont typeface="Arial" charset="0"/>
              <a:buChar char="•"/>
            </a:pPr>
            <a:r>
              <a:rPr lang="en-US" sz="1600" b="1" dirty="0">
                <a:latin typeface="Corbel" charset="0"/>
                <a:ea typeface="Corbel" charset="0"/>
                <a:cs typeface="Corbel" charset="0"/>
                <a:sym typeface="Calibri" charset="0"/>
              </a:rPr>
              <a:t>Outsourcing </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zatrudniają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konsultantów</a:t>
            </a:r>
            <a:r>
              <a:rPr lang="en-US" sz="1600" dirty="0">
                <a:latin typeface="Corbel" charset="0"/>
                <a:ea typeface="Corbel" charset="0"/>
                <a:cs typeface="Corbel" charset="0"/>
                <a:sym typeface="Calibri" charset="0"/>
              </a:rPr>
              <a:t> do </a:t>
            </a:r>
            <a:r>
              <a:rPr lang="en-US" sz="1600" dirty="0" err="1">
                <a:latin typeface="Corbel" charset="0"/>
                <a:ea typeface="Corbel" charset="0"/>
                <a:cs typeface="Corbel" charset="0"/>
                <a:sym typeface="Calibri" charset="0"/>
              </a:rPr>
              <a:t>wykonywania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pracy</a:t>
            </a:r>
            <a:r>
              <a:rPr lang="en-US" sz="1600" dirty="0">
                <a:latin typeface="Corbel" charset="0"/>
                <a:ea typeface="Corbel" charset="0"/>
                <a:cs typeface="Corbel" charset="0"/>
                <a:sym typeface="Calibri" charset="0"/>
              </a:rPr>
              <a:t>.</a:t>
            </a:r>
          </a:p>
          <a:p>
            <a:pPr marL="342900" indent="-342900">
              <a:lnSpc>
                <a:spcPct val="150000"/>
              </a:lnSpc>
              <a:buClr>
                <a:srgbClr val="003B4D"/>
              </a:buClr>
              <a:buSzPct val="100000"/>
              <a:buFont typeface="Arial" charset="0"/>
              <a:buChar char="•"/>
            </a:pPr>
            <a:r>
              <a:rPr lang="en-US" sz="1600" b="1" dirty="0" err="1">
                <a:latin typeface="Corbel" charset="0"/>
                <a:ea typeface="Corbel" charset="0"/>
                <a:cs typeface="Corbel" charset="0"/>
                <a:sym typeface="Calibri" charset="0"/>
              </a:rPr>
              <a:t>Ukierunkowane</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przyciąganie</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inwestycji</a:t>
            </a:r>
            <a:r>
              <a:rPr lang="en-US" sz="1600" b="1" dirty="0">
                <a:latin typeface="Corbel" charset="0"/>
                <a:ea typeface="Corbel" charset="0"/>
                <a:cs typeface="Corbel" charset="0"/>
                <a:sym typeface="Calibri" charset="0"/>
              </a:rPr>
              <a:t> - </a:t>
            </a:r>
            <a:r>
              <a:rPr lang="en-US" sz="1600" dirty="0" err="1">
                <a:latin typeface="Corbel" charset="0"/>
                <a:ea typeface="Corbel" charset="0"/>
                <a:cs typeface="Corbel" charset="0"/>
                <a:sym typeface="Calibri" charset="0"/>
              </a:rPr>
              <a:t>metodyczne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podejście</a:t>
            </a:r>
            <a:r>
              <a:rPr lang="en-US" sz="1600" dirty="0">
                <a:latin typeface="Corbel" charset="0"/>
                <a:ea typeface="Corbel" charset="0"/>
                <a:cs typeface="Corbel" charset="0"/>
                <a:sym typeface="Calibri" charset="0"/>
              </a:rPr>
              <a:t> do </a:t>
            </a:r>
            <a:r>
              <a:rPr lang="en-US" sz="1600" dirty="0" err="1">
                <a:latin typeface="Corbel" charset="0"/>
                <a:ea typeface="Corbel" charset="0"/>
                <a:cs typeface="Corbel" charset="0"/>
                <a:sym typeface="Calibri" charset="0"/>
              </a:rPr>
              <a:t>identyfikacji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inwestora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kontaktu</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nim</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budowania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relacji</a:t>
            </a:r>
            <a:r>
              <a:rPr lang="en-US" sz="1600" dirty="0">
                <a:latin typeface="Corbel" charset="0"/>
                <a:ea typeface="Corbel" charset="0"/>
                <a:cs typeface="Corbel" charset="0"/>
                <a:sym typeface="Calibri" charset="0"/>
              </a:rPr>
              <a:t>.</a:t>
            </a:r>
          </a:p>
          <a:p>
            <a:pPr>
              <a:buClr>
                <a:srgbClr val="4B9CB9"/>
              </a:buClr>
              <a:buSzPct val="120000"/>
            </a:pPr>
            <a:endParaRPr lang="en-US" sz="1600" dirty="0">
              <a:latin typeface="Corbel" charset="0"/>
              <a:ea typeface="Corbel" charset="0"/>
              <a:cs typeface="Corbel" charset="0"/>
              <a:sym typeface="Calibri"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6691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867758" y="2358571"/>
            <a:ext cx="8352442" cy="400412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Kluczowe</a:t>
            </a:r>
            <a:r>
              <a:rPr lang="en-US" sz="2800" dirty="0">
                <a:latin typeface="Corbel" charset="0"/>
                <a:ea typeface="Corbel" charset="0"/>
                <a:cs typeface="Corbel" charset="0"/>
              </a:rPr>
              <a:t> </a:t>
            </a:r>
            <a:r>
              <a:rPr lang="en-US" sz="2800" dirty="0" err="1">
                <a:latin typeface="Corbel" charset="0"/>
                <a:ea typeface="Corbel" charset="0"/>
                <a:cs typeface="Corbel" charset="0"/>
              </a:rPr>
              <a:t>czynniki</a:t>
            </a:r>
            <a:r>
              <a:rPr lang="en-US" sz="2800" dirty="0">
                <a:latin typeface="Corbel" charset="0"/>
                <a:ea typeface="Corbel" charset="0"/>
                <a:cs typeface="Corbel" charset="0"/>
              </a:rPr>
              <a:t> </a:t>
            </a:r>
            <a:r>
              <a:rPr lang="en-US" sz="2800" dirty="0" err="1">
                <a:latin typeface="Corbel" charset="0"/>
                <a:ea typeface="Corbel" charset="0"/>
                <a:cs typeface="Corbel" charset="0"/>
              </a:rPr>
              <a:t>sukcesu</a:t>
            </a:r>
            <a:r>
              <a:rPr lang="en-US" sz="2800" dirty="0">
                <a:latin typeface="Corbel" charset="0"/>
                <a:ea typeface="Corbel" charset="0"/>
                <a:cs typeface="Corbel" charset="0"/>
              </a:rPr>
              <a:t> </a:t>
            </a:r>
            <a:r>
              <a:rPr lang="en-US" sz="2800" dirty="0" err="1">
                <a:latin typeface="Corbel" charset="0"/>
                <a:ea typeface="Corbel" charset="0"/>
                <a:cs typeface="Corbel" charset="0"/>
              </a:rPr>
              <a:t>dla</a:t>
            </a:r>
            <a:r>
              <a:rPr lang="en-US" sz="2800" dirty="0">
                <a:latin typeface="Corbel" charset="0"/>
                <a:ea typeface="Corbel" charset="0"/>
                <a:cs typeface="Corbel" charset="0"/>
              </a:rPr>
              <a:t> </a:t>
            </a:r>
            <a:r>
              <a:rPr lang="en-US" sz="2800" dirty="0" err="1">
                <a:latin typeface="Corbel" charset="0"/>
                <a:ea typeface="Corbel" charset="0"/>
                <a:cs typeface="Corbel" charset="0"/>
              </a:rPr>
              <a:t>przyciągania</a:t>
            </a:r>
            <a:r>
              <a:rPr lang="en-US" sz="2800" dirty="0">
                <a:latin typeface="Corbel" charset="0"/>
                <a:ea typeface="Corbel" charset="0"/>
                <a:cs typeface="Corbel" charset="0"/>
              </a:rPr>
              <a:t> </a:t>
            </a:r>
            <a:r>
              <a:rPr lang="en-US" sz="2800" dirty="0" err="1">
                <a:latin typeface="Corbel" charset="0"/>
                <a:ea typeface="Corbel" charset="0"/>
                <a:cs typeface="Corbel" charset="0"/>
              </a:rPr>
              <a:t>inwestycji</a:t>
            </a:r>
            <a:endParaRPr lang="en-US" sz="2800" dirty="0">
              <a:latin typeface="Corbel" charset="0"/>
              <a:ea typeface="Corbel" charset="0"/>
              <a:cs typeface="Corbel" charset="0"/>
            </a:endParaRPr>
          </a:p>
        </p:txBody>
      </p:sp>
      <p:sp>
        <p:nvSpPr>
          <p:cNvPr id="5" name="Text Placeholder 2"/>
          <p:cNvSpPr txBox="1">
            <a:spLocks/>
          </p:cNvSpPr>
          <p:nvPr/>
        </p:nvSpPr>
        <p:spPr>
          <a:xfrm>
            <a:off x="1223570" y="2645229"/>
            <a:ext cx="8153400" cy="3412671"/>
          </a:xfrm>
          <a:prstGeom prst="rect">
            <a:avLst/>
          </a:prstGeom>
        </p:spPr>
        <p:txBody>
          <a:bodyPr/>
          <a:lstStyle>
            <a:lvl1pPr marL="0" indent="0" algn="l" defTabSz="353278" rtl="0" eaLnBrk="1" latinLnBrk="0" hangingPunct="1">
              <a:spcBef>
                <a:spcPct val="20000"/>
              </a:spcBef>
              <a:spcAft>
                <a:spcPts val="600"/>
              </a:spcAft>
              <a:buFontTx/>
              <a:buNone/>
              <a:defRPr lang="de-DE" sz="1100" kern="1200">
                <a:solidFill>
                  <a:schemeClr val="tx1"/>
                </a:solidFill>
                <a:effectLst/>
                <a:latin typeface="+mj-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Jasno</a:t>
            </a:r>
            <a:r>
              <a:rPr lang="en-US" sz="1600" dirty="0">
                <a:latin typeface="Corbel" charset="0"/>
                <a:ea typeface="Corbel" charset="0"/>
                <a:cs typeface="Corbel" charset="0"/>
              </a:rPr>
              <a:t> </a:t>
            </a:r>
            <a:r>
              <a:rPr lang="en-US" sz="1600" dirty="0" err="1">
                <a:latin typeface="Corbel" charset="0"/>
                <a:ea typeface="Corbel" charset="0"/>
                <a:cs typeface="Corbel" charset="0"/>
              </a:rPr>
              <a:t>określone</a:t>
            </a:r>
            <a:r>
              <a:rPr lang="en-US" sz="1600" dirty="0">
                <a:latin typeface="Corbel" charset="0"/>
                <a:ea typeface="Corbel" charset="0"/>
                <a:cs typeface="Corbel" charset="0"/>
              </a:rPr>
              <a:t> </a:t>
            </a:r>
            <a:r>
              <a:rPr lang="en-US" sz="1600" dirty="0" err="1">
                <a:latin typeface="Corbel" charset="0"/>
                <a:ea typeface="Corbel" charset="0"/>
                <a:cs typeface="Corbel" charset="0"/>
              </a:rPr>
              <a:t>grupy</a:t>
            </a:r>
            <a:r>
              <a:rPr lang="en-US" sz="1600" dirty="0">
                <a:latin typeface="Corbel" charset="0"/>
                <a:ea typeface="Corbel" charset="0"/>
                <a:cs typeface="Corbel" charset="0"/>
              </a:rPr>
              <a:t> </a:t>
            </a:r>
            <a:r>
              <a:rPr lang="en-US" sz="1600" dirty="0" err="1">
                <a:latin typeface="Corbel" charset="0"/>
                <a:ea typeface="Corbel" charset="0"/>
                <a:cs typeface="Corbel" charset="0"/>
              </a:rPr>
              <a:t>docelowe</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Umiejętność</a:t>
            </a:r>
            <a:r>
              <a:rPr lang="en-US" sz="1600" dirty="0">
                <a:latin typeface="Corbel" charset="0"/>
                <a:ea typeface="Corbel" charset="0"/>
                <a:cs typeface="Corbel" charset="0"/>
              </a:rPr>
              <a:t> </a:t>
            </a:r>
            <a:r>
              <a:rPr lang="en-US" sz="1600" dirty="0" err="1">
                <a:latin typeface="Corbel" charset="0"/>
                <a:ea typeface="Corbel" charset="0"/>
                <a:cs typeface="Corbel" charset="0"/>
              </a:rPr>
              <a:t>rozpoznania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identyfikacji</a:t>
            </a:r>
            <a:r>
              <a:rPr lang="en-US" sz="1600" dirty="0">
                <a:latin typeface="Corbel" charset="0"/>
                <a:ea typeface="Corbel" charset="0"/>
                <a:cs typeface="Corbel" charset="0"/>
              </a:rPr>
              <a:t> firm,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weszły</a:t>
            </a:r>
            <a:r>
              <a:rPr lang="en-US" sz="1600" dirty="0">
                <a:latin typeface="Corbel" charset="0"/>
                <a:ea typeface="Corbel" charset="0"/>
                <a:cs typeface="Corbel" charset="0"/>
              </a:rPr>
              <a:t> w </a:t>
            </a:r>
            <a:r>
              <a:rPr lang="en-US" sz="1600" dirty="0" err="1">
                <a:latin typeface="Corbel" charset="0"/>
                <a:ea typeface="Corbel" charset="0"/>
                <a:cs typeface="Corbel" charset="0"/>
              </a:rPr>
              <a:t>proces</a:t>
            </a:r>
            <a:r>
              <a:rPr lang="en-US" sz="1600" dirty="0">
                <a:latin typeface="Corbel" charset="0"/>
                <a:ea typeface="Corbel" charset="0"/>
                <a:cs typeface="Corbel" charset="0"/>
              </a:rPr>
              <a:t> </a:t>
            </a:r>
            <a:r>
              <a:rPr lang="en-US" sz="1600" dirty="0" err="1">
                <a:latin typeface="Corbel" charset="0"/>
                <a:ea typeface="Corbel" charset="0"/>
                <a:cs typeface="Corbel" charset="0"/>
              </a:rPr>
              <a:t>ekspansji</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Poznanie</a:t>
            </a:r>
            <a:r>
              <a:rPr lang="en-US" sz="1600" dirty="0">
                <a:latin typeface="Corbel" charset="0"/>
                <a:ea typeface="Corbel" charset="0"/>
                <a:cs typeface="Corbel" charset="0"/>
              </a:rPr>
              <a:t>  bran</a:t>
            </a:r>
            <a:r>
              <a:rPr lang="pl-PL" sz="1600" dirty="0">
                <a:latin typeface="Corbel" charset="0"/>
                <a:ea typeface="Corbel" charset="0"/>
                <a:cs typeface="Corbel" charset="0"/>
              </a:rPr>
              <a:t>ż</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Szczegółowa</a:t>
            </a:r>
            <a:r>
              <a:rPr lang="en-US" sz="1600" dirty="0">
                <a:latin typeface="Corbel" charset="0"/>
                <a:ea typeface="Corbel" charset="0"/>
                <a:cs typeface="Corbel" charset="0"/>
              </a:rPr>
              <a:t> </a:t>
            </a:r>
            <a:r>
              <a:rPr lang="en-US" sz="1600" dirty="0" err="1">
                <a:latin typeface="Corbel" charset="0"/>
                <a:ea typeface="Corbel" charset="0"/>
                <a:cs typeface="Corbel" charset="0"/>
              </a:rPr>
              <a:t>analiza</a:t>
            </a:r>
            <a:r>
              <a:rPr lang="en-US" sz="1600" dirty="0">
                <a:latin typeface="Corbel" charset="0"/>
                <a:ea typeface="Corbel" charset="0"/>
                <a:cs typeface="Corbel" charset="0"/>
              </a:rPr>
              <a:t> firm, z </a:t>
            </a:r>
            <a:r>
              <a:rPr lang="en-US" sz="1600" dirty="0" err="1">
                <a:latin typeface="Corbel" charset="0"/>
                <a:ea typeface="Corbel" charset="0"/>
                <a:cs typeface="Corbel" charset="0"/>
              </a:rPr>
              <a:t>którymi</a:t>
            </a:r>
            <a:r>
              <a:rPr lang="en-US" sz="1600" dirty="0">
                <a:latin typeface="Corbel" charset="0"/>
                <a:ea typeface="Corbel" charset="0"/>
                <a:cs typeface="Corbel" charset="0"/>
              </a:rPr>
              <a:t> </a:t>
            </a:r>
            <a:r>
              <a:rPr lang="en-US" sz="1600" dirty="0" err="1">
                <a:latin typeface="Corbel" charset="0"/>
                <a:ea typeface="Corbel" charset="0"/>
                <a:cs typeface="Corbel" charset="0"/>
              </a:rPr>
              <a:t>podejmuje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kontakt</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Przekonujące</a:t>
            </a:r>
            <a:r>
              <a:rPr lang="en-US" sz="1600" dirty="0">
                <a:latin typeface="Corbel" charset="0"/>
                <a:ea typeface="Corbel" charset="0"/>
                <a:cs typeface="Corbel" charset="0"/>
              </a:rPr>
              <a:t> </a:t>
            </a:r>
            <a:r>
              <a:rPr lang="en-US" sz="1600" dirty="0" err="1">
                <a:latin typeface="Corbel" charset="0"/>
                <a:ea typeface="Corbel" charset="0"/>
                <a:cs typeface="Corbel" charset="0"/>
              </a:rPr>
              <a:t>propozycje</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a:latin typeface="Corbel" charset="0"/>
                <a:ea typeface="Corbel" charset="0"/>
                <a:cs typeface="Corbel" charset="0"/>
              </a:rPr>
              <a:t>Pro-</a:t>
            </a:r>
            <a:r>
              <a:rPr lang="en-US" sz="1600" dirty="0" err="1">
                <a:latin typeface="Corbel" charset="0"/>
                <a:ea typeface="Corbel" charset="0"/>
                <a:cs typeface="Corbel" charset="0"/>
              </a:rPr>
              <a:t>aktywne</a:t>
            </a:r>
            <a:r>
              <a:rPr lang="en-US" sz="1600" dirty="0">
                <a:latin typeface="Corbel" charset="0"/>
                <a:ea typeface="Corbel" charset="0"/>
                <a:cs typeface="Corbel" charset="0"/>
              </a:rPr>
              <a:t> </a:t>
            </a:r>
            <a:r>
              <a:rPr lang="en-US" sz="1600" dirty="0" err="1">
                <a:latin typeface="Corbel" charset="0"/>
                <a:ea typeface="Corbel" charset="0"/>
                <a:cs typeface="Corbel" charset="0"/>
              </a:rPr>
              <a:t>podejście</a:t>
            </a:r>
            <a:r>
              <a:rPr lang="en-US" sz="1600" dirty="0">
                <a:latin typeface="Corbel" charset="0"/>
                <a:ea typeface="Corbel" charset="0"/>
                <a:cs typeface="Corbel" charset="0"/>
              </a:rPr>
              <a:t>.</a:t>
            </a:r>
          </a:p>
          <a:p>
            <a:pPr marL="285750" indent="-285750">
              <a:lnSpc>
                <a:spcPct val="150000"/>
              </a:lnSpc>
              <a:buClr>
                <a:srgbClr val="003B4D"/>
              </a:buClr>
              <a:buSzPct val="100000"/>
              <a:buFont typeface="Arial" charset="0"/>
              <a:buChar char="•"/>
            </a:pPr>
            <a:r>
              <a:rPr lang="en-US" sz="1600" dirty="0" err="1">
                <a:latin typeface="Corbel" charset="0"/>
                <a:ea typeface="Corbel" charset="0"/>
                <a:cs typeface="Corbel" charset="0"/>
              </a:rPr>
              <a:t>Determinacja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wytrwałość</a:t>
            </a:r>
            <a:r>
              <a:rPr lang="en-US" sz="1600" dirty="0">
                <a:latin typeface="Corbel" charset="0"/>
                <a:ea typeface="Corbel" charset="0"/>
                <a:cs typeface="Corbel" charset="0"/>
              </a:rPr>
              <a: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9584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Shape 215"/>
          <p:cNvSpPr/>
          <p:nvPr/>
        </p:nvSpPr>
        <p:spPr>
          <a:xfrm>
            <a:off x="867758" y="1881827"/>
            <a:ext cx="8352442" cy="182082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451274" cy="457200"/>
          </a:xfrm>
        </p:spPr>
        <p:txBody>
          <a:bodyPr/>
          <a:lstStyle/>
          <a:p>
            <a:r>
              <a:rPr lang="en-US" sz="2800" err="1">
                <a:latin typeface="Corbel" charset="0"/>
                <a:ea typeface="Corbel" charset="0"/>
                <a:cs typeface="Corbel" charset="0"/>
              </a:rPr>
              <a:t>Proces</a:t>
            </a:r>
            <a:r>
              <a:rPr lang="en-US" sz="2800">
                <a:latin typeface="Corbel" charset="0"/>
                <a:ea typeface="Corbel" charset="0"/>
                <a:cs typeface="Corbel" charset="0"/>
              </a:rPr>
              <a:t> </a:t>
            </a:r>
            <a:r>
              <a:rPr lang="en-US" sz="2800" err="1">
                <a:latin typeface="Corbel" charset="0"/>
                <a:ea typeface="Corbel" charset="0"/>
                <a:cs typeface="Corbel" charset="0"/>
              </a:rPr>
              <a:t>sprzedaży</a:t>
            </a:r>
            <a:r>
              <a:rPr lang="en-US" sz="2800">
                <a:latin typeface="Corbel" charset="0"/>
                <a:ea typeface="Corbel" charset="0"/>
                <a:cs typeface="Corbel" charset="0"/>
              </a:rPr>
              <a:t> FDI</a:t>
            </a:r>
          </a:p>
        </p:txBody>
      </p:sp>
      <p:sp>
        <p:nvSpPr>
          <p:cNvPr id="5" name="Text Placeholder 2"/>
          <p:cNvSpPr txBox="1">
            <a:spLocks/>
          </p:cNvSpPr>
          <p:nvPr/>
        </p:nvSpPr>
        <p:spPr>
          <a:xfrm>
            <a:off x="952500" y="2073729"/>
            <a:ext cx="8153400" cy="4746171"/>
          </a:xfrm>
          <a:prstGeom prst="rect">
            <a:avLst/>
          </a:prstGeom>
        </p:spPr>
        <p:txBody>
          <a:bodyPr/>
          <a:lstStyle>
            <a:lvl1pPr marL="0" indent="0" algn="l" defTabSz="353278" rtl="0" eaLnBrk="1" latinLnBrk="0" hangingPunct="1">
              <a:spcBef>
                <a:spcPct val="20000"/>
              </a:spcBef>
              <a:spcAft>
                <a:spcPts val="600"/>
              </a:spcAft>
              <a:buFontTx/>
              <a:buNone/>
              <a:defRPr lang="de-DE" sz="1100" kern="1200">
                <a:solidFill>
                  <a:schemeClr val="tx1"/>
                </a:solidFill>
                <a:effectLst/>
                <a:latin typeface="+mj-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marL="285750" lvl="1" indent="-285750">
              <a:spcAft>
                <a:spcPts val="600"/>
              </a:spcAft>
              <a:buClr>
                <a:srgbClr val="003B4D"/>
              </a:buClr>
              <a:buSzPct val="100000"/>
              <a:buFont typeface="Arial" charset="0"/>
              <a:buChar char="•"/>
              <a:defRPr sz="1800"/>
            </a:pPr>
            <a:r>
              <a:rPr lang="pl-PL" sz="1600" dirty="0">
                <a:solidFill>
                  <a:schemeClr val="tx1"/>
                </a:solidFill>
                <a:latin typeface="Corbel" charset="0"/>
                <a:ea typeface="Corbel" charset="0"/>
                <a:cs typeface="Corbel" charset="0"/>
              </a:rPr>
              <a:t>Sprzedaż  FDI jest procesem o 6 oddzielnych fazach.</a:t>
            </a:r>
          </a:p>
          <a:p>
            <a:pPr marL="285750" lvl="1" indent="-285750">
              <a:spcAft>
                <a:spcPts val="600"/>
              </a:spcAft>
              <a:buClr>
                <a:srgbClr val="003B4D"/>
              </a:buClr>
              <a:buSzPct val="100000"/>
              <a:buFont typeface="Arial" charset="0"/>
              <a:buChar char="•"/>
              <a:defRPr sz="1800"/>
            </a:pPr>
            <a:r>
              <a:rPr lang="pl-PL" sz="1600" dirty="0">
                <a:solidFill>
                  <a:schemeClr val="tx1"/>
                </a:solidFill>
                <a:latin typeface="Corbel" charset="0"/>
                <a:ea typeface="Corbel" charset="0"/>
                <a:cs typeface="Corbel" charset="0"/>
              </a:rPr>
              <a:t>Każda faza  procesu ma jasny cel i wynik.</a:t>
            </a:r>
          </a:p>
          <a:p>
            <a:pPr marL="285750" lvl="1" indent="-285750">
              <a:spcAft>
                <a:spcPts val="600"/>
              </a:spcAft>
              <a:buClr>
                <a:srgbClr val="003B4D"/>
              </a:buClr>
              <a:buSzPct val="100000"/>
              <a:buFont typeface="Arial" charset="0"/>
              <a:buChar char="•"/>
              <a:defRPr sz="1800"/>
            </a:pPr>
            <a:r>
              <a:rPr lang="pl-PL" sz="1600" dirty="0">
                <a:solidFill>
                  <a:schemeClr val="tx1"/>
                </a:solidFill>
                <a:latin typeface="Corbel" charset="0"/>
                <a:ea typeface="Corbel" charset="0"/>
                <a:cs typeface="Corbel" charset="0"/>
              </a:rPr>
              <a:t>Każda faza ma kluczowe znaczenie dla powodzenia całego procesu.</a:t>
            </a:r>
          </a:p>
          <a:p>
            <a:pPr marL="285750" lvl="1" indent="-285750">
              <a:spcAft>
                <a:spcPts val="600"/>
              </a:spcAft>
              <a:buClr>
                <a:srgbClr val="003B4D"/>
              </a:buClr>
              <a:buSzPct val="100000"/>
              <a:buFont typeface="Arial" charset="0"/>
              <a:buChar char="•"/>
              <a:defRPr sz="1800"/>
            </a:pPr>
            <a:r>
              <a:rPr lang="pl-PL" sz="1600" dirty="0">
                <a:solidFill>
                  <a:schemeClr val="tx1"/>
                </a:solidFill>
                <a:latin typeface="Corbel" charset="0"/>
                <a:ea typeface="Corbel" charset="0"/>
                <a:cs typeface="Corbel" charset="0"/>
              </a:rPr>
              <a:t>"</a:t>
            </a:r>
            <a:r>
              <a:rPr lang="pl-PL" sz="1600" dirty="0" err="1">
                <a:solidFill>
                  <a:schemeClr val="tx1"/>
                </a:solidFill>
                <a:latin typeface="Corbel" charset="0"/>
                <a:ea typeface="Corbel" charset="0"/>
                <a:cs typeface="Corbel" charset="0"/>
              </a:rPr>
              <a:t>Follow-up</a:t>
            </a:r>
            <a:r>
              <a:rPr lang="pl-PL" sz="1600" dirty="0">
                <a:solidFill>
                  <a:schemeClr val="tx1"/>
                </a:solidFill>
                <a:latin typeface="Corbel" charset="0"/>
                <a:ea typeface="Corbel" charset="0"/>
                <a:cs typeface="Corbel" charset="0"/>
              </a:rPr>
              <a:t>" jest na ogół najdłuższy  i  jest to bez wątpienia najtrudniejsza faza.</a:t>
            </a:r>
          </a:p>
          <a:p>
            <a:pPr marL="285750" indent="-285750">
              <a:buClr>
                <a:srgbClr val="003B4D"/>
              </a:buClr>
              <a:buSzPct val="100000"/>
              <a:buFont typeface="Arial" charset="0"/>
              <a:buChar char="•"/>
            </a:pPr>
            <a:endParaRPr lang="en-US" sz="1600" dirty="0">
              <a:latin typeface="Corbel" charset="0"/>
              <a:ea typeface="Corbel" charset="0"/>
              <a:cs typeface="Corbel" charset="0"/>
            </a:endParaRPr>
          </a:p>
        </p:txBody>
      </p:sp>
      <p:cxnSp>
        <p:nvCxnSpPr>
          <p:cNvPr id="4" name="Gerade Verbindung 33"/>
          <p:cNvCxnSpPr/>
          <p:nvPr/>
        </p:nvCxnSpPr>
        <p:spPr>
          <a:xfrm>
            <a:off x="6286500" y="4414255"/>
            <a:ext cx="1" cy="1333357"/>
          </a:xfrm>
          <a:prstGeom prst="line">
            <a:avLst/>
          </a:prstGeom>
          <a:ln>
            <a:solidFill>
              <a:schemeClr val="dk1">
                <a:shade val="95000"/>
                <a:satMod val="105000"/>
                <a:alpha val="50000"/>
              </a:schemeClr>
            </a:solidFill>
            <a:prstDash val="dash"/>
          </a:ln>
        </p:spPr>
        <p:style>
          <a:lnRef idx="1">
            <a:schemeClr val="dk1"/>
          </a:lnRef>
          <a:fillRef idx="0">
            <a:schemeClr val="dk1"/>
          </a:fillRef>
          <a:effectRef idx="0">
            <a:schemeClr val="dk1"/>
          </a:effectRef>
          <a:fontRef idx="minor">
            <a:schemeClr val="tx1"/>
          </a:fontRef>
        </p:style>
      </p:cxnSp>
      <p:sp>
        <p:nvSpPr>
          <p:cNvPr id="6" name="Rechteck 34"/>
          <p:cNvSpPr/>
          <p:nvPr/>
        </p:nvSpPr>
        <p:spPr>
          <a:xfrm>
            <a:off x="3630717" y="4871677"/>
            <a:ext cx="1911068" cy="866164"/>
          </a:xfrm>
          <a:prstGeom prst="rect">
            <a:avLst/>
          </a:prstGeom>
          <a:solidFill>
            <a:srgbClr val="95A3AC"/>
          </a:solidFill>
          <a:ln w="6350">
            <a:noFill/>
            <a:miter lim="800000"/>
            <a:headEnd type="none" w="sm" len="sm"/>
            <a:tailEnd type="none" w="sm" len="sm"/>
          </a:ln>
          <a:effectLst/>
        </p:spPr>
        <p:txBody>
          <a:bodyPr wrap="square" lIns="54831" tIns="54831" rIns="54831" bIns="54831" anchor="ctr"/>
          <a:lstStyle/>
          <a:p>
            <a:pPr algn="ctr" defTabSz="773735" eaLnBrk="0" hangingPunct="0"/>
            <a:r>
              <a:rPr lang="en-US" sz="1218">
                <a:ln w="0"/>
                <a:effectLst>
                  <a:outerShdw blurRad="38100" dist="19050" dir="2700000" algn="tl" rotWithShape="0">
                    <a:schemeClr val="dk1">
                      <a:alpha val="40000"/>
                    </a:schemeClr>
                  </a:outerShdw>
                </a:effectLst>
                <a:latin typeface="Corbel" charset="0"/>
                <a:ea typeface="Corbel" charset="0"/>
                <a:cs typeface="Corbel" charset="0"/>
              </a:rPr>
              <a:t>Create rapport, obtain information and establish credibility</a:t>
            </a:r>
          </a:p>
        </p:txBody>
      </p:sp>
      <p:sp>
        <p:nvSpPr>
          <p:cNvPr id="9" name="Rechteck 37"/>
          <p:cNvSpPr/>
          <p:nvPr/>
        </p:nvSpPr>
        <p:spPr>
          <a:xfrm>
            <a:off x="943429" y="4828193"/>
            <a:ext cx="1911068" cy="866164"/>
          </a:xfrm>
          <a:prstGeom prst="rect">
            <a:avLst/>
          </a:prstGeom>
          <a:solidFill>
            <a:srgbClr val="95A3AC"/>
          </a:solidFill>
          <a:ln w="6350">
            <a:noFill/>
            <a:miter lim="800000"/>
            <a:headEnd type="none" w="sm" len="sm"/>
            <a:tailEnd type="none" w="sm" len="sm"/>
          </a:ln>
          <a:effectLst/>
        </p:spPr>
        <p:txBody>
          <a:bodyPr wrap="square" lIns="54831" tIns="54831" rIns="54831" bIns="54831" anchor="ctr"/>
          <a:lstStyle/>
          <a:p>
            <a:pPr algn="ctr" defTabSz="773735" eaLnBrk="0" hangingPunct="0"/>
            <a:r>
              <a:rPr lang="en-US" sz="1218">
                <a:ln w="0"/>
                <a:effectLst>
                  <a:outerShdw blurRad="38100" dist="19050" dir="2700000" algn="tl" rotWithShape="0">
                    <a:schemeClr val="dk1">
                      <a:alpha val="40000"/>
                    </a:schemeClr>
                  </a:outerShdw>
                </a:effectLst>
                <a:latin typeface="Corbel" charset="0"/>
                <a:ea typeface="Corbel" charset="0"/>
                <a:cs typeface="Corbel" charset="0"/>
              </a:rPr>
              <a:t>Identify companies with the greatest potential for investment</a:t>
            </a:r>
          </a:p>
        </p:txBody>
      </p:sp>
      <p:grpSp>
        <p:nvGrpSpPr>
          <p:cNvPr id="10" name="Gruppieren 57"/>
          <p:cNvGrpSpPr/>
          <p:nvPr/>
        </p:nvGrpSpPr>
        <p:grpSpPr>
          <a:xfrm>
            <a:off x="1075309" y="3886200"/>
            <a:ext cx="1432742" cy="528055"/>
            <a:chOff x="2976" y="210591"/>
            <a:chExt cx="1107281" cy="442912"/>
          </a:xfrm>
          <a:solidFill>
            <a:srgbClr val="95A3AC"/>
          </a:solidFill>
        </p:grpSpPr>
        <p:sp>
          <p:nvSpPr>
            <p:cNvPr id="11" name="Richtungspfeil 39"/>
            <p:cNvSpPr/>
            <p:nvPr/>
          </p:nvSpPr>
          <p:spPr>
            <a:xfrm>
              <a:off x="2976" y="210591"/>
              <a:ext cx="1107281" cy="442912"/>
            </a:xfrm>
            <a:prstGeom prst="homePlate">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Richtungspfeil 4"/>
            <p:cNvSpPr/>
            <p:nvPr/>
          </p:nvSpPr>
          <p:spPr>
            <a:xfrm>
              <a:off x="2976" y="210591"/>
              <a:ext cx="996553" cy="442912"/>
            </a:xfrm>
            <a:prstGeom prst="homePlate">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en-US" sz="1422"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Identify target</a:t>
              </a:r>
            </a:p>
          </p:txBody>
        </p:sp>
      </p:grpSp>
      <p:grpSp>
        <p:nvGrpSpPr>
          <p:cNvPr id="13" name="Gruppieren 58"/>
          <p:cNvGrpSpPr/>
          <p:nvPr/>
        </p:nvGrpSpPr>
        <p:grpSpPr>
          <a:xfrm>
            <a:off x="2357848" y="3886200"/>
            <a:ext cx="1432742" cy="528055"/>
            <a:chOff x="999529" y="210591"/>
            <a:chExt cx="1107281" cy="442912"/>
          </a:xfrm>
          <a:solidFill>
            <a:srgbClr val="95A3AC"/>
          </a:solidFill>
        </p:grpSpPr>
        <p:sp>
          <p:nvSpPr>
            <p:cNvPr id="14" name="Eingekerbter Richtungspfeil 42"/>
            <p:cNvSpPr/>
            <p:nvPr/>
          </p:nvSpPr>
          <p:spPr>
            <a:xfrm>
              <a:off x="999529" y="210591"/>
              <a:ext cx="1107281" cy="442912"/>
            </a:xfrm>
            <a:prstGeom prst="chevron">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5" name="Eingekerbter Richtungspfeil 6"/>
            <p:cNvSpPr/>
            <p:nvPr/>
          </p:nvSpPr>
          <p:spPr>
            <a:xfrm>
              <a:off x="1220985" y="210591"/>
              <a:ext cx="664369" cy="442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First </a:t>
              </a:r>
              <a:r>
                <a:rPr lang="de-DE" sz="1422" err="1">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contact</a:t>
              </a:r>
              <a:endPar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endParaRPr>
            </a:p>
          </p:txBody>
        </p:sp>
      </p:grpSp>
      <p:grpSp>
        <p:nvGrpSpPr>
          <p:cNvPr id="16" name="Gruppieren 59"/>
          <p:cNvGrpSpPr/>
          <p:nvPr/>
        </p:nvGrpSpPr>
        <p:grpSpPr>
          <a:xfrm>
            <a:off x="3640388" y="3886200"/>
            <a:ext cx="1432742" cy="528055"/>
            <a:chOff x="1996082" y="210591"/>
            <a:chExt cx="1107281" cy="442912"/>
          </a:xfrm>
          <a:solidFill>
            <a:srgbClr val="95A3AC"/>
          </a:solidFill>
        </p:grpSpPr>
        <p:sp>
          <p:nvSpPr>
            <p:cNvPr id="17" name="Eingekerbter Richtungspfeil 45"/>
            <p:cNvSpPr/>
            <p:nvPr/>
          </p:nvSpPr>
          <p:spPr>
            <a:xfrm>
              <a:off x="1996082" y="210591"/>
              <a:ext cx="1107281" cy="442912"/>
            </a:xfrm>
            <a:prstGeom prst="chevron">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8" name="Eingekerbter Richtungspfeil 8"/>
            <p:cNvSpPr/>
            <p:nvPr/>
          </p:nvSpPr>
          <p:spPr>
            <a:xfrm>
              <a:off x="2217538" y="210591"/>
              <a:ext cx="664369" cy="442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First Meeting</a:t>
              </a:r>
            </a:p>
          </p:txBody>
        </p:sp>
      </p:grpSp>
      <p:grpSp>
        <p:nvGrpSpPr>
          <p:cNvPr id="19" name="Gruppieren 60"/>
          <p:cNvGrpSpPr/>
          <p:nvPr/>
        </p:nvGrpSpPr>
        <p:grpSpPr>
          <a:xfrm>
            <a:off x="4922928" y="3886200"/>
            <a:ext cx="1432742" cy="528055"/>
            <a:chOff x="2992635" y="210591"/>
            <a:chExt cx="1107281" cy="442912"/>
          </a:xfrm>
          <a:solidFill>
            <a:srgbClr val="95A3AC"/>
          </a:solidFill>
        </p:grpSpPr>
        <p:sp>
          <p:nvSpPr>
            <p:cNvPr id="20" name="Eingekerbter Richtungspfeil 48"/>
            <p:cNvSpPr/>
            <p:nvPr/>
          </p:nvSpPr>
          <p:spPr>
            <a:xfrm>
              <a:off x="2992635" y="210591"/>
              <a:ext cx="1107281" cy="442912"/>
            </a:xfrm>
            <a:prstGeom prst="chevron">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1" name="Eingekerbter Richtungspfeil 10"/>
            <p:cNvSpPr/>
            <p:nvPr/>
          </p:nvSpPr>
          <p:spPr>
            <a:xfrm>
              <a:off x="3214091" y="210591"/>
              <a:ext cx="664369" cy="442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Follow-</a:t>
              </a:r>
              <a:r>
                <a:rPr lang="de-DE" sz="1422" err="1">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Up</a:t>
              </a:r>
              <a:endPar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endParaRPr>
            </a:p>
          </p:txBody>
        </p:sp>
      </p:grpSp>
      <p:grpSp>
        <p:nvGrpSpPr>
          <p:cNvPr id="22" name="Gruppieren 61"/>
          <p:cNvGrpSpPr/>
          <p:nvPr/>
        </p:nvGrpSpPr>
        <p:grpSpPr>
          <a:xfrm>
            <a:off x="6205468" y="3886200"/>
            <a:ext cx="1432742" cy="528055"/>
            <a:chOff x="3989189" y="210591"/>
            <a:chExt cx="1107281" cy="442912"/>
          </a:xfrm>
          <a:solidFill>
            <a:srgbClr val="95A3AC"/>
          </a:solidFill>
        </p:grpSpPr>
        <p:sp>
          <p:nvSpPr>
            <p:cNvPr id="23" name="Eingekerbter Richtungspfeil 51"/>
            <p:cNvSpPr/>
            <p:nvPr/>
          </p:nvSpPr>
          <p:spPr>
            <a:xfrm>
              <a:off x="3989189" y="210591"/>
              <a:ext cx="1107281" cy="442912"/>
            </a:xfrm>
            <a:prstGeom prst="chevron">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4" name="Eingekerbter Richtungspfeil 12"/>
            <p:cNvSpPr/>
            <p:nvPr/>
          </p:nvSpPr>
          <p:spPr>
            <a:xfrm>
              <a:off x="4210645" y="210591"/>
              <a:ext cx="664369" cy="442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Support</a:t>
              </a:r>
            </a:p>
          </p:txBody>
        </p:sp>
      </p:grpSp>
      <p:grpSp>
        <p:nvGrpSpPr>
          <p:cNvPr id="25" name="Gruppieren 62"/>
          <p:cNvGrpSpPr/>
          <p:nvPr/>
        </p:nvGrpSpPr>
        <p:grpSpPr>
          <a:xfrm>
            <a:off x="7488009" y="3886200"/>
            <a:ext cx="1432742" cy="528055"/>
            <a:chOff x="4985742" y="210591"/>
            <a:chExt cx="1107281" cy="442912"/>
          </a:xfrm>
          <a:solidFill>
            <a:srgbClr val="95A3AC"/>
          </a:solidFill>
        </p:grpSpPr>
        <p:sp>
          <p:nvSpPr>
            <p:cNvPr id="26" name="Eingekerbter Richtungspfeil 54"/>
            <p:cNvSpPr/>
            <p:nvPr/>
          </p:nvSpPr>
          <p:spPr>
            <a:xfrm>
              <a:off x="4985742" y="210591"/>
              <a:ext cx="1107281" cy="442912"/>
            </a:xfrm>
            <a:prstGeom prst="chevron">
              <a:avLst/>
            </a:prstGeom>
            <a:gr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7" name="Eingekerbter Richtungspfeil 14"/>
            <p:cNvSpPr/>
            <p:nvPr/>
          </p:nvSpPr>
          <p:spPr>
            <a:xfrm>
              <a:off x="5207198" y="210591"/>
              <a:ext cx="664369" cy="442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745" tIns="16248" rIns="16248" bIns="16248" numCol="1" spcCol="1270" anchor="ctr" anchorCtr="0">
              <a:noAutofit/>
            </a:bodyPr>
            <a:lstStyle/>
            <a:p>
              <a:pPr algn="ctr" defTabSz="541614">
                <a:lnSpc>
                  <a:spcPct val="90000"/>
                </a:lnSpc>
                <a:spcBef>
                  <a:spcPct val="0"/>
                </a:spcBef>
                <a:spcAft>
                  <a:spcPct val="35000"/>
                </a:spcAft>
              </a:pPr>
              <a:r>
                <a:rPr lang="de-DE" sz="1422">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Close</a:t>
              </a:r>
            </a:p>
          </p:txBody>
        </p:sp>
      </p:grpSp>
      <p:cxnSp>
        <p:nvCxnSpPr>
          <p:cNvPr id="29" name="Gerade Verbindung 57"/>
          <p:cNvCxnSpPr/>
          <p:nvPr/>
        </p:nvCxnSpPr>
        <p:spPr>
          <a:xfrm>
            <a:off x="1716579" y="4331897"/>
            <a:ext cx="178207" cy="588001"/>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Gerade Verbindung 58"/>
          <p:cNvCxnSpPr/>
          <p:nvPr/>
        </p:nvCxnSpPr>
        <p:spPr>
          <a:xfrm>
            <a:off x="3070436" y="4331899"/>
            <a:ext cx="350" cy="1633411"/>
          </a:xfrm>
          <a:prstGeom prst="line">
            <a:avLst/>
          </a:prstGeom>
        </p:spPr>
        <p:style>
          <a:lnRef idx="1">
            <a:schemeClr val="accent3"/>
          </a:lnRef>
          <a:fillRef idx="0">
            <a:schemeClr val="accent3"/>
          </a:fillRef>
          <a:effectRef idx="0">
            <a:schemeClr val="accent3"/>
          </a:effectRef>
          <a:fontRef idx="minor">
            <a:schemeClr val="tx1"/>
          </a:fontRef>
        </p:style>
      </p:cxnSp>
      <p:cxnSp>
        <p:nvCxnSpPr>
          <p:cNvPr id="31" name="Gerade Verbindung 59"/>
          <p:cNvCxnSpPr/>
          <p:nvPr/>
        </p:nvCxnSpPr>
        <p:spPr>
          <a:xfrm>
            <a:off x="4352910" y="4331894"/>
            <a:ext cx="229443" cy="639526"/>
          </a:xfrm>
          <a:prstGeom prst="line">
            <a:avLst/>
          </a:prstGeom>
        </p:spPr>
        <p:style>
          <a:lnRef idx="1">
            <a:schemeClr val="accent3"/>
          </a:lnRef>
          <a:fillRef idx="0">
            <a:schemeClr val="accent3"/>
          </a:fillRef>
          <a:effectRef idx="0">
            <a:schemeClr val="accent3"/>
          </a:effectRef>
          <a:fontRef idx="minor">
            <a:schemeClr val="tx1"/>
          </a:fontRef>
        </p:style>
      </p:cxnSp>
      <p:cxnSp>
        <p:nvCxnSpPr>
          <p:cNvPr id="32" name="Gerade Verbindung 60"/>
          <p:cNvCxnSpPr/>
          <p:nvPr/>
        </p:nvCxnSpPr>
        <p:spPr>
          <a:xfrm>
            <a:off x="5635518" y="4331900"/>
            <a:ext cx="189" cy="1633416"/>
          </a:xfrm>
          <a:prstGeom prst="line">
            <a:avLst/>
          </a:prstGeom>
        </p:spPr>
        <p:style>
          <a:lnRef idx="1">
            <a:schemeClr val="accent3"/>
          </a:lnRef>
          <a:fillRef idx="0">
            <a:schemeClr val="accent3"/>
          </a:fillRef>
          <a:effectRef idx="0">
            <a:schemeClr val="accent3"/>
          </a:effectRef>
          <a:fontRef idx="minor">
            <a:schemeClr val="tx1"/>
          </a:fontRef>
        </p:style>
      </p:cxnSp>
      <p:cxnSp>
        <p:nvCxnSpPr>
          <p:cNvPr id="33" name="Gerade Verbindung 61"/>
          <p:cNvCxnSpPr/>
          <p:nvPr/>
        </p:nvCxnSpPr>
        <p:spPr>
          <a:xfrm>
            <a:off x="6917991" y="4331897"/>
            <a:ext cx="748000" cy="779820"/>
          </a:xfrm>
          <a:prstGeom prst="line">
            <a:avLst/>
          </a:prstGeom>
        </p:spPr>
        <p:style>
          <a:lnRef idx="1">
            <a:schemeClr val="accent3"/>
          </a:lnRef>
          <a:fillRef idx="0">
            <a:schemeClr val="accent3"/>
          </a:fillRef>
          <a:effectRef idx="0">
            <a:schemeClr val="accent3"/>
          </a:effectRef>
          <a:fontRef idx="minor">
            <a:schemeClr val="tx1"/>
          </a:fontRef>
        </p:style>
      </p:cxnSp>
      <p:cxnSp>
        <p:nvCxnSpPr>
          <p:cNvPr id="34" name="Gerade Verbindung 62"/>
          <p:cNvCxnSpPr/>
          <p:nvPr/>
        </p:nvCxnSpPr>
        <p:spPr>
          <a:xfrm>
            <a:off x="8200532" y="4331897"/>
            <a:ext cx="2909" cy="779823"/>
          </a:xfrm>
          <a:prstGeom prst="line">
            <a:avLst/>
          </a:prstGeom>
        </p:spPr>
        <p:style>
          <a:lnRef idx="1">
            <a:schemeClr val="accent3"/>
          </a:lnRef>
          <a:fillRef idx="0">
            <a:schemeClr val="accent3"/>
          </a:fillRef>
          <a:effectRef idx="0">
            <a:schemeClr val="accent3"/>
          </a:effectRef>
          <a:fontRef idx="minor">
            <a:schemeClr val="tx1"/>
          </a:fontRef>
        </p:style>
      </p:cxnSp>
      <p:sp>
        <p:nvSpPr>
          <p:cNvPr id="7" name="Rechteck 35"/>
          <p:cNvSpPr/>
          <p:nvPr/>
        </p:nvSpPr>
        <p:spPr>
          <a:xfrm>
            <a:off x="4650115" y="5747612"/>
            <a:ext cx="1911068" cy="996088"/>
          </a:xfrm>
          <a:prstGeom prst="rect">
            <a:avLst/>
          </a:prstGeom>
          <a:solidFill>
            <a:srgbClr val="95A3AC"/>
          </a:solidFill>
          <a:ln w="6350">
            <a:noFill/>
            <a:miter lim="800000"/>
            <a:headEnd type="none" w="sm" len="sm"/>
            <a:tailEnd type="none" w="sm" len="sm"/>
          </a:ln>
          <a:effectLst/>
        </p:spPr>
        <p:txBody>
          <a:bodyPr wrap="square" lIns="54831" tIns="54831" rIns="54831" bIns="54831" anchor="ctr"/>
          <a:lstStyle/>
          <a:p>
            <a:pPr algn="ctr" defTabSz="773735" eaLnBrk="0" hangingPunct="0"/>
            <a:r>
              <a:rPr lang="en-US" sz="1218">
                <a:ln w="0"/>
                <a:effectLst>
                  <a:outerShdw blurRad="38100" dist="19050" dir="2700000" algn="tl" rotWithShape="0">
                    <a:schemeClr val="dk1">
                      <a:alpha val="40000"/>
                    </a:schemeClr>
                  </a:outerShdw>
                </a:effectLst>
                <a:latin typeface="Corbel" charset="0"/>
                <a:ea typeface="Corbel" charset="0"/>
                <a:cs typeface="Corbel" charset="0"/>
              </a:rPr>
              <a:t>Build relationship, position the location and support the company’s decision making process</a:t>
            </a:r>
          </a:p>
        </p:txBody>
      </p:sp>
      <p:sp>
        <p:nvSpPr>
          <p:cNvPr id="28" name="Ellipse 56"/>
          <p:cNvSpPr/>
          <p:nvPr/>
        </p:nvSpPr>
        <p:spPr>
          <a:xfrm>
            <a:off x="6874257" y="4990097"/>
            <a:ext cx="1583943" cy="686803"/>
          </a:xfrm>
          <a:prstGeom prst="ellipse">
            <a:avLst/>
          </a:prstGeom>
          <a:solidFill>
            <a:srgbClr val="95A3AC"/>
          </a:solidFill>
          <a:ln w="6350">
            <a:noFill/>
            <a:miter lim="800000"/>
            <a:headEnd type="none" w="sm" len="sm"/>
            <a:tailEnd type="none" w="sm" len="sm"/>
          </a:ln>
          <a:effectLst/>
        </p:spPr>
        <p:txBody>
          <a:bodyPr wrap="none" lIns="54831" tIns="54831" rIns="54831" bIns="54831" anchor="ctr"/>
          <a:lstStyle/>
          <a:p>
            <a:pPr algn="ctr" defTabSz="773735" eaLnBrk="0" hangingPunct="0">
              <a:defRPr/>
            </a:pPr>
            <a:r>
              <a:rPr lang="de-DE" sz="1218" err="1">
                <a:ln w="0"/>
                <a:effectLst>
                  <a:outerShdw blurRad="38100" dist="19050" dir="2700000" algn="tl" rotWithShape="0">
                    <a:schemeClr val="dk1">
                      <a:alpha val="40000"/>
                    </a:schemeClr>
                  </a:outerShdw>
                </a:effectLst>
                <a:latin typeface="Corbel" charset="0"/>
                <a:ea typeface="Corbel" charset="0"/>
                <a:cs typeface="Corbel" charset="0"/>
                <a:sym typeface="Calibri" charset="0"/>
              </a:rPr>
              <a:t>Win</a:t>
            </a:r>
            <a:r>
              <a:rPr lang="de-DE" sz="1218">
                <a:ln w="0"/>
                <a:effectLst>
                  <a:outerShdw blurRad="38100" dist="19050" dir="2700000" algn="tl" rotWithShape="0">
                    <a:schemeClr val="dk1">
                      <a:alpha val="40000"/>
                    </a:schemeClr>
                  </a:outerShdw>
                </a:effectLst>
                <a:latin typeface="Corbel" charset="0"/>
                <a:ea typeface="Corbel" charset="0"/>
                <a:cs typeface="Corbel" charset="0"/>
                <a:sym typeface="Calibri" charset="0"/>
              </a:rPr>
              <a:t> </a:t>
            </a:r>
            <a:r>
              <a:rPr lang="de-DE" sz="1218" err="1">
                <a:ln w="0"/>
                <a:effectLst>
                  <a:outerShdw blurRad="38100" dist="19050" dir="2700000" algn="tl" rotWithShape="0">
                    <a:schemeClr val="dk1">
                      <a:alpha val="40000"/>
                    </a:schemeClr>
                  </a:outerShdw>
                </a:effectLst>
                <a:latin typeface="Corbel" charset="0"/>
                <a:ea typeface="Corbel" charset="0"/>
                <a:cs typeface="Corbel" charset="0"/>
                <a:sym typeface="Calibri" charset="0"/>
              </a:rPr>
              <a:t>the</a:t>
            </a:r>
            <a:r>
              <a:rPr lang="de-DE" sz="1218">
                <a:ln w="0"/>
                <a:effectLst>
                  <a:outerShdw blurRad="38100" dist="19050" dir="2700000" algn="tl" rotWithShape="0">
                    <a:schemeClr val="dk1">
                      <a:alpha val="40000"/>
                    </a:schemeClr>
                  </a:outerShdw>
                </a:effectLst>
                <a:latin typeface="Corbel" charset="0"/>
                <a:ea typeface="Corbel" charset="0"/>
                <a:cs typeface="Corbel" charset="0"/>
                <a:sym typeface="Calibri" charset="0"/>
              </a:rPr>
              <a:t> </a:t>
            </a:r>
            <a:r>
              <a:rPr lang="de-DE" sz="1218" err="1">
                <a:ln w="0"/>
                <a:effectLst>
                  <a:outerShdw blurRad="38100" dist="19050" dir="2700000" algn="tl" rotWithShape="0">
                    <a:schemeClr val="dk1">
                      <a:alpha val="40000"/>
                    </a:schemeClr>
                  </a:outerShdw>
                </a:effectLst>
                <a:latin typeface="Corbel" charset="0"/>
                <a:ea typeface="Corbel" charset="0"/>
                <a:cs typeface="Corbel" charset="0"/>
                <a:sym typeface="Calibri" charset="0"/>
              </a:rPr>
              <a:t>project</a:t>
            </a:r>
            <a:r>
              <a:rPr lang="de-DE" sz="1218">
                <a:ln w="0"/>
                <a:effectLst>
                  <a:outerShdw blurRad="38100" dist="19050" dir="2700000" algn="tl" rotWithShape="0">
                    <a:schemeClr val="dk1">
                      <a:alpha val="40000"/>
                    </a:schemeClr>
                  </a:outerShdw>
                </a:effectLst>
                <a:latin typeface="Corbel" charset="0"/>
                <a:ea typeface="Corbel" charset="0"/>
                <a:cs typeface="Corbel" charset="0"/>
                <a:sym typeface="Calibri" charset="0"/>
              </a:rPr>
              <a:t>!</a:t>
            </a:r>
          </a:p>
        </p:txBody>
      </p:sp>
      <p:sp>
        <p:nvSpPr>
          <p:cNvPr id="8" name="Rechteck 36"/>
          <p:cNvSpPr/>
          <p:nvPr/>
        </p:nvSpPr>
        <p:spPr>
          <a:xfrm>
            <a:off x="2055283" y="5710563"/>
            <a:ext cx="1911068" cy="996088"/>
          </a:xfrm>
          <a:prstGeom prst="rect">
            <a:avLst/>
          </a:prstGeom>
          <a:solidFill>
            <a:srgbClr val="95A3AC"/>
          </a:solidFill>
          <a:ln w="6350">
            <a:noFill/>
            <a:miter lim="800000"/>
            <a:headEnd type="none" w="sm" len="sm"/>
            <a:tailEnd type="none" w="sm" len="sm"/>
          </a:ln>
          <a:effectLst/>
        </p:spPr>
        <p:txBody>
          <a:bodyPr wrap="square" lIns="54831" tIns="54831" rIns="54831" bIns="54831" anchor="ctr"/>
          <a:lstStyle/>
          <a:p>
            <a:pPr algn="ctr" defTabSz="773735" eaLnBrk="0" hangingPunct="0"/>
            <a:r>
              <a:rPr lang="en-US" sz="1218">
                <a:ln w="0"/>
                <a:effectLst>
                  <a:outerShdw blurRad="38100" dist="19050" dir="2700000" algn="tl" rotWithShape="0">
                    <a:schemeClr val="dk1">
                      <a:alpha val="40000"/>
                    </a:schemeClr>
                  </a:outerShdw>
                </a:effectLst>
                <a:latin typeface="Corbel" charset="0"/>
                <a:ea typeface="Corbel" charset="0"/>
                <a:cs typeface="Corbel" charset="0"/>
              </a:rPr>
              <a:t>Qualify the opportunity, generate interest and open the door for further contact</a:t>
            </a:r>
          </a:p>
        </p:txBody>
      </p:sp>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9601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28"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11430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916925" y="2652288"/>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09:30 – 10:00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Czynniki </a:t>
            </a:r>
            <a:r>
              <a:rPr lang="pl-PL" b="1" dirty="0" err="1">
                <a:solidFill>
                  <a:srgbClr val="003B4D"/>
                </a:solidFill>
                <a:latin typeface="Corbel" pitchFamily="18"/>
                <a:sym typeface="Calibri"/>
              </a:rPr>
              <a:t>decydujące</a:t>
            </a:r>
            <a:r>
              <a:rPr lang="pl-PL" b="1" dirty="0">
                <a:solidFill>
                  <a:srgbClr val="003B4D"/>
                </a:solidFill>
                <a:latin typeface="Corbel" pitchFamily="18"/>
                <a:sym typeface="Calibri"/>
              </a:rPr>
              <a:t> o decyzjach inwestycyjnych </a:t>
            </a:r>
            <a:r>
              <a:rPr lang="pl-PL" b="1" dirty="0" err="1">
                <a:solidFill>
                  <a:srgbClr val="003B4D"/>
                </a:solidFill>
                <a:latin typeface="Corbel" pitchFamily="18"/>
                <a:sym typeface="Calibri"/>
              </a:rPr>
              <a:t>przedsiębiorstw</a:t>
            </a:r>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Motywy inwestowania przez </a:t>
            </a:r>
            <a:r>
              <a:rPr lang="pl-PL" sz="1600" b="1" dirty="0" err="1">
                <a:solidFill>
                  <a:srgbClr val="003B4D"/>
                </a:solidFill>
                <a:latin typeface="Corbel" pitchFamily="18"/>
                <a:sym typeface="Calibri"/>
              </a:rPr>
              <a:t>przedsiębiorstwa</a:t>
            </a:r>
            <a:r>
              <a:rPr lang="pl-PL" sz="1600" b="1" dirty="0">
                <a:solidFill>
                  <a:srgbClr val="003B4D"/>
                </a:solidFill>
                <a:latin typeface="Corbel" pitchFamily="18"/>
                <a:sym typeface="Calibri"/>
              </a:rPr>
              <a:t> zagranicą </a:t>
            </a:r>
          </a:p>
          <a:p>
            <a:pPr marL="762000" lvl="2" indent="-227013">
              <a:lnSpc>
                <a:spcPct val="150000"/>
              </a:lnSpc>
              <a:buFont typeface="Arial" charset="0"/>
              <a:buChar char="•"/>
            </a:pPr>
            <a:r>
              <a:rPr lang="pl-PL" sz="1600" b="1" dirty="0">
                <a:solidFill>
                  <a:srgbClr val="003B4D"/>
                </a:solidFill>
                <a:latin typeface="Corbel" pitchFamily="18"/>
                <a:sym typeface="Calibri"/>
              </a:rPr>
              <a:t>Czynniki </a:t>
            </a:r>
            <a:r>
              <a:rPr lang="pl-PL" sz="1600" b="1" dirty="0" err="1">
                <a:solidFill>
                  <a:srgbClr val="003B4D"/>
                </a:solidFill>
                <a:latin typeface="Corbel" pitchFamily="18"/>
                <a:sym typeface="Calibri"/>
              </a:rPr>
              <a:t>decydujące</a:t>
            </a:r>
            <a:r>
              <a:rPr lang="pl-PL" sz="1600" b="1" dirty="0">
                <a:solidFill>
                  <a:srgbClr val="003B4D"/>
                </a:solidFill>
                <a:latin typeface="Corbel" pitchFamily="18"/>
                <a:sym typeface="Calibri"/>
              </a:rPr>
              <a:t> o lokalizacji inwestycji w </a:t>
            </a:r>
            <a:r>
              <a:rPr lang="pl-PL" sz="1600" b="1" dirty="0" err="1">
                <a:solidFill>
                  <a:srgbClr val="003B4D"/>
                </a:solidFill>
                <a:latin typeface="Corbel" pitchFamily="18"/>
                <a:sym typeface="Calibri"/>
              </a:rPr>
              <a:t>poszczególnych</a:t>
            </a:r>
            <a:r>
              <a:rPr lang="pl-PL" sz="1600" b="1" dirty="0">
                <a:solidFill>
                  <a:srgbClr val="003B4D"/>
                </a:solidFill>
                <a:latin typeface="Corbel" pitchFamily="18"/>
                <a:sym typeface="Calibri"/>
              </a:rPr>
              <a:t> sektorach </a:t>
            </a:r>
          </a:p>
          <a:p>
            <a:pPr marL="762000" lvl="2" indent="-227013">
              <a:lnSpc>
                <a:spcPct val="150000"/>
              </a:lnSpc>
              <a:buFont typeface="Arial" charset="0"/>
              <a:buChar char="•"/>
            </a:pPr>
            <a:r>
              <a:rPr lang="pl-PL" sz="1600" b="1" dirty="0" err="1">
                <a:solidFill>
                  <a:srgbClr val="003B4D"/>
                </a:solidFill>
                <a:latin typeface="Corbel" pitchFamily="18"/>
                <a:sym typeface="Calibri"/>
              </a:rPr>
              <a:t>Wskazówki</a:t>
            </a:r>
            <a:r>
              <a:rPr lang="pl-PL" sz="1600" b="1" dirty="0">
                <a:solidFill>
                  <a:srgbClr val="003B4D"/>
                </a:solidFill>
                <a:latin typeface="Corbel" pitchFamily="18"/>
                <a:sym typeface="Calibri"/>
              </a:rPr>
              <a:t>  do identyfikacji </a:t>
            </a:r>
            <a:r>
              <a:rPr lang="pl-PL" sz="1600" b="1" dirty="0" err="1">
                <a:solidFill>
                  <a:srgbClr val="003B4D"/>
                </a:solidFill>
                <a:latin typeface="Corbel" pitchFamily="18"/>
                <a:sym typeface="Calibri"/>
              </a:rPr>
              <a:t>przedsiębiorstw</a:t>
            </a:r>
            <a:r>
              <a:rPr lang="pl-PL" sz="1600" b="1" dirty="0">
                <a:solidFill>
                  <a:srgbClr val="003B4D"/>
                </a:solidFill>
                <a:latin typeface="Corbel" pitchFamily="18"/>
                <a:sym typeface="Calibri"/>
              </a:rPr>
              <a:t> z planami inwestycyjnymi</a:t>
            </a:r>
          </a:p>
          <a:p>
            <a:pPr marL="762000" lvl="2" indent="-227013">
              <a:lnSpc>
                <a:spcPct val="150000"/>
              </a:lnSpc>
              <a:buFont typeface="Arial" charset="0"/>
              <a:buChar char="•"/>
            </a:pPr>
            <a:r>
              <a:rPr lang="pl-PL" sz="1600" b="1" dirty="0">
                <a:solidFill>
                  <a:srgbClr val="003B4D"/>
                </a:solidFill>
                <a:latin typeface="Corbel" pitchFamily="18"/>
                <a:sym typeface="Calibri"/>
              </a:rPr>
              <a:t>Przykłady </a:t>
            </a:r>
            <a:r>
              <a:rPr lang="pl-PL" sz="1600" b="1" dirty="0" err="1">
                <a:solidFill>
                  <a:srgbClr val="003B4D"/>
                </a:solidFill>
                <a:latin typeface="Corbel" pitchFamily="18"/>
                <a:sym typeface="Calibri"/>
              </a:rPr>
              <a:t>czynników</a:t>
            </a:r>
            <a:r>
              <a:rPr lang="pl-PL" sz="1600" b="1" dirty="0">
                <a:solidFill>
                  <a:srgbClr val="003B4D"/>
                </a:solidFill>
                <a:latin typeface="Corbel" pitchFamily="18"/>
                <a:sym typeface="Calibri"/>
              </a:rPr>
              <a:t> inwestycyjnych w </a:t>
            </a:r>
            <a:r>
              <a:rPr lang="pl-PL" sz="1600" b="1" dirty="0" err="1">
                <a:solidFill>
                  <a:srgbClr val="003B4D"/>
                </a:solidFill>
                <a:latin typeface="Corbel" pitchFamily="18"/>
                <a:sym typeface="Calibri"/>
              </a:rPr>
              <a:t>zależności</a:t>
            </a:r>
            <a:r>
              <a:rPr lang="pl-PL" sz="1600" b="1" dirty="0">
                <a:solidFill>
                  <a:srgbClr val="003B4D"/>
                </a:solidFill>
                <a:latin typeface="Corbel" pitchFamily="18"/>
                <a:sym typeface="Calibri"/>
              </a:rPr>
              <a:t> od </a:t>
            </a:r>
            <a:r>
              <a:rPr lang="pl-PL" sz="1600" b="1" dirty="0" err="1">
                <a:solidFill>
                  <a:srgbClr val="003B4D"/>
                </a:solidFill>
                <a:latin typeface="Corbel" pitchFamily="18"/>
                <a:sym typeface="Calibri"/>
              </a:rPr>
              <a:t>branży</a:t>
            </a:r>
            <a:r>
              <a:rPr lang="pl-PL" sz="1600" b="1" dirty="0">
                <a:solidFill>
                  <a:srgbClr val="003B4D"/>
                </a:solidFill>
                <a:latin typeface="Corbel" pitchFamily="18"/>
                <a:sym typeface="Calibri"/>
              </a:rPr>
              <a:t> i firmy </a:t>
            </a:r>
          </a:p>
          <a:p>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10400"/>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637492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867758" y="2358571"/>
            <a:ext cx="8352442" cy="385172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381000"/>
          </a:xfrm>
        </p:spPr>
        <p:txBody>
          <a:bodyPr/>
          <a:lstStyle/>
          <a:p>
            <a:r>
              <a:rPr lang="en-US" sz="2800" dirty="0" err="1">
                <a:latin typeface="Corbel" charset="0"/>
                <a:ea typeface="Corbel" charset="0"/>
                <a:cs typeface="Corbel" charset="0"/>
              </a:rPr>
              <a:t>Prawidłowe</a:t>
            </a:r>
            <a:r>
              <a:rPr lang="en-US" sz="2800" dirty="0">
                <a:latin typeface="Corbel" charset="0"/>
                <a:ea typeface="Corbel" charset="0"/>
                <a:cs typeface="Corbel" charset="0"/>
              </a:rPr>
              <a:t> </a:t>
            </a:r>
            <a:r>
              <a:rPr lang="en-US" sz="2800" dirty="0" err="1">
                <a:latin typeface="Corbel" charset="0"/>
                <a:ea typeface="Corbel" charset="0"/>
                <a:cs typeface="Corbel" charset="0"/>
              </a:rPr>
              <a:t>zrozumienie</a:t>
            </a:r>
            <a:r>
              <a:rPr lang="en-US" sz="2800" dirty="0">
                <a:latin typeface="Corbel" charset="0"/>
                <a:ea typeface="Corbel" charset="0"/>
                <a:cs typeface="Corbel" charset="0"/>
              </a:rPr>
              <a:t> </a:t>
            </a:r>
            <a:r>
              <a:rPr lang="en-US" sz="2800" dirty="0" err="1">
                <a:latin typeface="Corbel" charset="0"/>
                <a:ea typeface="Corbel" charset="0"/>
                <a:cs typeface="Corbel" charset="0"/>
              </a:rPr>
              <a:t>motywacji</a:t>
            </a:r>
            <a:r>
              <a:rPr lang="en-US" sz="2800" dirty="0">
                <a:latin typeface="Corbel" charset="0"/>
                <a:ea typeface="Corbel" charset="0"/>
                <a:cs typeface="Corbel" charset="0"/>
              </a:rPr>
              <a:t> </a:t>
            </a:r>
            <a:r>
              <a:rPr lang="en-US" sz="2800" dirty="0" err="1">
                <a:latin typeface="Corbel" charset="0"/>
                <a:ea typeface="Corbel" charset="0"/>
                <a:cs typeface="Corbel" charset="0"/>
              </a:rPr>
              <a:t>decyzji</a:t>
            </a:r>
            <a:r>
              <a:rPr lang="en-US" sz="2800" dirty="0">
                <a:latin typeface="Corbel" charset="0"/>
                <a:ea typeface="Corbel" charset="0"/>
                <a:cs typeface="Corbel" charset="0"/>
              </a:rPr>
              <a:t> </a:t>
            </a:r>
            <a:r>
              <a:rPr lang="en-US" sz="2800" dirty="0" err="1">
                <a:latin typeface="Corbel" charset="0"/>
                <a:ea typeface="Corbel" charset="0"/>
                <a:cs typeface="Corbel" charset="0"/>
              </a:rPr>
              <a:t>inwestorów</a:t>
            </a:r>
            <a:r>
              <a:rPr lang="en-US" sz="2800" dirty="0">
                <a:latin typeface="Corbel" charset="0"/>
                <a:ea typeface="Corbel" charset="0"/>
                <a:cs typeface="Corbel" charset="0"/>
              </a:rPr>
              <a:t> </a:t>
            </a:r>
            <a:r>
              <a:rPr lang="en-US" sz="2800" dirty="0" err="1">
                <a:latin typeface="Corbel" charset="0"/>
                <a:ea typeface="Corbel" charset="0"/>
                <a:cs typeface="Corbel" charset="0"/>
              </a:rPr>
              <a:t>pozwala</a:t>
            </a:r>
            <a:r>
              <a:rPr lang="en-US" sz="2800" dirty="0">
                <a:latin typeface="Corbel" charset="0"/>
                <a:ea typeface="Corbel" charset="0"/>
                <a:cs typeface="Corbel" charset="0"/>
              </a:rPr>
              <a:t> </a:t>
            </a:r>
            <a:r>
              <a:rPr lang="en-US" sz="2800" dirty="0" err="1">
                <a:latin typeface="Corbel" charset="0"/>
                <a:ea typeface="Corbel" charset="0"/>
                <a:cs typeface="Corbel" charset="0"/>
              </a:rPr>
              <a:t>na</a:t>
            </a:r>
            <a:r>
              <a:rPr lang="en-US" sz="2800" dirty="0">
                <a:latin typeface="Corbel" charset="0"/>
                <a:ea typeface="Corbel" charset="0"/>
                <a:cs typeface="Corbel" charset="0"/>
              </a:rPr>
              <a:t> </a:t>
            </a:r>
            <a:r>
              <a:rPr lang="en-US" sz="2800" dirty="0" err="1">
                <a:latin typeface="Corbel" charset="0"/>
                <a:ea typeface="Corbel" charset="0"/>
                <a:cs typeface="Corbel" charset="0"/>
              </a:rPr>
              <a:t>ich</a:t>
            </a:r>
            <a:r>
              <a:rPr lang="en-US" sz="2800" dirty="0">
                <a:latin typeface="Corbel" charset="0"/>
                <a:ea typeface="Corbel" charset="0"/>
                <a:cs typeface="Corbel" charset="0"/>
              </a:rPr>
              <a:t> </a:t>
            </a:r>
            <a:r>
              <a:rPr lang="en-US" sz="2800" dirty="0" err="1">
                <a:latin typeface="Corbel" charset="0"/>
                <a:ea typeface="Corbel" charset="0"/>
                <a:cs typeface="Corbel" charset="0"/>
              </a:rPr>
              <a:t>identyfikacje</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przyciągniecie</a:t>
            </a:r>
            <a:endParaRPr lang="en-US" sz="2800" dirty="0">
              <a:latin typeface="Corbel" charset="0"/>
              <a:ea typeface="Corbel" charset="0"/>
              <a:cs typeface="Corbel" charset="0"/>
            </a:endParaRPr>
          </a:p>
          <a:p>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1078167" y="2743200"/>
            <a:ext cx="7353300" cy="3048000"/>
          </a:xfrm>
        </p:spPr>
        <p:txBody>
          <a:bodyPr numCol="2"/>
          <a:lstStyle/>
          <a:p>
            <a:pPr marL="285750" indent="-285750">
              <a:buClr>
                <a:srgbClr val="003B4D"/>
              </a:buClr>
              <a:buSzPct val="120000"/>
              <a:buFont typeface="Arial" charset="0"/>
              <a:buChar char="•"/>
            </a:pPr>
            <a:r>
              <a:rPr lang="en-US" sz="1600" dirty="0" err="1">
                <a:latin typeface="Corbel" charset="0"/>
                <a:ea typeface="Corbel" charset="0"/>
                <a:cs typeface="Corbel" charset="0"/>
              </a:rPr>
              <a:t>Nowe</a:t>
            </a:r>
            <a:r>
              <a:rPr lang="en-US" sz="1600" dirty="0">
                <a:latin typeface="Corbel" charset="0"/>
                <a:ea typeface="Corbel" charset="0"/>
                <a:cs typeface="Corbel" charset="0"/>
              </a:rPr>
              <a:t> </a:t>
            </a:r>
            <a:r>
              <a:rPr lang="en-US" sz="1600" dirty="0" err="1">
                <a:latin typeface="Corbel" charset="0"/>
                <a:ea typeface="Corbel" charset="0"/>
                <a:cs typeface="Corbel" charset="0"/>
              </a:rPr>
              <a:t>obiekty</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Greenfield+ Brownfield)</a:t>
            </a:r>
          </a:p>
          <a:p>
            <a:pPr marL="285750" indent="-285750">
              <a:buClr>
                <a:srgbClr val="003B4D"/>
              </a:buClr>
              <a:buSzPct val="120000"/>
              <a:buFont typeface="Arial" charset="0"/>
              <a:buChar char="•"/>
            </a:pPr>
            <a:r>
              <a:rPr lang="en-US" sz="1600" dirty="0" err="1">
                <a:latin typeface="Corbel" charset="0"/>
                <a:ea typeface="Corbel" charset="0"/>
                <a:cs typeface="Corbel" charset="0"/>
              </a:rPr>
              <a:t>Biura</a:t>
            </a:r>
            <a:r>
              <a:rPr lang="en-US" sz="1600" dirty="0">
                <a:latin typeface="Corbel" charset="0"/>
                <a:ea typeface="Corbel" charset="0"/>
                <a:cs typeface="Corbel" charset="0"/>
              </a:rPr>
              <a:t> </a:t>
            </a:r>
            <a:r>
              <a:rPr lang="en-US" sz="1600" dirty="0" err="1">
                <a:latin typeface="Corbel" charset="0"/>
                <a:ea typeface="Corbel" charset="0"/>
                <a:cs typeface="Corbel" charset="0"/>
              </a:rPr>
              <a:t>sprzedaży</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a:latin typeface="Corbel" charset="0"/>
                <a:ea typeface="Corbel" charset="0"/>
                <a:cs typeface="Corbel" charset="0"/>
              </a:rPr>
              <a:t>Start up</a:t>
            </a:r>
          </a:p>
          <a:p>
            <a:pPr marL="285750" indent="-285750">
              <a:buClr>
                <a:srgbClr val="003B4D"/>
              </a:buClr>
              <a:buSzPct val="120000"/>
              <a:buFont typeface="Arial" charset="0"/>
              <a:buChar char="•"/>
            </a:pPr>
            <a:r>
              <a:rPr lang="en-US" sz="1600" dirty="0" err="1">
                <a:latin typeface="Corbel" charset="0"/>
                <a:ea typeface="Corbel" charset="0"/>
                <a:cs typeface="Corbel" charset="0"/>
              </a:rPr>
              <a:t>Fuzje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przejęcia</a:t>
            </a:r>
            <a:r>
              <a:rPr lang="en-US" sz="1600" dirty="0">
                <a:latin typeface="Corbel" charset="0"/>
                <a:ea typeface="Corbel" charset="0"/>
                <a:cs typeface="Corbel" charset="0"/>
              </a:rPr>
              <a:t> (M&amp;A)</a:t>
            </a:r>
          </a:p>
          <a:p>
            <a:pPr marL="285750" indent="-285750">
              <a:buClr>
                <a:srgbClr val="003B4D"/>
              </a:buClr>
              <a:buSzPct val="120000"/>
              <a:buFont typeface="Arial" charset="0"/>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suwerennych</a:t>
            </a:r>
            <a:r>
              <a:rPr lang="en-US" sz="1600" dirty="0">
                <a:latin typeface="Corbel" charset="0"/>
                <a:ea typeface="Corbel" charset="0"/>
                <a:cs typeface="Corbel" charset="0"/>
              </a:rPr>
              <a:t>  </a:t>
            </a:r>
            <a:r>
              <a:rPr lang="en-US" sz="1600" dirty="0" err="1">
                <a:latin typeface="Corbel" charset="0"/>
                <a:ea typeface="Corbel" charset="0"/>
                <a:cs typeface="Corbel" charset="0"/>
              </a:rPr>
              <a:t>funduszy</a:t>
            </a:r>
            <a:r>
              <a:rPr lang="en-US" sz="1600" dirty="0">
                <a:latin typeface="Corbel" charset="0"/>
                <a:ea typeface="Corbel" charset="0"/>
                <a:cs typeface="Corbel" charset="0"/>
              </a:rPr>
              <a:t>  </a:t>
            </a:r>
            <a:r>
              <a:rPr lang="en-US" sz="1600" dirty="0" err="1">
                <a:latin typeface="Corbel" charset="0"/>
                <a:ea typeface="Corbel" charset="0"/>
                <a:cs typeface="Corbel" charset="0"/>
              </a:rPr>
              <a:t>inwestycyjnych</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infrastrukturalne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partnerstwo</a:t>
            </a:r>
            <a:r>
              <a:rPr lang="en-US" sz="1600" dirty="0">
                <a:latin typeface="Corbel" charset="0"/>
                <a:ea typeface="Corbel" charset="0"/>
                <a:cs typeface="Corbel" charset="0"/>
              </a:rPr>
              <a:t> </a:t>
            </a:r>
            <a:r>
              <a:rPr lang="en-US" sz="1600" dirty="0" err="1">
                <a:latin typeface="Corbel" charset="0"/>
                <a:ea typeface="Corbel" charset="0"/>
                <a:cs typeface="Corbel" charset="0"/>
              </a:rPr>
              <a:t>publiczno-prywatne</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err="1">
                <a:latin typeface="Corbel" charset="0"/>
                <a:ea typeface="Corbel" charset="0"/>
                <a:cs typeface="Corbel" charset="0"/>
              </a:rPr>
              <a:t>Nieruchomości</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nabycie</a:t>
            </a:r>
            <a:r>
              <a:rPr lang="en-US" sz="1600" dirty="0">
                <a:latin typeface="Corbel" charset="0"/>
                <a:ea typeface="Corbel" charset="0"/>
                <a:cs typeface="Corbel" charset="0"/>
              </a:rPr>
              <a:t>)</a:t>
            </a:r>
          </a:p>
          <a:p>
            <a:pPr marL="285750" indent="-285750">
              <a:buClr>
                <a:srgbClr val="003B4D"/>
              </a:buClr>
              <a:buSzPct val="120000"/>
              <a:buFont typeface="Arial" charset="0"/>
              <a:buChar char="•"/>
            </a:pP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turystyki</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err="1">
                <a:latin typeface="Corbel" charset="0"/>
                <a:ea typeface="Corbel" charset="0"/>
                <a:cs typeface="Corbel" charset="0"/>
              </a:rPr>
              <a:t>Sprzedaż</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err="1">
                <a:latin typeface="Corbel" charset="0"/>
                <a:ea typeface="Corbel" charset="0"/>
                <a:cs typeface="Corbel" charset="0"/>
              </a:rPr>
              <a:t>Wspólne</a:t>
            </a:r>
            <a:r>
              <a:rPr lang="en-US" sz="1600" dirty="0">
                <a:latin typeface="Corbel" charset="0"/>
                <a:ea typeface="Corbel" charset="0"/>
                <a:cs typeface="Corbel" charset="0"/>
              </a:rPr>
              <a:t> </a:t>
            </a:r>
            <a:r>
              <a:rPr lang="en-US" sz="1600" dirty="0" err="1">
                <a:latin typeface="Corbel" charset="0"/>
                <a:ea typeface="Corbel" charset="0"/>
                <a:cs typeface="Corbel" charset="0"/>
              </a:rPr>
              <a:t>przedsięwzięcia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partnerstwa</a:t>
            </a:r>
            <a:r>
              <a:rPr lang="en-US" sz="1600" dirty="0">
                <a:latin typeface="Corbel" charset="0"/>
                <a:ea typeface="Corbel" charset="0"/>
                <a:cs typeface="Corbel" charset="0"/>
              </a:rPr>
              <a:t> (NFI)</a:t>
            </a:r>
          </a:p>
          <a:p>
            <a:pPr marL="285750" indent="-285750">
              <a:buClr>
                <a:srgbClr val="003B4D"/>
              </a:buClr>
              <a:buSzPct val="120000"/>
              <a:buFont typeface="Arial" charset="0"/>
              <a:buChar char="•"/>
            </a:pPr>
            <a:r>
              <a:rPr lang="en-US" sz="1600" dirty="0" err="1">
                <a:latin typeface="Corbel" charset="0"/>
                <a:ea typeface="Corbel" charset="0"/>
                <a:cs typeface="Corbel" charset="0"/>
              </a:rPr>
              <a:t>Współpraca</a:t>
            </a:r>
            <a:r>
              <a:rPr lang="en-US" sz="1600" dirty="0">
                <a:latin typeface="Corbel" charset="0"/>
                <a:ea typeface="Corbel" charset="0"/>
                <a:cs typeface="Corbel" charset="0"/>
              </a:rPr>
              <a:t> </a:t>
            </a:r>
            <a:r>
              <a:rPr lang="en-US" sz="1600" dirty="0" err="1">
                <a:latin typeface="Corbel" charset="0"/>
                <a:ea typeface="Corbel" charset="0"/>
                <a:cs typeface="Corbel" charset="0"/>
              </a:rPr>
              <a:t>badawcza</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a:latin typeface="Corbel" charset="0"/>
                <a:ea typeface="Corbel" charset="0"/>
                <a:cs typeface="Corbel" charset="0"/>
              </a:rPr>
              <a:t>Testy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projekty</a:t>
            </a:r>
            <a:r>
              <a:rPr lang="en-US" sz="1600" dirty="0">
                <a:latin typeface="Corbel" charset="0"/>
                <a:ea typeface="Corbel" charset="0"/>
                <a:cs typeface="Corbel" charset="0"/>
              </a:rPr>
              <a:t> </a:t>
            </a:r>
            <a:r>
              <a:rPr lang="en-US" sz="1600" dirty="0" err="1">
                <a:latin typeface="Corbel" charset="0"/>
                <a:ea typeface="Corbel" charset="0"/>
                <a:cs typeface="Corbel" charset="0"/>
              </a:rPr>
              <a:t>pilotażowe</a:t>
            </a:r>
            <a:endParaRPr lang="en-US" sz="1600" dirty="0">
              <a:latin typeface="Corbel" charset="0"/>
              <a:ea typeface="Corbel" charset="0"/>
              <a:cs typeface="Corbel" charset="0"/>
            </a:endParaRPr>
          </a:p>
          <a:p>
            <a:pPr marL="285750" indent="-285750">
              <a:buClr>
                <a:srgbClr val="003B4D"/>
              </a:buClr>
              <a:buSzPct val="120000"/>
              <a:buFont typeface="Arial" charset="0"/>
              <a:buChar char="•"/>
            </a:pPr>
            <a:r>
              <a:rPr lang="en-US" sz="1600" dirty="0" err="1">
                <a:latin typeface="Corbel" charset="0"/>
                <a:ea typeface="Corbel" charset="0"/>
                <a:cs typeface="Corbel" charset="0"/>
              </a:rPr>
              <a:t>Jakie</a:t>
            </a:r>
            <a:r>
              <a:rPr lang="en-US" sz="1600" dirty="0">
                <a:latin typeface="Corbel" charset="0"/>
                <a:ea typeface="Corbel" charset="0"/>
                <a:cs typeface="Corbel" charset="0"/>
              </a:rPr>
              <a:t> </a:t>
            </a:r>
            <a:r>
              <a:rPr lang="en-US" sz="1600" dirty="0" err="1">
                <a:latin typeface="Corbel" charset="0"/>
                <a:ea typeface="Corbel" charset="0"/>
                <a:cs typeface="Corbel" charset="0"/>
              </a:rPr>
              <a:t>kryteria</a:t>
            </a:r>
            <a:r>
              <a:rPr lang="en-US" sz="1600" dirty="0">
                <a:latin typeface="Corbel" charset="0"/>
                <a:ea typeface="Corbel" charset="0"/>
                <a:cs typeface="Corbel" charset="0"/>
              </a:rPr>
              <a:t> </a:t>
            </a:r>
            <a:r>
              <a:rPr lang="en-US" sz="1600" dirty="0" err="1">
                <a:latin typeface="Corbel" charset="0"/>
                <a:ea typeface="Corbel" charset="0"/>
                <a:cs typeface="Corbel" charset="0"/>
              </a:rPr>
              <a:t>projekty</a:t>
            </a:r>
            <a:r>
              <a:rPr lang="en-US" sz="1600" dirty="0">
                <a:latin typeface="Corbel" charset="0"/>
                <a:ea typeface="Corbel" charset="0"/>
                <a:cs typeface="Corbel" charset="0"/>
              </a:rPr>
              <a:t> </a:t>
            </a:r>
            <a:r>
              <a:rPr lang="en-US" sz="1600" dirty="0" err="1">
                <a:latin typeface="Corbel" charset="0"/>
                <a:ea typeface="Corbel" charset="0"/>
                <a:cs typeface="Corbel" charset="0"/>
              </a:rPr>
              <a:t>muszą</a:t>
            </a:r>
            <a:r>
              <a:rPr lang="en-US" sz="1600" dirty="0">
                <a:latin typeface="Corbel" charset="0"/>
                <a:ea typeface="Corbel" charset="0"/>
                <a:cs typeface="Corbel" charset="0"/>
              </a:rPr>
              <a:t> </a:t>
            </a:r>
            <a:r>
              <a:rPr lang="en-US" sz="1600" dirty="0" err="1">
                <a:latin typeface="Corbel" charset="0"/>
                <a:ea typeface="Corbel" charset="0"/>
                <a:cs typeface="Corbel" charset="0"/>
              </a:rPr>
              <a:t>spełniać</a:t>
            </a:r>
            <a:r>
              <a:rPr lang="pl-PL" sz="1600" dirty="0">
                <a:latin typeface="Corbel" charset="0"/>
                <a:ea typeface="Corbel" charset="0"/>
                <a:cs typeface="Corbel" charset="0"/>
              </a:rPr>
              <a:t>,</a:t>
            </a:r>
            <a:r>
              <a:rPr lang="en-US" sz="1600" dirty="0">
                <a:latin typeface="Corbel" charset="0"/>
                <a:ea typeface="Corbel" charset="0"/>
                <a:cs typeface="Corbel" charset="0"/>
              </a:rPr>
              <a:t> </a:t>
            </a:r>
            <a:r>
              <a:rPr lang="pl-PL" sz="1600" dirty="0">
                <a:latin typeface="Corbel" charset="0"/>
                <a:ea typeface="Corbel" charset="0"/>
                <a:cs typeface="Corbel" charset="0"/>
              </a:rPr>
              <a:t>ż</a:t>
            </a:r>
            <a:r>
              <a:rPr lang="en-US" sz="1600" dirty="0" err="1">
                <a:latin typeface="Corbel" charset="0"/>
                <a:ea typeface="Corbel" charset="0"/>
                <a:cs typeface="Corbel" charset="0"/>
              </a:rPr>
              <a:t>eby</a:t>
            </a:r>
            <a:r>
              <a:rPr lang="en-US" sz="1600" dirty="0">
                <a:latin typeface="Corbel" charset="0"/>
                <a:ea typeface="Corbel" charset="0"/>
                <a:cs typeface="Corbel" charset="0"/>
              </a:rPr>
              <a:t> </a:t>
            </a:r>
            <a:r>
              <a:rPr lang="en-US" sz="1600" dirty="0" err="1">
                <a:latin typeface="Corbel" charset="0"/>
                <a:ea typeface="Corbel" charset="0"/>
                <a:cs typeface="Corbel" charset="0"/>
              </a:rPr>
              <a:t>liczyć</a:t>
            </a:r>
            <a:r>
              <a:rPr lang="en-US" sz="1600" dirty="0">
                <a:latin typeface="Corbel" charset="0"/>
                <a:ea typeface="Corbel" charset="0"/>
                <a:cs typeface="Corbel" charset="0"/>
              </a:rPr>
              <a:t> </a:t>
            </a:r>
            <a:r>
              <a:rPr lang="en-US" sz="1600" dirty="0" err="1">
                <a:latin typeface="Corbel" charset="0"/>
                <a:ea typeface="Corbel" charset="0"/>
                <a:cs typeface="Corbel" charset="0"/>
              </a:rPr>
              <a:t>sie</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a:t>
            </a:r>
            <a:r>
              <a:rPr lang="en-US" sz="1600" dirty="0" err="1">
                <a:latin typeface="Corbel" charset="0"/>
                <a:ea typeface="Corbel" charset="0"/>
                <a:cs typeface="Corbel" charset="0"/>
              </a:rPr>
              <a:t>inwestycj</a:t>
            </a:r>
            <a:r>
              <a:rPr lang="pl-PL" sz="1600" dirty="0">
                <a:latin typeface="Corbel" charset="0"/>
                <a:ea typeface="Corbel" charset="0"/>
                <a:cs typeface="Corbel" charset="0"/>
              </a:rPr>
              <a:t>a</a:t>
            </a:r>
            <a:r>
              <a:rPr lang="en-US" sz="1600" dirty="0">
                <a:latin typeface="Corbel" charset="0"/>
                <a:ea typeface="Corbel" charset="0"/>
                <a:cs typeface="Corbel" charset="0"/>
              </a:rPr>
              <a: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4318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5784274" cy="457200"/>
          </a:xfrm>
        </p:spPr>
        <p:txBody>
          <a:bodyPr/>
          <a:lstStyle/>
          <a:p>
            <a:r>
              <a:rPr lang="pl-PL" sz="2800" err="1">
                <a:latin typeface="Corbel" charset="0"/>
                <a:ea typeface="Corbel" charset="0"/>
                <a:cs typeface="Corbel" charset="0"/>
              </a:rPr>
              <a:t>K</a:t>
            </a:r>
            <a:r>
              <a:rPr lang="en-US" sz="2800" dirty="0" err="1">
                <a:latin typeface="Corbel" charset="0"/>
                <a:ea typeface="Corbel" charset="0"/>
                <a:cs typeface="Corbel" charset="0"/>
              </a:rPr>
              <a:t>westionariusz</a:t>
            </a:r>
            <a:r>
              <a:rPr lang="en-US" sz="2800" dirty="0">
                <a:latin typeface="Corbel" charset="0"/>
                <a:ea typeface="Corbel" charset="0"/>
                <a:cs typeface="Corbel" charset="0"/>
              </a:rPr>
              <a:t> w </a:t>
            </a:r>
            <a:r>
              <a:rPr lang="en-US" sz="2800" dirty="0" err="1">
                <a:latin typeface="Corbel" charset="0"/>
                <a:ea typeface="Corbel" charset="0"/>
                <a:cs typeface="Corbel" charset="0"/>
              </a:rPr>
              <a:t>celu</a:t>
            </a:r>
            <a:r>
              <a:rPr lang="en-US" sz="2800" dirty="0">
                <a:latin typeface="Corbel" charset="0"/>
                <a:ea typeface="Corbel" charset="0"/>
                <a:cs typeface="Corbel" charset="0"/>
              </a:rPr>
              <a:t> </a:t>
            </a:r>
            <a:r>
              <a:rPr lang="en-US" sz="2800" dirty="0" err="1">
                <a:latin typeface="Corbel" charset="0"/>
                <a:ea typeface="Corbel" charset="0"/>
                <a:cs typeface="Corbel" charset="0"/>
              </a:rPr>
              <a:t>określenia</a:t>
            </a:r>
            <a:r>
              <a:rPr lang="en-US" sz="2800" dirty="0">
                <a:latin typeface="Corbel" charset="0"/>
                <a:ea typeface="Corbel" charset="0"/>
                <a:cs typeface="Corbel" charset="0"/>
              </a:rPr>
              <a:t> </a:t>
            </a:r>
            <a:r>
              <a:rPr lang="en-US" sz="2800" dirty="0" err="1">
                <a:latin typeface="Corbel" charset="0"/>
                <a:ea typeface="Corbel" charset="0"/>
                <a:cs typeface="Corbel" charset="0"/>
              </a:rPr>
              <a:t>inwestycji</a:t>
            </a:r>
            <a:endParaRPr lang="en-US" sz="2800" dirty="0">
              <a:latin typeface="Corbel" charset="0"/>
              <a:ea typeface="Corbel" charset="0"/>
              <a:cs typeface="Corbe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80" y="2006600"/>
            <a:ext cx="4106020" cy="4648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993900"/>
            <a:ext cx="3771900" cy="480460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8462412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867758" y="2476501"/>
            <a:ext cx="8352442" cy="42672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Motywy</a:t>
            </a:r>
            <a:r>
              <a:rPr lang="en-US" sz="2800" dirty="0">
                <a:latin typeface="Corbel" charset="0"/>
                <a:ea typeface="Corbel" charset="0"/>
                <a:cs typeface="Corbel" charset="0"/>
              </a:rPr>
              <a:t> </a:t>
            </a:r>
            <a:r>
              <a:rPr lang="en-US" sz="2800" dirty="0" err="1">
                <a:latin typeface="Corbel" charset="0"/>
                <a:ea typeface="Corbel" charset="0"/>
                <a:cs typeface="Corbel" charset="0"/>
              </a:rPr>
              <a:t>inwestowania</a:t>
            </a:r>
            <a:r>
              <a:rPr lang="en-US" sz="2800" dirty="0">
                <a:latin typeface="Corbel" charset="0"/>
                <a:ea typeface="Corbel" charset="0"/>
                <a:cs typeface="Corbel" charset="0"/>
              </a:rPr>
              <a:t> </a:t>
            </a:r>
            <a:r>
              <a:rPr lang="en-US" sz="2800" dirty="0" err="1">
                <a:latin typeface="Corbel" charset="0"/>
                <a:ea typeface="Corbel" charset="0"/>
                <a:cs typeface="Corbel" charset="0"/>
              </a:rPr>
              <a:t>przez</a:t>
            </a:r>
            <a:r>
              <a:rPr lang="en-US" sz="2800" dirty="0">
                <a:latin typeface="Corbel" charset="0"/>
                <a:ea typeface="Corbel" charset="0"/>
                <a:cs typeface="Corbel" charset="0"/>
              </a:rPr>
              <a:t> </a:t>
            </a:r>
            <a:r>
              <a:rPr lang="en-US" sz="2800" dirty="0" err="1">
                <a:latin typeface="Corbel" charset="0"/>
                <a:ea typeface="Corbel" charset="0"/>
                <a:cs typeface="Corbel" charset="0"/>
              </a:rPr>
              <a:t>przedsiębiorstwa</a:t>
            </a:r>
            <a:r>
              <a:rPr lang="en-US" sz="2800" dirty="0">
                <a:latin typeface="Corbel" charset="0"/>
                <a:ea typeface="Corbel" charset="0"/>
                <a:cs typeface="Corbel" charset="0"/>
              </a:rPr>
              <a:t> </a:t>
            </a:r>
            <a:r>
              <a:rPr lang="en-US" sz="2800" dirty="0" err="1">
                <a:latin typeface="Corbel" charset="0"/>
                <a:ea typeface="Corbel" charset="0"/>
                <a:cs typeface="Corbel" charset="0"/>
              </a:rPr>
              <a:t>zagranicą</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952500" y="2476500"/>
            <a:ext cx="7353300" cy="5600700"/>
          </a:xfrm>
        </p:spPr>
        <p:txBody>
          <a:bodyPr/>
          <a:lstStyle/>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si</a:t>
            </a:r>
            <a:r>
              <a:rPr lang="pl-PL" sz="1600" dirty="0">
                <a:latin typeface="Corbel" charset="0"/>
                <a:ea typeface="Corbel" charset="0"/>
                <a:cs typeface="Corbel" charset="0"/>
              </a:rPr>
              <a:t>ę</a:t>
            </a:r>
            <a:r>
              <a:rPr lang="en-US" sz="1600" dirty="0">
                <a:latin typeface="Corbel" charset="0"/>
                <a:ea typeface="Corbel" charset="0"/>
                <a:cs typeface="Corbel" charset="0"/>
              </a:rPr>
              <a:t> </a:t>
            </a:r>
            <a:r>
              <a:rPr lang="en-US" sz="1600" dirty="0" err="1">
                <a:latin typeface="Corbel" charset="0"/>
                <a:ea typeface="Corbel" charset="0"/>
                <a:cs typeface="Corbel" charset="0"/>
              </a:rPr>
              <a:t>rozwijać</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zwiększać</a:t>
            </a:r>
            <a:r>
              <a:rPr lang="en-US" sz="1600" dirty="0">
                <a:latin typeface="Corbel" charset="0"/>
                <a:ea typeface="Corbel" charset="0"/>
                <a:cs typeface="Corbel" charset="0"/>
              </a:rPr>
              <a:t> </a:t>
            </a:r>
            <a:r>
              <a:rPr lang="en-US" sz="1600" dirty="0" err="1">
                <a:latin typeface="Corbel" charset="0"/>
                <a:ea typeface="Corbel" charset="0"/>
                <a:cs typeface="Corbel" charset="0"/>
              </a:rPr>
              <a:t>zyski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uzyskania</a:t>
            </a:r>
            <a:r>
              <a:rPr lang="en-US" sz="1600" dirty="0">
                <a:latin typeface="Corbel" charset="0"/>
                <a:ea typeface="Corbel" charset="0"/>
                <a:cs typeface="Corbel" charset="0"/>
              </a:rPr>
              <a:t> </a:t>
            </a:r>
            <a:r>
              <a:rPr lang="en-US" sz="1600" dirty="0" err="1">
                <a:latin typeface="Corbel" charset="0"/>
                <a:ea typeface="Corbel" charset="0"/>
                <a:cs typeface="Corbel" charset="0"/>
              </a:rPr>
              <a:t>dostępu</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nowe</a:t>
            </a:r>
            <a:r>
              <a:rPr lang="en-US" sz="1600" dirty="0">
                <a:latin typeface="Corbel" charset="0"/>
                <a:ea typeface="Corbel" charset="0"/>
                <a:cs typeface="Corbel" charset="0"/>
              </a:rPr>
              <a:t> </a:t>
            </a:r>
            <a:r>
              <a:rPr lang="en-US" sz="1600" dirty="0" err="1">
                <a:latin typeface="Corbel" charset="0"/>
                <a:ea typeface="Corbel" charset="0"/>
                <a:cs typeface="Corbel" charset="0"/>
              </a:rPr>
              <a:t>rynki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łatwiej</a:t>
            </a:r>
            <a:r>
              <a:rPr lang="en-US" sz="1600" dirty="0">
                <a:latin typeface="Corbel" charset="0"/>
                <a:ea typeface="Corbel" charset="0"/>
                <a:cs typeface="Corbel" charset="0"/>
              </a:rPr>
              <a:t> </a:t>
            </a:r>
            <a:r>
              <a:rPr lang="en-US" sz="1600" dirty="0" err="1">
                <a:latin typeface="Corbel" charset="0"/>
                <a:ea typeface="Corbel" charset="0"/>
                <a:cs typeface="Corbel" charset="0"/>
              </a:rPr>
              <a:t>dotrzeć</a:t>
            </a:r>
            <a:r>
              <a:rPr lang="en-US" sz="1600" dirty="0">
                <a:latin typeface="Corbel" charset="0"/>
                <a:ea typeface="Corbel" charset="0"/>
                <a:cs typeface="Corbel" charset="0"/>
              </a:rPr>
              <a:t>  do </a:t>
            </a:r>
            <a:r>
              <a:rPr lang="en-US" sz="1600" dirty="0" err="1">
                <a:latin typeface="Corbel" charset="0"/>
                <a:ea typeface="Corbel" charset="0"/>
                <a:cs typeface="Corbel" charset="0"/>
              </a:rPr>
              <a:t>kluczowych</a:t>
            </a:r>
            <a:r>
              <a:rPr lang="en-US" sz="1600" dirty="0">
                <a:latin typeface="Corbel" charset="0"/>
                <a:ea typeface="Corbel" charset="0"/>
                <a:cs typeface="Corbel" charset="0"/>
              </a:rPr>
              <a:t> </a:t>
            </a:r>
            <a:r>
              <a:rPr lang="en-US" sz="1600" dirty="0" err="1">
                <a:latin typeface="Corbel" charset="0"/>
                <a:ea typeface="Corbel" charset="0"/>
                <a:cs typeface="Corbel" charset="0"/>
              </a:rPr>
              <a:t>klientów</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zapewnić</a:t>
            </a:r>
            <a:r>
              <a:rPr lang="en-US" sz="1600" dirty="0">
                <a:latin typeface="Corbel" charset="0"/>
                <a:ea typeface="Corbel" charset="0"/>
                <a:cs typeface="Corbel" charset="0"/>
              </a:rPr>
              <a:t> </a:t>
            </a:r>
            <a:r>
              <a:rPr lang="en-US" sz="1600" dirty="0" err="1">
                <a:latin typeface="Corbel" charset="0"/>
                <a:ea typeface="Corbel" charset="0"/>
                <a:cs typeface="Corbel" charset="0"/>
              </a:rPr>
              <a:t>lepsze</a:t>
            </a:r>
            <a:r>
              <a:rPr lang="en-US" sz="1600" dirty="0">
                <a:latin typeface="Corbel" charset="0"/>
                <a:ea typeface="Corbel" charset="0"/>
                <a:cs typeface="Corbel" charset="0"/>
              </a:rPr>
              <a:t> </a:t>
            </a:r>
            <a:r>
              <a:rPr lang="en-US" sz="1600" dirty="0" err="1">
                <a:latin typeface="Corbel" charset="0"/>
                <a:ea typeface="Corbel" charset="0"/>
                <a:cs typeface="Corbel" charset="0"/>
              </a:rPr>
              <a:t>usługi</a:t>
            </a:r>
            <a:r>
              <a:rPr lang="en-US" sz="1600" dirty="0">
                <a:latin typeface="Corbel" charset="0"/>
                <a:ea typeface="Corbel" charset="0"/>
                <a:cs typeface="Corbel" charset="0"/>
              </a:rPr>
              <a:t> </a:t>
            </a:r>
            <a:r>
              <a:rPr lang="en-US" sz="1600" dirty="0" err="1">
                <a:latin typeface="Corbel" charset="0"/>
                <a:ea typeface="Corbel" charset="0"/>
                <a:cs typeface="Corbel" charset="0"/>
              </a:rPr>
              <a:t>klientom</a:t>
            </a:r>
            <a:r>
              <a:rPr lang="en-US" sz="1600" dirty="0">
                <a:latin typeface="Corbel" charset="0"/>
                <a:ea typeface="Corbel" charset="0"/>
                <a:cs typeface="Corbel" charset="0"/>
              </a:rPr>
              <a:t> w </a:t>
            </a:r>
            <a:r>
              <a:rPr lang="en-US" sz="1600" dirty="0" err="1">
                <a:latin typeface="Corbel" charset="0"/>
                <a:ea typeface="Corbel" charset="0"/>
                <a:cs typeface="Corbel" charset="0"/>
              </a:rPr>
              <a:t>innych</a:t>
            </a:r>
            <a:r>
              <a:rPr lang="en-US" sz="1600" dirty="0">
                <a:latin typeface="Corbel" charset="0"/>
                <a:ea typeface="Corbel" charset="0"/>
                <a:cs typeface="Corbel" charset="0"/>
              </a:rPr>
              <a:t> </a:t>
            </a:r>
            <a:r>
              <a:rPr lang="en-US" sz="1600" dirty="0" err="1">
                <a:latin typeface="Corbel" charset="0"/>
                <a:ea typeface="Corbel" charset="0"/>
                <a:cs typeface="Corbel" charset="0"/>
              </a:rPr>
              <a:t>krajach</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obejścia</a:t>
            </a:r>
            <a:r>
              <a:rPr lang="en-US" sz="1600" dirty="0">
                <a:latin typeface="Corbel" charset="0"/>
                <a:ea typeface="Corbel" charset="0"/>
                <a:cs typeface="Corbel" charset="0"/>
              </a:rPr>
              <a:t> </a:t>
            </a:r>
            <a:r>
              <a:rPr lang="en-US" sz="1600" dirty="0" err="1">
                <a:latin typeface="Corbel" charset="0"/>
                <a:ea typeface="Corbel" charset="0"/>
                <a:cs typeface="Corbel" charset="0"/>
              </a:rPr>
              <a:t>cła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innych</a:t>
            </a:r>
            <a:r>
              <a:rPr lang="en-US" sz="1600" dirty="0">
                <a:latin typeface="Corbel" charset="0"/>
                <a:ea typeface="Corbel" charset="0"/>
                <a:cs typeface="Corbel" charset="0"/>
              </a:rPr>
              <a:t> </a:t>
            </a:r>
            <a:r>
              <a:rPr lang="en-US" sz="1600" dirty="0" err="1">
                <a:latin typeface="Corbel" charset="0"/>
                <a:ea typeface="Corbel" charset="0"/>
                <a:cs typeface="Corbel" charset="0"/>
              </a:rPr>
              <a:t>barier</a:t>
            </a:r>
            <a:r>
              <a:rPr lang="en-US" sz="1600" dirty="0">
                <a:latin typeface="Corbel" charset="0"/>
                <a:ea typeface="Corbel" charset="0"/>
                <a:cs typeface="Corbel" charset="0"/>
              </a:rPr>
              <a:t> </a:t>
            </a:r>
            <a:r>
              <a:rPr lang="en-US" sz="1600" dirty="0" err="1">
                <a:latin typeface="Corbel" charset="0"/>
                <a:ea typeface="Corbel" charset="0"/>
                <a:cs typeface="Corbel" charset="0"/>
              </a:rPr>
              <a:t>handlowych</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uniknąć</a:t>
            </a:r>
            <a:r>
              <a:rPr lang="en-US" sz="1600" dirty="0">
                <a:latin typeface="Corbel" charset="0"/>
                <a:ea typeface="Corbel" charset="0"/>
                <a:cs typeface="Corbel" charset="0"/>
              </a:rPr>
              <a:t> </a:t>
            </a:r>
            <a:r>
              <a:rPr lang="en-US" sz="1600" dirty="0" err="1">
                <a:latin typeface="Corbel" charset="0"/>
                <a:ea typeface="Corbel" charset="0"/>
                <a:cs typeface="Corbel" charset="0"/>
              </a:rPr>
              <a:t>regulacji</a:t>
            </a:r>
            <a:r>
              <a:rPr lang="en-US" sz="1600" dirty="0">
                <a:latin typeface="Corbel" charset="0"/>
                <a:ea typeface="Corbel" charset="0"/>
                <a:cs typeface="Corbel" charset="0"/>
              </a:rPr>
              <a:t> </a:t>
            </a:r>
            <a:r>
              <a:rPr lang="en-US" sz="1600" dirty="0" err="1">
                <a:latin typeface="Corbel" charset="0"/>
                <a:ea typeface="Corbel" charset="0"/>
                <a:cs typeface="Corbel" charset="0"/>
              </a:rPr>
              <a:t>krajowych</a:t>
            </a:r>
            <a:r>
              <a:rPr lang="en-US" sz="1600" dirty="0">
                <a:latin typeface="Corbel" charset="0"/>
                <a:ea typeface="Corbel" charset="0"/>
                <a:cs typeface="Corbel" charset="0"/>
              </a:rPr>
              <a:t>  </a:t>
            </a:r>
            <a:r>
              <a:rPr lang="en-US" sz="1600" dirty="0" err="1">
                <a:latin typeface="Corbel" charset="0"/>
                <a:ea typeface="Corbel" charset="0"/>
                <a:cs typeface="Corbel" charset="0"/>
              </a:rPr>
              <a:t>ograniczających</a:t>
            </a:r>
            <a:r>
              <a:rPr lang="en-US" sz="1600" dirty="0">
                <a:latin typeface="Corbel" charset="0"/>
                <a:ea typeface="Corbel" charset="0"/>
                <a:cs typeface="Corbel" charset="0"/>
              </a:rPr>
              <a:t>  </a:t>
            </a:r>
            <a:r>
              <a:rPr lang="en-US" sz="1600" dirty="0" err="1">
                <a:latin typeface="Corbel" charset="0"/>
                <a:ea typeface="Corbel" charset="0"/>
                <a:cs typeface="Corbel" charset="0"/>
              </a:rPr>
              <a:t>wej</a:t>
            </a:r>
            <a:r>
              <a:rPr lang="pl-PL" sz="1600" dirty="0">
                <a:latin typeface="Corbel" charset="0"/>
                <a:ea typeface="Corbel" charset="0"/>
                <a:cs typeface="Corbel" charset="0"/>
              </a:rPr>
              <a:t>ś</a:t>
            </a:r>
            <a:r>
              <a:rPr lang="en-US" sz="1600" dirty="0" err="1">
                <a:latin typeface="Corbel" charset="0"/>
                <a:ea typeface="Corbel" charset="0"/>
                <a:cs typeface="Corbel" charset="0"/>
              </a:rPr>
              <a:t>cie</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inne</a:t>
            </a:r>
            <a:r>
              <a:rPr lang="en-US" sz="1600" dirty="0">
                <a:latin typeface="Corbel" charset="0"/>
                <a:ea typeface="Corbel" charset="0"/>
                <a:cs typeface="Corbel" charset="0"/>
              </a:rPr>
              <a:t> </a:t>
            </a:r>
            <a:r>
              <a:rPr lang="en-US" sz="1600" dirty="0" err="1">
                <a:latin typeface="Corbel" charset="0"/>
                <a:ea typeface="Corbel" charset="0"/>
                <a:cs typeface="Corbel" charset="0"/>
              </a:rPr>
              <a:t>rynki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wypełnienia</a:t>
            </a:r>
            <a:r>
              <a:rPr lang="en-US" sz="1600" dirty="0">
                <a:latin typeface="Corbel" charset="0"/>
                <a:ea typeface="Corbel" charset="0"/>
                <a:cs typeface="Corbel" charset="0"/>
              </a:rPr>
              <a:t>  </a:t>
            </a:r>
            <a:r>
              <a:rPr lang="en-US" sz="1600" dirty="0" err="1">
                <a:latin typeface="Corbel" charset="0"/>
                <a:ea typeface="Corbel" charset="0"/>
                <a:cs typeface="Corbel" charset="0"/>
              </a:rPr>
              <a:t>wymogów</a:t>
            </a:r>
            <a:r>
              <a:rPr lang="en-US" sz="1600" dirty="0">
                <a:latin typeface="Corbel" charset="0"/>
                <a:ea typeface="Corbel" charset="0"/>
                <a:cs typeface="Corbel" charset="0"/>
              </a:rPr>
              <a:t> </a:t>
            </a:r>
            <a:r>
              <a:rPr lang="en-US" sz="1600" dirty="0" err="1">
                <a:latin typeface="Corbel" charset="0"/>
                <a:ea typeface="Corbel" charset="0"/>
                <a:cs typeface="Corbel" charset="0"/>
              </a:rPr>
              <a:t>formalnych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prawnych</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uzyska</a:t>
            </a:r>
            <a:r>
              <a:rPr lang="pl-PL" sz="1600" dirty="0">
                <a:latin typeface="Corbel" charset="0"/>
                <a:ea typeface="Corbel" charset="0"/>
                <a:cs typeface="Corbel" charset="0"/>
              </a:rPr>
              <a:t>ć</a:t>
            </a:r>
            <a:r>
              <a:rPr lang="en-US" sz="1600" dirty="0">
                <a:latin typeface="Corbel" charset="0"/>
                <a:ea typeface="Corbel" charset="0"/>
                <a:cs typeface="Corbel" charset="0"/>
              </a:rPr>
              <a:t> </a:t>
            </a:r>
            <a:r>
              <a:rPr lang="en-US" sz="1600" dirty="0" err="1">
                <a:latin typeface="Corbel" charset="0"/>
                <a:ea typeface="Corbel" charset="0"/>
                <a:cs typeface="Corbel" charset="0"/>
              </a:rPr>
              <a:t>dostęp</a:t>
            </a:r>
            <a:r>
              <a:rPr lang="en-US" sz="1600" dirty="0">
                <a:latin typeface="Corbel" charset="0"/>
                <a:ea typeface="Corbel" charset="0"/>
                <a:cs typeface="Corbel" charset="0"/>
              </a:rPr>
              <a:t> do </a:t>
            </a:r>
            <a:r>
              <a:rPr lang="en-US" sz="1600" dirty="0" err="1">
                <a:latin typeface="Corbel" charset="0"/>
                <a:ea typeface="Corbel" charset="0"/>
                <a:cs typeface="Corbel" charset="0"/>
              </a:rPr>
              <a:t>umiejętności</a:t>
            </a:r>
            <a:r>
              <a:rPr lang="en-US" sz="1600" dirty="0">
                <a:latin typeface="Corbel" charset="0"/>
                <a:ea typeface="Corbel" charset="0"/>
                <a:cs typeface="Corbel" charset="0"/>
              </a:rPr>
              <a:t> </a:t>
            </a:r>
            <a:r>
              <a:rPr lang="pl-PL" sz="1600" dirty="0">
                <a:latin typeface="Corbel" charset="0"/>
                <a:ea typeface="Corbel" charset="0"/>
                <a:cs typeface="Corbel" charset="0"/>
              </a:rPr>
              <a:t>i</a:t>
            </a:r>
            <a:r>
              <a:rPr lang="en-US" sz="1600" dirty="0">
                <a:latin typeface="Corbel" charset="0"/>
                <a:ea typeface="Corbel" charset="0"/>
                <a:cs typeface="Corbel" charset="0"/>
              </a:rPr>
              <a:t> know-how, </a:t>
            </a:r>
            <a:r>
              <a:rPr lang="en-US" sz="1600" dirty="0" err="1">
                <a:latin typeface="Corbel" charset="0"/>
                <a:ea typeface="Corbel" charset="0"/>
                <a:cs typeface="Corbel" charset="0"/>
              </a:rPr>
              <a:t>albo</a:t>
            </a:r>
            <a:r>
              <a:rPr lang="en-US" sz="1600" dirty="0">
                <a:latin typeface="Corbel" charset="0"/>
                <a:ea typeface="Corbel" charset="0"/>
                <a:cs typeface="Corbel" charset="0"/>
              </a:rPr>
              <a:t> </a:t>
            </a:r>
            <a:r>
              <a:rPr lang="en-US" sz="1600" dirty="0" err="1">
                <a:latin typeface="Corbel" charset="0"/>
                <a:ea typeface="Corbel" charset="0"/>
                <a:cs typeface="Corbel" charset="0"/>
              </a:rPr>
              <a:t>technologii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wypełnienia</a:t>
            </a:r>
            <a:r>
              <a:rPr lang="en-US" sz="1600" dirty="0">
                <a:latin typeface="Corbel" charset="0"/>
                <a:ea typeface="Corbel" charset="0"/>
                <a:cs typeface="Corbel" charset="0"/>
              </a:rPr>
              <a:t> </a:t>
            </a:r>
            <a:r>
              <a:rPr lang="en-US" sz="1600" dirty="0" err="1">
                <a:latin typeface="Corbel" charset="0"/>
                <a:ea typeface="Corbel" charset="0"/>
                <a:cs typeface="Corbel" charset="0"/>
              </a:rPr>
              <a:t>zobowiązań</a:t>
            </a:r>
            <a:r>
              <a:rPr lang="en-US" sz="1600" dirty="0">
                <a:latin typeface="Corbel" charset="0"/>
                <a:ea typeface="Corbel" charset="0"/>
                <a:cs typeface="Corbel" charset="0"/>
              </a:rPr>
              <a:t> </a:t>
            </a:r>
            <a:r>
              <a:rPr lang="en-US" sz="1600" dirty="0" err="1">
                <a:latin typeface="Corbel" charset="0"/>
                <a:ea typeface="Corbel" charset="0"/>
                <a:cs typeface="Corbel" charset="0"/>
              </a:rPr>
              <a:t>umownych</a:t>
            </a:r>
            <a:endParaRPr lang="en-US" sz="1600" dirty="0">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3644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7335314" cy="457200"/>
          </a:xfrm>
        </p:spPr>
        <p:txBody>
          <a:bodyPr/>
          <a:lstStyle/>
          <a:p>
            <a:r>
              <a:rPr lang="en-US" sz="2800" dirty="0" err="1">
                <a:latin typeface="Corbel" charset="0"/>
                <a:ea typeface="Corbel" charset="0"/>
                <a:cs typeface="Corbel" charset="0"/>
              </a:rPr>
              <a:t>Najbardziej</a:t>
            </a:r>
            <a:r>
              <a:rPr lang="en-US" sz="2800" dirty="0">
                <a:latin typeface="Corbel" charset="0"/>
                <a:ea typeface="Corbel" charset="0"/>
                <a:cs typeface="Corbel" charset="0"/>
              </a:rPr>
              <a:t> </a:t>
            </a:r>
            <a:r>
              <a:rPr lang="en-US" sz="2800" dirty="0" err="1">
                <a:latin typeface="Corbel" charset="0"/>
                <a:ea typeface="Corbel" charset="0"/>
                <a:cs typeface="Corbel" charset="0"/>
              </a:rPr>
              <a:t>obiecujące</a:t>
            </a:r>
            <a:r>
              <a:rPr lang="en-US" sz="2800" dirty="0">
                <a:latin typeface="Corbel" charset="0"/>
                <a:ea typeface="Corbel" charset="0"/>
                <a:cs typeface="Corbel" charset="0"/>
              </a:rPr>
              <a:t> </a:t>
            </a:r>
            <a:r>
              <a:rPr lang="en-US" sz="2800" dirty="0" err="1">
                <a:latin typeface="Corbel" charset="0"/>
                <a:ea typeface="Corbel" charset="0"/>
                <a:cs typeface="Corbel" charset="0"/>
              </a:rPr>
              <a:t>gospodarki</a:t>
            </a:r>
            <a:r>
              <a:rPr lang="en-US" sz="2800" dirty="0">
                <a:latin typeface="Corbel" charset="0"/>
                <a:ea typeface="Corbel" charset="0"/>
                <a:cs typeface="Corbel" charset="0"/>
              </a:rPr>
              <a:t> vs. </a:t>
            </a:r>
            <a:r>
              <a:rPr lang="en-US" sz="2800" dirty="0" err="1">
                <a:latin typeface="Corbel" charset="0"/>
                <a:ea typeface="Corbel" charset="0"/>
                <a:cs typeface="Corbel" charset="0"/>
              </a:rPr>
              <a:t>perspektywie</a:t>
            </a:r>
            <a:r>
              <a:rPr lang="en-US" sz="2800" dirty="0">
                <a:latin typeface="Corbel" charset="0"/>
                <a:ea typeface="Corbel" charset="0"/>
                <a:cs typeface="Corbel" charset="0"/>
              </a:rPr>
              <a:t> </a:t>
            </a:r>
            <a:r>
              <a:rPr lang="en-US" sz="2800" dirty="0" err="1">
                <a:latin typeface="Corbel" charset="0"/>
                <a:ea typeface="Corbel" charset="0"/>
                <a:cs typeface="Corbel" charset="0"/>
              </a:rPr>
              <a:t>przedsiębiorcy</a:t>
            </a:r>
            <a:r>
              <a:rPr lang="en-US" sz="2800" dirty="0">
                <a:latin typeface="Corbel" charset="0"/>
                <a:ea typeface="Corbel" charset="0"/>
                <a:cs typeface="Corbel" charset="0"/>
              </a:rPr>
              <a:t> </a:t>
            </a:r>
            <a:r>
              <a:rPr lang="en-US" sz="2800" dirty="0" err="1">
                <a:latin typeface="Corbel" charset="0"/>
                <a:ea typeface="Corbel" charset="0"/>
                <a:cs typeface="Corbel" charset="0"/>
              </a:rPr>
              <a:t>na</a:t>
            </a:r>
            <a:r>
              <a:rPr lang="en-US" sz="2800" dirty="0">
                <a:latin typeface="Corbel" charset="0"/>
                <a:ea typeface="Corbel" charset="0"/>
                <a:cs typeface="Corbel" charset="0"/>
              </a:rPr>
              <a:t> 2017</a:t>
            </a:r>
          </a:p>
          <a:p>
            <a:r>
              <a:rPr lang="en-US" sz="1100" b="0" dirty="0" err="1">
                <a:latin typeface="Corbel" charset="0"/>
                <a:ea typeface="Corbel" charset="0"/>
                <a:cs typeface="Corbel" charset="0"/>
              </a:rPr>
              <a:t>Według</a:t>
            </a:r>
            <a:r>
              <a:rPr lang="en-US" sz="1100" b="0" dirty="0">
                <a:latin typeface="Corbel" charset="0"/>
                <a:ea typeface="Corbel" charset="0"/>
                <a:cs typeface="Corbel" charset="0"/>
              </a:rPr>
              <a:t> </a:t>
            </a:r>
            <a:r>
              <a:rPr lang="en-US" sz="1100" b="0" dirty="0" err="1">
                <a:latin typeface="Corbel" charset="0"/>
                <a:ea typeface="Corbel" charset="0"/>
                <a:cs typeface="Corbel" charset="0"/>
              </a:rPr>
              <a:t>oficjalnych</a:t>
            </a:r>
            <a:r>
              <a:rPr lang="en-US" sz="1100" b="0" dirty="0">
                <a:latin typeface="Corbel" charset="0"/>
                <a:ea typeface="Corbel" charset="0"/>
                <a:cs typeface="Corbel" charset="0"/>
              </a:rPr>
              <a:t> </a:t>
            </a:r>
            <a:r>
              <a:rPr lang="en-US" sz="1100" b="0" dirty="0" err="1">
                <a:latin typeface="Corbel" charset="0"/>
                <a:ea typeface="Corbel" charset="0"/>
                <a:cs typeface="Corbel" charset="0"/>
              </a:rPr>
              <a:t>badań</a:t>
            </a:r>
            <a:r>
              <a:rPr lang="en-US" sz="1100" b="0" dirty="0">
                <a:latin typeface="Corbel" charset="0"/>
                <a:ea typeface="Corbel" charset="0"/>
                <a:cs typeface="Corbel" charset="0"/>
              </a:rPr>
              <a:t> </a:t>
            </a:r>
            <a:r>
              <a:rPr lang="en-US" sz="1100" b="0" dirty="0" err="1">
                <a:latin typeface="Corbel" charset="0"/>
                <a:ea typeface="Corbel" charset="0"/>
                <a:cs typeface="Corbel" charset="0"/>
              </a:rPr>
              <a:t>przeprowadzonych</a:t>
            </a:r>
            <a:r>
              <a:rPr lang="en-US" sz="1100" b="0" dirty="0">
                <a:latin typeface="Corbel" charset="0"/>
                <a:ea typeface="Corbel" charset="0"/>
                <a:cs typeface="Corbel" charset="0"/>
              </a:rPr>
              <a:t> </a:t>
            </a:r>
            <a:r>
              <a:rPr lang="en-US" sz="1100" b="0" dirty="0" err="1">
                <a:latin typeface="Corbel" charset="0"/>
                <a:ea typeface="Corbel" charset="0"/>
                <a:cs typeface="Corbel" charset="0"/>
              </a:rPr>
              <a:t>poprzez</a:t>
            </a:r>
            <a:r>
              <a:rPr lang="en-US" sz="1100" b="0" dirty="0">
                <a:latin typeface="Corbel" charset="0"/>
                <a:ea typeface="Corbel" charset="0"/>
                <a:cs typeface="Corbel" charset="0"/>
              </a:rPr>
              <a:t> UNCTAD</a:t>
            </a:r>
          </a:p>
          <a:p>
            <a:endParaRPr lang="de-DE" sz="1200" dirty="0">
              <a:latin typeface="Corbel" charset="0"/>
              <a:ea typeface="Corbel" charset="0"/>
              <a:cs typeface="Corbel" charset="0"/>
            </a:endParaRPr>
          </a:p>
        </p:txBody>
      </p:sp>
      <p:sp>
        <p:nvSpPr>
          <p:cNvPr id="5" name="Text Box 5"/>
          <p:cNvSpPr txBox="1">
            <a:spLocks noChangeArrowheads="1"/>
          </p:cNvSpPr>
          <p:nvPr/>
        </p:nvSpPr>
        <p:spPr bwMode="auto">
          <a:xfrm>
            <a:off x="635000" y="7137879"/>
            <a:ext cx="1587294" cy="400110"/>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UNCTAD &amp; OECD</a:t>
            </a:r>
          </a:p>
          <a:p>
            <a:pPr>
              <a:defRPr/>
            </a:pPr>
            <a:endParaRPr lang="en-US" sz="1000">
              <a:latin typeface="Corbel" charset="0"/>
              <a:ea typeface="Corbel" charset="0"/>
              <a:cs typeface="Corbel"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7810500" cy="46133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223" y="5454064"/>
            <a:ext cx="1754027" cy="60903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5490367"/>
            <a:ext cx="1754975" cy="567786"/>
          </a:xfrm>
          <a:prstGeom prst="rect">
            <a:avLst/>
          </a:prstGeom>
        </p:spPr>
      </p:pic>
      <p:sp>
        <p:nvSpPr>
          <p:cNvPr id="16" name="Ellipse 16"/>
          <p:cNvSpPr/>
          <p:nvPr/>
        </p:nvSpPr>
        <p:spPr>
          <a:xfrm>
            <a:off x="5218094" y="3124200"/>
            <a:ext cx="1106505" cy="900403"/>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7" name="Ellipse 16"/>
          <p:cNvSpPr/>
          <p:nvPr/>
        </p:nvSpPr>
        <p:spPr>
          <a:xfrm>
            <a:off x="5143500" y="4607595"/>
            <a:ext cx="1229529" cy="1221705"/>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cxnSp>
        <p:nvCxnSpPr>
          <p:cNvPr id="13" name="Straight Arrow Connector 12"/>
          <p:cNvCxnSpPr/>
          <p:nvPr/>
        </p:nvCxnSpPr>
        <p:spPr>
          <a:xfrm>
            <a:off x="6781800" y="4024603"/>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a:off x="6781800" y="43434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p:cNvCxnSpPr/>
          <p:nvPr/>
        </p:nvCxnSpPr>
        <p:spPr>
          <a:xfrm flipV="1">
            <a:off x="7533343" y="2857500"/>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sp>
        <p:nvSpPr>
          <p:cNvPr id="7" name="TextBox 6"/>
          <p:cNvSpPr txBox="1"/>
          <p:nvPr/>
        </p:nvSpPr>
        <p:spPr>
          <a:xfrm>
            <a:off x="6935264" y="4781370"/>
            <a:ext cx="2095500" cy="1200329"/>
          </a:xfrm>
          <a:prstGeom prst="rect">
            <a:avLst/>
          </a:prstGeom>
          <a:solidFill>
            <a:srgbClr val="FFFFFF"/>
          </a:solidFill>
        </p:spPr>
        <p:txBody>
          <a:bodyPr wrap="square" rtlCol="0">
            <a:spAutoFit/>
          </a:bodyPr>
          <a:lstStyle/>
          <a:p>
            <a:r>
              <a:rPr lang="en-US" b="1" dirty="0" err="1">
                <a:latin typeface="Corbel" charset="0"/>
                <a:ea typeface="Corbel" charset="0"/>
                <a:cs typeface="Corbel" charset="0"/>
              </a:rPr>
              <a:t>Perspektywa</a:t>
            </a:r>
            <a:r>
              <a:rPr lang="en-US" b="1" dirty="0">
                <a:latin typeface="Corbel" charset="0"/>
                <a:ea typeface="Corbel" charset="0"/>
                <a:cs typeface="Corbel" charset="0"/>
              </a:rPr>
              <a:t> </a:t>
            </a:r>
            <a:r>
              <a:rPr lang="en-US" b="1" dirty="0" err="1">
                <a:latin typeface="Corbel" charset="0"/>
                <a:ea typeface="Corbel" charset="0"/>
                <a:cs typeface="Corbel" charset="0"/>
              </a:rPr>
              <a:t>przedsiębiorcy</a:t>
            </a:r>
            <a:endParaRPr lang="en-US" b="1" dirty="0">
              <a:latin typeface="Corbel" charset="0"/>
              <a:ea typeface="Corbel" charset="0"/>
              <a:cs typeface="Corbel" charset="0"/>
            </a:endParaRPr>
          </a:p>
          <a:p>
            <a:endParaRPr lang="en-US" dirty="0"/>
          </a:p>
          <a:p>
            <a:endParaRPr lang="en-US" dirty="0"/>
          </a:p>
        </p:txBody>
      </p:sp>
      <p:sp>
        <p:nvSpPr>
          <p:cNvPr id="9" name="TextBox 8"/>
          <p:cNvSpPr txBox="1"/>
          <p:nvPr/>
        </p:nvSpPr>
        <p:spPr>
          <a:xfrm>
            <a:off x="3276600" y="4781371"/>
            <a:ext cx="1664989" cy="1200329"/>
          </a:xfrm>
          <a:prstGeom prst="rect">
            <a:avLst/>
          </a:prstGeom>
          <a:solidFill>
            <a:srgbClr val="FFFFFF"/>
          </a:solidFill>
        </p:spPr>
        <p:txBody>
          <a:bodyPr wrap="square" rtlCol="0">
            <a:spAutoFit/>
          </a:bodyPr>
          <a:lstStyle/>
          <a:p>
            <a:r>
              <a:rPr lang="en-US" b="1" dirty="0" err="1">
                <a:latin typeface="Corbel" charset="0"/>
                <a:ea typeface="Corbel" charset="0"/>
                <a:cs typeface="Corbel" charset="0"/>
              </a:rPr>
              <a:t>Najbardziej</a:t>
            </a:r>
            <a:r>
              <a:rPr lang="en-US" b="1" dirty="0">
                <a:latin typeface="Corbel" charset="0"/>
                <a:ea typeface="Corbel" charset="0"/>
                <a:cs typeface="Corbel" charset="0"/>
              </a:rPr>
              <a:t> </a:t>
            </a:r>
            <a:r>
              <a:rPr lang="en-US" b="1" dirty="0" err="1">
                <a:latin typeface="Corbel" charset="0"/>
                <a:ea typeface="Corbel" charset="0"/>
                <a:cs typeface="Corbel" charset="0"/>
              </a:rPr>
              <a:t>efektywnych</a:t>
            </a:r>
            <a:r>
              <a:rPr lang="en-US" b="1" dirty="0">
                <a:latin typeface="Corbel" charset="0"/>
                <a:ea typeface="Corbel" charset="0"/>
                <a:cs typeface="Corbel" charset="0"/>
              </a:rPr>
              <a:t> </a:t>
            </a:r>
            <a:r>
              <a:rPr lang="en-US" b="1" dirty="0" err="1">
                <a:latin typeface="Corbel" charset="0"/>
                <a:ea typeface="Corbel" charset="0"/>
                <a:cs typeface="Corbel" charset="0"/>
              </a:rPr>
              <a:t>i</a:t>
            </a:r>
            <a:r>
              <a:rPr lang="en-US" b="1" dirty="0">
                <a:latin typeface="Corbel" charset="0"/>
                <a:ea typeface="Corbel" charset="0"/>
                <a:cs typeface="Corbel" charset="0"/>
              </a:rPr>
              <a:t> </a:t>
            </a:r>
            <a:r>
              <a:rPr lang="en-US" b="1" dirty="0" err="1">
                <a:latin typeface="Corbel" charset="0"/>
                <a:ea typeface="Corbel" charset="0"/>
                <a:cs typeface="Corbel" charset="0"/>
              </a:rPr>
              <a:t>obiecujących</a:t>
            </a:r>
            <a:r>
              <a:rPr lang="en-US" b="1" dirty="0">
                <a:latin typeface="Corbel" charset="0"/>
                <a:ea typeface="Corbel" charset="0"/>
                <a:cs typeface="Corbel" charset="0"/>
              </a:rPr>
              <a:t> </a:t>
            </a:r>
          </a:p>
          <a:p>
            <a:r>
              <a:rPr lang="en-US" b="1" dirty="0" err="1">
                <a:latin typeface="Corbel" charset="0"/>
                <a:ea typeface="Corbel" charset="0"/>
                <a:cs typeface="Corbel" charset="0"/>
              </a:rPr>
              <a:t>gospodarek</a:t>
            </a:r>
            <a:endParaRPr lang="en-US" b="1" dirty="0">
              <a:latin typeface="Corbel" charset="0"/>
              <a:ea typeface="Corbel" charset="0"/>
              <a:cs typeface="Corbel" charset="0"/>
            </a:endParaRPr>
          </a:p>
        </p:txBody>
      </p:sp>
    </p:spTree>
    <p:extLst>
      <p:ext uri="{BB962C8B-B14F-4D97-AF65-F5344CB8AC3E}">
        <p14:creationId xmlns:p14="http://schemas.microsoft.com/office/powerpoint/2010/main" val="1941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15"/>
          <p:cNvSpPr/>
          <p:nvPr/>
        </p:nvSpPr>
        <p:spPr>
          <a:xfrm>
            <a:off x="867758" y="2705101"/>
            <a:ext cx="8352442" cy="335279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7" y="838200"/>
            <a:ext cx="6127174" cy="457200"/>
          </a:xfrm>
        </p:spPr>
        <p:txBody>
          <a:bodyPr/>
          <a:lstStyle/>
          <a:p>
            <a:r>
              <a:rPr lang="en-US" sz="2800" err="1">
                <a:latin typeface="Corbel" charset="0"/>
                <a:ea typeface="Corbel" charset="0"/>
                <a:cs typeface="Corbel" charset="0"/>
              </a:rPr>
              <a:t>Motywy</a:t>
            </a:r>
            <a:r>
              <a:rPr lang="en-US" sz="2800" dirty="0">
                <a:latin typeface="Corbel" charset="0"/>
                <a:ea typeface="Corbel" charset="0"/>
                <a:cs typeface="Corbel" charset="0"/>
              </a:rPr>
              <a:t> </a:t>
            </a:r>
            <a:r>
              <a:rPr lang="en-US" sz="2800" dirty="0" err="1">
                <a:latin typeface="Corbel" charset="0"/>
                <a:ea typeface="Corbel" charset="0"/>
                <a:cs typeface="Corbel" charset="0"/>
              </a:rPr>
              <a:t>inwestowania</a:t>
            </a:r>
            <a:r>
              <a:rPr lang="en-US" sz="2800" dirty="0">
                <a:latin typeface="Corbel" charset="0"/>
                <a:ea typeface="Corbel" charset="0"/>
                <a:cs typeface="Corbel" charset="0"/>
              </a:rPr>
              <a:t> </a:t>
            </a:r>
            <a:r>
              <a:rPr lang="en-US" sz="2800" dirty="0" err="1">
                <a:latin typeface="Corbel" charset="0"/>
                <a:ea typeface="Corbel" charset="0"/>
                <a:cs typeface="Corbel" charset="0"/>
              </a:rPr>
              <a:t>przez</a:t>
            </a:r>
            <a:r>
              <a:rPr lang="en-US" sz="2800" dirty="0">
                <a:latin typeface="Corbel" charset="0"/>
                <a:ea typeface="Corbel" charset="0"/>
                <a:cs typeface="Corbel" charset="0"/>
              </a:rPr>
              <a:t> </a:t>
            </a:r>
            <a:r>
              <a:rPr lang="en-US" sz="2800" dirty="0" err="1">
                <a:latin typeface="Corbel" charset="0"/>
                <a:ea typeface="Corbel" charset="0"/>
                <a:cs typeface="Corbel" charset="0"/>
              </a:rPr>
              <a:t>przedsiębiorstwa</a:t>
            </a:r>
            <a:r>
              <a:rPr lang="en-US" sz="2800" dirty="0">
                <a:latin typeface="Corbel" charset="0"/>
                <a:ea typeface="Corbel" charset="0"/>
                <a:cs typeface="Corbel" charset="0"/>
              </a:rPr>
              <a:t> </a:t>
            </a:r>
            <a:r>
              <a:rPr lang="en-US" sz="2800" dirty="0" err="1">
                <a:latin typeface="Corbel" charset="0"/>
                <a:ea typeface="Corbel" charset="0"/>
                <a:cs typeface="Corbel" charset="0"/>
              </a:rPr>
              <a:t>zagranicą</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952500" y="2705100"/>
            <a:ext cx="7353300" cy="5600700"/>
          </a:xfrm>
        </p:spPr>
        <p:txBody>
          <a:bodyPr/>
          <a:lstStyle/>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zapłacić</a:t>
            </a:r>
            <a:r>
              <a:rPr lang="en-US" sz="1600" dirty="0">
                <a:latin typeface="Corbel" charset="0"/>
                <a:ea typeface="Corbel" charset="0"/>
                <a:cs typeface="Corbel" charset="0"/>
              </a:rPr>
              <a:t> </a:t>
            </a:r>
            <a:r>
              <a:rPr lang="en-US" sz="1600" dirty="0" err="1">
                <a:latin typeface="Corbel" charset="0"/>
                <a:ea typeface="Corbel" charset="0"/>
                <a:cs typeface="Corbel" charset="0"/>
              </a:rPr>
              <a:t>mniej</a:t>
            </a:r>
            <a:r>
              <a:rPr lang="en-US" sz="1600" dirty="0">
                <a:latin typeface="Corbel" charset="0"/>
                <a:ea typeface="Corbel" charset="0"/>
                <a:cs typeface="Corbel" charset="0"/>
              </a:rPr>
              <a:t> </a:t>
            </a:r>
            <a:r>
              <a:rPr lang="en-US" sz="1600" dirty="0" err="1">
                <a:latin typeface="Corbel" charset="0"/>
                <a:ea typeface="Corbel" charset="0"/>
                <a:cs typeface="Corbel" charset="0"/>
              </a:rPr>
              <a:t>podatków</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zoptymalizować</a:t>
            </a:r>
            <a:r>
              <a:rPr lang="en-US" sz="1600" dirty="0">
                <a:latin typeface="Corbel" charset="0"/>
                <a:ea typeface="Corbel" charset="0"/>
                <a:cs typeface="Corbel" charset="0"/>
              </a:rPr>
              <a:t> </a:t>
            </a:r>
            <a:r>
              <a:rPr lang="en-US" sz="1600" dirty="0" err="1">
                <a:latin typeface="Corbel" charset="0"/>
                <a:ea typeface="Corbel" charset="0"/>
                <a:cs typeface="Corbel" charset="0"/>
              </a:rPr>
              <a:t>swój</a:t>
            </a:r>
            <a:r>
              <a:rPr lang="en-US" sz="1600" dirty="0">
                <a:latin typeface="Corbel" charset="0"/>
                <a:ea typeface="Corbel" charset="0"/>
                <a:cs typeface="Corbel" charset="0"/>
              </a:rPr>
              <a:t> </a:t>
            </a:r>
            <a:r>
              <a:rPr lang="en-US" sz="1600" dirty="0" err="1">
                <a:latin typeface="Corbel" charset="0"/>
                <a:ea typeface="Corbel" charset="0"/>
                <a:cs typeface="Corbel" charset="0"/>
              </a:rPr>
              <a:t>globalny</a:t>
            </a:r>
            <a:r>
              <a:rPr lang="en-US" sz="1600" dirty="0">
                <a:latin typeface="Corbel" charset="0"/>
                <a:ea typeface="Corbel" charset="0"/>
                <a:cs typeface="Corbel" charset="0"/>
              </a:rPr>
              <a:t> </a:t>
            </a:r>
            <a:r>
              <a:rPr lang="en-US" sz="1600" dirty="0" err="1">
                <a:latin typeface="Corbel" charset="0"/>
                <a:ea typeface="Corbel" charset="0"/>
                <a:cs typeface="Corbel" charset="0"/>
              </a:rPr>
              <a:t>łańcuch</a:t>
            </a:r>
            <a:r>
              <a:rPr lang="en-US" sz="1600" dirty="0">
                <a:latin typeface="Corbel" charset="0"/>
                <a:ea typeface="Corbel" charset="0"/>
                <a:cs typeface="Corbel" charset="0"/>
              </a:rPr>
              <a:t> </a:t>
            </a:r>
            <a:r>
              <a:rPr lang="en-US" sz="1600" dirty="0" err="1">
                <a:latin typeface="Corbel" charset="0"/>
                <a:ea typeface="Corbel" charset="0"/>
                <a:cs typeface="Corbel" charset="0"/>
              </a:rPr>
              <a:t>dostaw</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pozyskać</a:t>
            </a:r>
            <a:r>
              <a:rPr lang="en-US" sz="1600" dirty="0">
                <a:latin typeface="Corbel" charset="0"/>
                <a:ea typeface="Corbel" charset="0"/>
                <a:cs typeface="Corbel" charset="0"/>
              </a:rPr>
              <a:t> </a:t>
            </a:r>
            <a:r>
              <a:rPr lang="en-US" sz="1600" dirty="0" err="1">
                <a:latin typeface="Corbel" charset="0"/>
                <a:ea typeface="Corbel" charset="0"/>
                <a:cs typeface="Corbel" charset="0"/>
              </a:rPr>
              <a:t>surowce</a:t>
            </a:r>
            <a:r>
              <a:rPr lang="en-US" sz="1600" dirty="0">
                <a:latin typeface="Corbel" charset="0"/>
                <a:ea typeface="Corbel" charset="0"/>
                <a:cs typeface="Corbel" charset="0"/>
              </a:rPr>
              <a:t>, </a:t>
            </a:r>
            <a:r>
              <a:rPr lang="en-US" sz="1600" dirty="0" err="1">
                <a:latin typeface="Corbel" charset="0"/>
                <a:ea typeface="Corbel" charset="0"/>
                <a:cs typeface="Corbel" charset="0"/>
              </a:rPr>
              <a:t>produkty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usługi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obniżyć</a:t>
            </a:r>
            <a:r>
              <a:rPr lang="en-US" sz="1600" dirty="0">
                <a:latin typeface="Corbel" charset="0"/>
                <a:ea typeface="Corbel" charset="0"/>
                <a:cs typeface="Corbel" charset="0"/>
              </a:rPr>
              <a:t> </a:t>
            </a:r>
            <a:r>
              <a:rPr lang="en-US" sz="1600" dirty="0" err="1">
                <a:latin typeface="Corbel" charset="0"/>
                <a:ea typeface="Corbel" charset="0"/>
                <a:cs typeface="Corbel" charset="0"/>
              </a:rPr>
              <a:t>koszty</a:t>
            </a:r>
            <a:r>
              <a:rPr lang="en-US" sz="1600" dirty="0">
                <a:latin typeface="Corbel" charset="0"/>
                <a:ea typeface="Corbel" charset="0"/>
                <a:cs typeface="Corbel" charset="0"/>
              </a:rPr>
              <a:t> </a:t>
            </a:r>
            <a:r>
              <a:rPr lang="en-US" sz="1600" dirty="0" err="1">
                <a:latin typeface="Corbel" charset="0"/>
                <a:ea typeface="Corbel" charset="0"/>
                <a:cs typeface="Corbel" charset="0"/>
              </a:rPr>
              <a:t>siły</a:t>
            </a:r>
            <a:r>
              <a:rPr lang="en-US" sz="1600" dirty="0">
                <a:latin typeface="Corbel" charset="0"/>
                <a:ea typeface="Corbel" charset="0"/>
                <a:cs typeface="Corbel" charset="0"/>
              </a:rPr>
              <a:t> </a:t>
            </a:r>
            <a:r>
              <a:rPr lang="en-US" sz="1600" dirty="0" err="1">
                <a:latin typeface="Corbel" charset="0"/>
                <a:ea typeface="Corbel" charset="0"/>
                <a:cs typeface="Corbel" charset="0"/>
              </a:rPr>
              <a:t>roboczej</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transportu</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Aby </a:t>
            </a:r>
            <a:r>
              <a:rPr lang="en-US" sz="1600" dirty="0" err="1">
                <a:latin typeface="Corbel" charset="0"/>
                <a:ea typeface="Corbel" charset="0"/>
                <a:cs typeface="Corbel" charset="0"/>
              </a:rPr>
              <a:t>rozłożyć</a:t>
            </a:r>
            <a:r>
              <a:rPr lang="en-US" sz="1600" dirty="0">
                <a:latin typeface="Corbel" charset="0"/>
                <a:ea typeface="Corbel" charset="0"/>
                <a:cs typeface="Corbel" charset="0"/>
              </a:rPr>
              <a:t> </a:t>
            </a:r>
            <a:r>
              <a:rPr lang="en-US" sz="1600" dirty="0" err="1">
                <a:latin typeface="Corbel" charset="0"/>
                <a:ea typeface="Corbel" charset="0"/>
                <a:cs typeface="Corbel" charset="0"/>
              </a:rPr>
              <a:t>ryzyko</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uzyskania</a:t>
            </a:r>
            <a:r>
              <a:rPr lang="en-US" sz="1600" dirty="0">
                <a:latin typeface="Corbel" charset="0"/>
                <a:ea typeface="Corbel" charset="0"/>
                <a:cs typeface="Corbel" charset="0"/>
              </a:rPr>
              <a:t> </a:t>
            </a:r>
            <a:r>
              <a:rPr lang="en-US" sz="1600" dirty="0" err="1">
                <a:latin typeface="Corbel" charset="0"/>
                <a:ea typeface="Corbel" charset="0"/>
                <a:cs typeface="Corbel" charset="0"/>
              </a:rPr>
              <a:t>dostępu</a:t>
            </a:r>
            <a:r>
              <a:rPr lang="en-US" sz="1600" dirty="0">
                <a:latin typeface="Corbel" charset="0"/>
                <a:ea typeface="Corbel" charset="0"/>
                <a:cs typeface="Corbel" charset="0"/>
              </a:rPr>
              <a:t> do </a:t>
            </a:r>
            <a:r>
              <a:rPr lang="en-US" sz="1600" dirty="0" err="1">
                <a:latin typeface="Corbel" charset="0"/>
                <a:ea typeface="Corbel" charset="0"/>
                <a:cs typeface="Corbel" charset="0"/>
              </a:rPr>
              <a:t>technologii</a:t>
            </a:r>
            <a:endParaRPr lang="en-US" sz="1600" dirty="0">
              <a:latin typeface="Corbel" charset="0"/>
              <a:ea typeface="Corbel" charset="0"/>
              <a:cs typeface="Corbel" charset="0"/>
            </a:endParaRPr>
          </a:p>
          <a:p>
            <a:pPr lvl="0" algn="ctr">
              <a:lnSpc>
                <a:spcPct val="150000"/>
              </a:lnSpc>
              <a:spcBef>
                <a:spcPts val="0"/>
              </a:spcBef>
              <a:buClr>
                <a:srgbClr val="003B4D"/>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uzyskania</a:t>
            </a:r>
            <a:r>
              <a:rPr lang="en-US" sz="1600" dirty="0">
                <a:latin typeface="Corbel" charset="0"/>
                <a:ea typeface="Corbel" charset="0"/>
                <a:cs typeface="Corbel" charset="0"/>
              </a:rPr>
              <a:t> </a:t>
            </a:r>
            <a:r>
              <a:rPr lang="en-US" sz="1600" dirty="0" err="1">
                <a:latin typeface="Corbel" charset="0"/>
                <a:ea typeface="Corbel" charset="0"/>
                <a:cs typeface="Corbel" charset="0"/>
              </a:rPr>
              <a:t>dostępu</a:t>
            </a:r>
            <a:r>
              <a:rPr lang="en-US" sz="1600" dirty="0">
                <a:latin typeface="Corbel" charset="0"/>
                <a:ea typeface="Corbel" charset="0"/>
                <a:cs typeface="Corbel" charset="0"/>
              </a:rPr>
              <a:t> do  </a:t>
            </a:r>
            <a:r>
              <a:rPr lang="en-US" sz="1600" dirty="0" err="1">
                <a:latin typeface="Corbel" charset="0"/>
                <a:ea typeface="Corbel" charset="0"/>
                <a:cs typeface="Corbel" charset="0"/>
              </a:rPr>
              <a:t>umiejętności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know-how</a:t>
            </a:r>
          </a:p>
          <a:p>
            <a:pPr marL="285750" indent="-285750">
              <a:buClr>
                <a:srgbClr val="003B4D"/>
              </a:buClr>
              <a:buSzPct val="100000"/>
              <a:buFont typeface="Arial" charset="0"/>
              <a:buChar char="•"/>
            </a:pPr>
            <a:endParaRPr lang="en-US" sz="1600" dirty="0">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8765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6" y="1066800"/>
            <a:ext cx="10035834" cy="5648074"/>
          </a:xfrm>
          <a:prstGeom prst="rect">
            <a:avLst/>
          </a:prstGeom>
        </p:spPr>
      </p:pic>
      <p:sp>
        <p:nvSpPr>
          <p:cNvPr id="4" name="Shape 295"/>
          <p:cNvSpPr txBox="1">
            <a:spLocks noGrp="1"/>
          </p:cNvSpPr>
          <p:nvPr>
            <p:ph type="body" idx="1"/>
          </p:nvPr>
        </p:nvSpPr>
        <p:spPr>
          <a:xfrm>
            <a:off x="510509" y="4570714"/>
            <a:ext cx="3837653" cy="1830086"/>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pPr algn="ctr"/>
            <a:r>
              <a:rPr lang="en-US" sz="1600" b="1" dirty="0" err="1">
                <a:latin typeface="Corbel" charset="0"/>
                <a:ea typeface="Corbel" charset="0"/>
                <a:cs typeface="Corbel" charset="0"/>
              </a:rPr>
              <a:t>Budżetowe</a:t>
            </a:r>
            <a:endParaRPr lang="en-US" sz="1600" b="1"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koszty</a:t>
            </a:r>
            <a:r>
              <a:rPr lang="en-US" sz="1600" dirty="0">
                <a:latin typeface="Corbel" charset="0"/>
                <a:ea typeface="Corbel" charset="0"/>
                <a:cs typeface="Corbel" charset="0"/>
              </a:rPr>
              <a:t> </a:t>
            </a:r>
            <a:r>
              <a:rPr lang="en-US" sz="1600" dirty="0" err="1">
                <a:latin typeface="Corbel" charset="0"/>
                <a:ea typeface="Corbel" charset="0"/>
                <a:cs typeface="Corbel" charset="0"/>
              </a:rPr>
              <a:t>siły</a:t>
            </a:r>
            <a:r>
              <a:rPr lang="en-US" sz="1600" dirty="0">
                <a:latin typeface="Corbel" charset="0"/>
                <a:ea typeface="Corbel" charset="0"/>
                <a:cs typeface="Corbel" charset="0"/>
              </a:rPr>
              <a:t> </a:t>
            </a:r>
            <a:r>
              <a:rPr lang="en-US" sz="1600" dirty="0" err="1">
                <a:latin typeface="Corbel" charset="0"/>
                <a:ea typeface="Corbel" charset="0"/>
                <a:cs typeface="Corbel" charset="0"/>
              </a:rPr>
              <a:t>roboczej</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koszty</a:t>
            </a:r>
            <a:r>
              <a:rPr lang="en-US" sz="1600" dirty="0">
                <a:latin typeface="Corbel" charset="0"/>
                <a:ea typeface="Corbel" charset="0"/>
                <a:cs typeface="Corbel" charset="0"/>
              </a:rPr>
              <a:t> </a:t>
            </a:r>
            <a:r>
              <a:rPr lang="en-US" sz="1600" dirty="0" err="1">
                <a:latin typeface="Corbel" charset="0"/>
                <a:ea typeface="Corbel" charset="0"/>
                <a:cs typeface="Corbel" charset="0"/>
              </a:rPr>
              <a:t>energii</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Koszty</a:t>
            </a:r>
            <a:r>
              <a:rPr lang="en-US" sz="1600" dirty="0">
                <a:latin typeface="Corbel" charset="0"/>
                <a:ea typeface="Corbel" charset="0"/>
                <a:cs typeface="Corbel" charset="0"/>
              </a:rPr>
              <a:t> </a:t>
            </a:r>
            <a:r>
              <a:rPr lang="en-US" sz="1600" dirty="0" err="1">
                <a:latin typeface="Corbel" charset="0"/>
                <a:ea typeface="Corbel" charset="0"/>
                <a:cs typeface="Corbel" charset="0"/>
              </a:rPr>
              <a:t>surowców</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Koszty</a:t>
            </a:r>
            <a:r>
              <a:rPr lang="en-US" sz="1600" dirty="0">
                <a:latin typeface="Corbel" charset="0"/>
                <a:ea typeface="Corbel" charset="0"/>
                <a:cs typeface="Corbel" charset="0"/>
              </a:rPr>
              <a:t> </a:t>
            </a:r>
            <a:r>
              <a:rPr lang="en-US" sz="1600" dirty="0" err="1">
                <a:latin typeface="Corbel" charset="0"/>
                <a:ea typeface="Corbel" charset="0"/>
                <a:cs typeface="Corbel" charset="0"/>
              </a:rPr>
              <a:t>transportu</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Podatek</a:t>
            </a:r>
            <a:r>
              <a:rPr lang="en-US" sz="1600" dirty="0">
                <a:latin typeface="Corbel" charset="0"/>
                <a:ea typeface="Corbel" charset="0"/>
                <a:cs typeface="Corbel" charset="0"/>
              </a:rPr>
              <a:t> "</a:t>
            </a:r>
            <a:r>
              <a:rPr lang="en-US" sz="1600" dirty="0" err="1">
                <a:latin typeface="Corbel" charset="0"/>
                <a:ea typeface="Corbel" charset="0"/>
                <a:cs typeface="Corbel" charset="0"/>
              </a:rPr>
              <a:t>Optymalizacja</a:t>
            </a:r>
            <a:r>
              <a:rPr lang="en-US" sz="1600" dirty="0">
                <a:latin typeface="Corbel" charset="0"/>
                <a:ea typeface="Corbel" charset="0"/>
                <a:cs typeface="Corbel" charset="0"/>
              </a:rPr>
              <a:t>”</a:t>
            </a:r>
          </a:p>
          <a:p>
            <a:pPr marL="171450" indent="-171450">
              <a:buFontTx/>
              <a:buChar char="-"/>
            </a:pPr>
            <a:r>
              <a:rPr lang="en-US" sz="1600" dirty="0" err="1">
                <a:latin typeface="Corbel" charset="0"/>
                <a:ea typeface="Corbel" charset="0"/>
                <a:cs typeface="Corbel" charset="0"/>
              </a:rPr>
              <a:t>Kurs</a:t>
            </a:r>
            <a:r>
              <a:rPr lang="en-US" sz="1600" dirty="0">
                <a:latin typeface="Corbel" charset="0"/>
                <a:ea typeface="Corbel" charset="0"/>
                <a:cs typeface="Corbel" charset="0"/>
              </a:rPr>
              <a:t> </a:t>
            </a:r>
            <a:r>
              <a:rPr lang="en-US" sz="1600" dirty="0" err="1">
                <a:latin typeface="Corbel" charset="0"/>
                <a:ea typeface="Corbel" charset="0"/>
                <a:cs typeface="Corbel" charset="0"/>
              </a:rPr>
              <a:t>wymiany</a:t>
            </a:r>
            <a:endParaRPr lang="en-US" sz="1600" dirty="0">
              <a:latin typeface="Corbel" charset="0"/>
              <a:ea typeface="Corbel" charset="0"/>
              <a:cs typeface="Corbel" charset="0"/>
            </a:endParaRPr>
          </a:p>
        </p:txBody>
      </p:sp>
      <p:sp>
        <p:nvSpPr>
          <p:cNvPr id="6" name="Shape 295"/>
          <p:cNvSpPr txBox="1">
            <a:spLocks noGrp="1"/>
          </p:cNvSpPr>
          <p:nvPr>
            <p:ph type="body" idx="1"/>
          </p:nvPr>
        </p:nvSpPr>
        <p:spPr>
          <a:xfrm>
            <a:off x="5803407" y="1832610"/>
            <a:ext cx="3837653" cy="1863090"/>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pPr algn="ctr"/>
            <a:r>
              <a:rPr lang="en-US" sz="1600" b="1" dirty="0" err="1">
                <a:latin typeface="Corbel" charset="0"/>
                <a:ea typeface="Corbel" charset="0"/>
                <a:cs typeface="Corbel" charset="0"/>
              </a:rPr>
              <a:t>Rynekowe</a:t>
            </a:r>
            <a:endParaRPr lang="en-US" sz="1600" b="1"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Wzrost</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r>
              <a:rPr lang="en-US" sz="1600" dirty="0">
                <a:latin typeface="Corbel" charset="0"/>
                <a:ea typeface="Corbel" charset="0"/>
                <a:cs typeface="Corbel" charset="0"/>
              </a:rPr>
              <a:t> / </a:t>
            </a:r>
            <a:r>
              <a:rPr lang="en-US" sz="1600" dirty="0" err="1">
                <a:latin typeface="Corbel" charset="0"/>
                <a:ea typeface="Corbel" charset="0"/>
                <a:cs typeface="Corbel" charset="0"/>
              </a:rPr>
              <a:t>potencjał</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Oczekiwani</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wymagania</a:t>
            </a:r>
            <a:r>
              <a:rPr lang="en-US" sz="1600" dirty="0">
                <a:latin typeface="Corbel" charset="0"/>
                <a:ea typeface="Corbel" charset="0"/>
                <a:cs typeface="Corbel" charset="0"/>
              </a:rPr>
              <a:t> </a:t>
            </a:r>
            <a:r>
              <a:rPr lang="en-US" sz="1600" dirty="0" err="1">
                <a:latin typeface="Corbel" charset="0"/>
                <a:ea typeface="Corbel" charset="0"/>
                <a:cs typeface="Corbel" charset="0"/>
              </a:rPr>
              <a:t>klientów</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Obsługa</a:t>
            </a:r>
            <a:r>
              <a:rPr lang="en-US" sz="1600" dirty="0">
                <a:latin typeface="Corbel" charset="0"/>
                <a:ea typeface="Corbel" charset="0"/>
                <a:cs typeface="Corbel" charset="0"/>
              </a:rPr>
              <a:t> </a:t>
            </a:r>
            <a:r>
              <a:rPr lang="en-US" sz="1600" dirty="0" err="1">
                <a:latin typeface="Corbel" charset="0"/>
                <a:ea typeface="Corbel" charset="0"/>
                <a:cs typeface="Corbel" charset="0"/>
              </a:rPr>
              <a:t>klienta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wsparcie</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Produkt</a:t>
            </a:r>
            <a:r>
              <a:rPr lang="en-US" sz="1600" dirty="0">
                <a:latin typeface="Corbel" charset="0"/>
                <a:ea typeface="Corbel" charset="0"/>
                <a:cs typeface="Corbel" charset="0"/>
              </a:rPr>
              <a:t> / </a:t>
            </a:r>
            <a:r>
              <a:rPr lang="en-US" sz="1600" dirty="0" err="1">
                <a:latin typeface="Corbel" charset="0"/>
                <a:ea typeface="Corbel" charset="0"/>
                <a:cs typeface="Corbel" charset="0"/>
              </a:rPr>
              <a:t>usługa</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endParaRPr lang="en-US" sz="1600" dirty="0">
              <a:latin typeface="Corbel" charset="0"/>
              <a:ea typeface="Corbel" charset="0"/>
              <a:cs typeface="Corbel" charset="0"/>
            </a:endParaRPr>
          </a:p>
          <a:p>
            <a:endParaRPr sz="1540" dirty="0"/>
          </a:p>
        </p:txBody>
      </p:sp>
      <p:sp>
        <p:nvSpPr>
          <p:cNvPr id="7" name="Shape 295"/>
          <p:cNvSpPr txBox="1">
            <a:spLocks noGrp="1"/>
          </p:cNvSpPr>
          <p:nvPr>
            <p:ph type="body" idx="1"/>
          </p:nvPr>
        </p:nvSpPr>
        <p:spPr>
          <a:xfrm>
            <a:off x="510510" y="1832610"/>
            <a:ext cx="3837653" cy="1863090"/>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pPr algn="ctr"/>
            <a:r>
              <a:rPr lang="en-US" sz="1600" b="1" dirty="0" err="1">
                <a:latin typeface="Corbel" charset="0"/>
                <a:ea typeface="Corbel" charset="0"/>
                <a:cs typeface="Corbel" charset="0"/>
              </a:rPr>
              <a:t>Operacyjne</a:t>
            </a:r>
            <a:endParaRPr lang="en-US" sz="1600" b="1"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Dostęp</a:t>
            </a:r>
            <a:r>
              <a:rPr lang="en-US" sz="1600" dirty="0">
                <a:latin typeface="Corbel" charset="0"/>
                <a:ea typeface="Corbel" charset="0"/>
                <a:cs typeface="Corbel" charset="0"/>
              </a:rPr>
              <a:t> do </a:t>
            </a:r>
            <a:r>
              <a:rPr lang="en-US" sz="1600" dirty="0" err="1">
                <a:latin typeface="Corbel" charset="0"/>
                <a:ea typeface="Corbel" charset="0"/>
                <a:cs typeface="Corbel" charset="0"/>
              </a:rPr>
              <a:t>surowca</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Łańcuch</a:t>
            </a:r>
            <a:r>
              <a:rPr lang="en-US" sz="1600" dirty="0">
                <a:latin typeface="Corbel" charset="0"/>
                <a:ea typeface="Corbel" charset="0"/>
                <a:cs typeface="Corbel" charset="0"/>
              </a:rPr>
              <a:t> </a:t>
            </a:r>
            <a:r>
              <a:rPr lang="en-US" sz="1600" dirty="0" err="1">
                <a:latin typeface="Corbel" charset="0"/>
                <a:ea typeface="Corbel" charset="0"/>
                <a:cs typeface="Corbel" charset="0"/>
              </a:rPr>
              <a:t>dostaw</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bliskość</a:t>
            </a:r>
            <a:r>
              <a:rPr lang="en-US" sz="1600" dirty="0">
                <a:latin typeface="Corbel" charset="0"/>
                <a:ea typeface="Corbel" charset="0"/>
                <a:cs typeface="Corbel" charset="0"/>
              </a:rPr>
              <a:t> </a:t>
            </a:r>
            <a:r>
              <a:rPr lang="en-US" sz="1600" dirty="0" err="1">
                <a:latin typeface="Corbel" charset="0"/>
                <a:ea typeface="Corbel" charset="0"/>
                <a:cs typeface="Corbel" charset="0"/>
              </a:rPr>
              <a:t>klienta</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Specjalistyczne</a:t>
            </a:r>
            <a:r>
              <a:rPr lang="en-US" sz="1600" dirty="0">
                <a:latin typeface="Corbel" charset="0"/>
                <a:ea typeface="Corbel" charset="0"/>
                <a:cs typeface="Corbel" charset="0"/>
              </a:rPr>
              <a:t> </a:t>
            </a:r>
            <a:r>
              <a:rPr lang="en-US" sz="1600" dirty="0" err="1">
                <a:latin typeface="Corbel" charset="0"/>
                <a:ea typeface="Corbel" charset="0"/>
                <a:cs typeface="Corbel" charset="0"/>
              </a:rPr>
              <a:t>umiejętności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know-how</a:t>
            </a:r>
          </a:p>
          <a:p>
            <a:pPr marL="171450" indent="-171450">
              <a:buFontTx/>
              <a:buChar char="-"/>
            </a:pPr>
            <a:r>
              <a:rPr lang="en-US" sz="1600" dirty="0" err="1">
                <a:latin typeface="Corbel" charset="0"/>
                <a:ea typeface="Corbel" charset="0"/>
                <a:cs typeface="Corbel" charset="0"/>
              </a:rPr>
              <a:t>Charakterystyka</a:t>
            </a:r>
            <a:r>
              <a:rPr lang="en-US" sz="1600" dirty="0">
                <a:latin typeface="Corbel" charset="0"/>
                <a:ea typeface="Corbel" charset="0"/>
                <a:cs typeface="Corbel" charset="0"/>
              </a:rPr>
              <a:t> </a:t>
            </a:r>
            <a:r>
              <a:rPr lang="en-US" sz="1600" dirty="0" err="1">
                <a:latin typeface="Corbel" charset="0"/>
                <a:ea typeface="Corbel" charset="0"/>
                <a:cs typeface="Corbel" charset="0"/>
              </a:rPr>
              <a:t>produktu</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Produktu</a:t>
            </a:r>
            <a:r>
              <a:rPr lang="en-US" sz="1600" dirty="0">
                <a:latin typeface="Corbel" charset="0"/>
                <a:ea typeface="Corbel" charset="0"/>
                <a:cs typeface="Corbel" charset="0"/>
              </a:rPr>
              <a:t> / </a:t>
            </a:r>
            <a:r>
              <a:rPr lang="en-US" sz="1600" dirty="0" err="1">
                <a:latin typeface="Corbel" charset="0"/>
                <a:ea typeface="Corbel" charset="0"/>
                <a:cs typeface="Corbel" charset="0"/>
              </a:rPr>
              <a:t>usługi</a:t>
            </a:r>
            <a:r>
              <a:rPr lang="en-US" sz="1600" dirty="0">
                <a:latin typeface="Corbel" charset="0"/>
                <a:ea typeface="Corbel" charset="0"/>
                <a:cs typeface="Corbel" charset="0"/>
              </a:rPr>
              <a:t> </a:t>
            </a:r>
            <a:r>
              <a:rPr lang="en-US" sz="1600" dirty="0" err="1">
                <a:latin typeface="Corbel" charset="0"/>
                <a:ea typeface="Corbel" charset="0"/>
                <a:cs typeface="Corbel" charset="0"/>
              </a:rPr>
              <a:t>lokalizacje</a:t>
            </a:r>
            <a:endParaRPr lang="en-US" sz="1600" dirty="0">
              <a:latin typeface="Corbel" charset="0"/>
              <a:ea typeface="Corbel" charset="0"/>
              <a:cs typeface="Corbel" charset="0"/>
            </a:endParaRPr>
          </a:p>
          <a:p>
            <a:endParaRPr dirty="0"/>
          </a:p>
        </p:txBody>
      </p:sp>
      <p:sp>
        <p:nvSpPr>
          <p:cNvPr id="8" name="Shape 295"/>
          <p:cNvSpPr txBox="1">
            <a:spLocks noGrp="1"/>
          </p:cNvSpPr>
          <p:nvPr>
            <p:ph type="body" idx="1"/>
          </p:nvPr>
        </p:nvSpPr>
        <p:spPr>
          <a:xfrm>
            <a:off x="5803406" y="4570714"/>
            <a:ext cx="3837653" cy="1830086"/>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pPr algn="ctr"/>
            <a:r>
              <a:rPr lang="en-US" sz="1600" b="1" dirty="0" err="1">
                <a:latin typeface="Corbel" charset="0"/>
                <a:ea typeface="Corbel" charset="0"/>
                <a:cs typeface="Corbel" charset="0"/>
              </a:rPr>
              <a:t>Regulacyjne</a:t>
            </a:r>
            <a:endParaRPr lang="en-US" sz="1600" b="1"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Zezwolenia</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Porozumień</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temat</a:t>
            </a:r>
            <a:r>
              <a:rPr lang="en-US" sz="1600" dirty="0">
                <a:latin typeface="Corbel" charset="0"/>
                <a:ea typeface="Corbel" charset="0"/>
                <a:cs typeface="Corbel" charset="0"/>
              </a:rPr>
              <a:t> </a:t>
            </a:r>
            <a:r>
              <a:rPr lang="en-US" sz="1600" dirty="0" err="1">
                <a:latin typeface="Corbel" charset="0"/>
                <a:ea typeface="Corbel" charset="0"/>
                <a:cs typeface="Corbel" charset="0"/>
              </a:rPr>
              <a:t>wolnego</a:t>
            </a:r>
            <a:r>
              <a:rPr lang="en-US" sz="1600" dirty="0">
                <a:latin typeface="Corbel" charset="0"/>
                <a:ea typeface="Corbel" charset="0"/>
                <a:cs typeface="Corbel" charset="0"/>
              </a:rPr>
              <a:t> </a:t>
            </a:r>
            <a:r>
              <a:rPr lang="en-US" sz="1600" dirty="0" err="1">
                <a:latin typeface="Corbel" charset="0"/>
                <a:ea typeface="Corbel" charset="0"/>
                <a:cs typeface="Corbel" charset="0"/>
              </a:rPr>
              <a:t>handlu</a:t>
            </a:r>
            <a:r>
              <a:rPr lang="en-US" sz="1600" dirty="0">
                <a:latin typeface="Corbel" charset="0"/>
                <a:ea typeface="Corbel" charset="0"/>
                <a:cs typeface="Corbel" charset="0"/>
              </a:rPr>
              <a:t>. </a:t>
            </a:r>
          </a:p>
          <a:p>
            <a:pPr marL="171450" indent="-171450">
              <a:buFontTx/>
              <a:buChar char="-"/>
            </a:pPr>
            <a:r>
              <a:rPr lang="en-US" sz="1600" dirty="0" err="1">
                <a:latin typeface="Corbel" charset="0"/>
                <a:ea typeface="Corbel" charset="0"/>
                <a:cs typeface="Corbel" charset="0"/>
              </a:rPr>
              <a:t>Bariery</a:t>
            </a:r>
            <a:r>
              <a:rPr lang="en-US" sz="1600" dirty="0">
                <a:latin typeface="Corbel" charset="0"/>
                <a:ea typeface="Corbel" charset="0"/>
                <a:cs typeface="Corbel" charset="0"/>
              </a:rPr>
              <a:t> </a:t>
            </a:r>
            <a:r>
              <a:rPr lang="en-US" sz="1600" dirty="0" err="1">
                <a:latin typeface="Corbel" charset="0"/>
                <a:ea typeface="Corbel" charset="0"/>
                <a:cs typeface="Corbel" charset="0"/>
              </a:rPr>
              <a:t>handlowe</a:t>
            </a:r>
            <a:endParaRPr lang="en-US" sz="1600" dirty="0">
              <a:latin typeface="Corbel" charset="0"/>
              <a:ea typeface="Corbel" charset="0"/>
              <a:cs typeface="Corbel" charset="0"/>
            </a:endParaRPr>
          </a:p>
          <a:p>
            <a:pPr marL="171450" indent="-171450">
              <a:buFontTx/>
              <a:buChar char="-"/>
            </a:pPr>
            <a:r>
              <a:rPr lang="en-US" sz="1600" dirty="0" err="1">
                <a:latin typeface="Corbel" charset="0"/>
                <a:ea typeface="Corbel" charset="0"/>
                <a:cs typeface="Corbel" charset="0"/>
              </a:rPr>
              <a:t>Ograniczenia</a:t>
            </a:r>
            <a:r>
              <a:rPr lang="en-US" sz="1600" dirty="0">
                <a:latin typeface="Corbel" charset="0"/>
                <a:ea typeface="Corbel" charset="0"/>
                <a:cs typeface="Corbel" charset="0"/>
              </a:rPr>
              <a:t> w </a:t>
            </a:r>
            <a:r>
              <a:rPr lang="en-US" sz="1600" dirty="0" err="1">
                <a:latin typeface="Corbel" charset="0"/>
                <a:ea typeface="Corbel" charset="0"/>
                <a:cs typeface="Corbel" charset="0"/>
              </a:rPr>
              <a:t>kraju</a:t>
            </a:r>
            <a:r>
              <a:rPr lang="en-US" sz="1600" dirty="0">
                <a:latin typeface="Corbel" charset="0"/>
                <a:ea typeface="Corbel" charset="0"/>
                <a:cs typeface="Corbel" charset="0"/>
              </a:rPr>
              <a:t> </a:t>
            </a:r>
            <a:r>
              <a:rPr lang="en-US" sz="1600" dirty="0" err="1">
                <a:latin typeface="Corbel" charset="0"/>
                <a:ea typeface="Corbel" charset="0"/>
                <a:cs typeface="Corbel" charset="0"/>
              </a:rPr>
              <a:t>pochodzenia</a:t>
            </a:r>
            <a:endParaRPr lang="en-US" sz="1600" dirty="0">
              <a:latin typeface="Corbel" charset="0"/>
              <a:ea typeface="Corbel" charset="0"/>
              <a:cs typeface="Corbel"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3" name="Rectangle 2"/>
          <p:cNvSpPr/>
          <p:nvPr/>
        </p:nvSpPr>
        <p:spPr>
          <a:xfrm>
            <a:off x="2344071" y="380383"/>
            <a:ext cx="5900590" cy="523220"/>
          </a:xfrm>
          <a:prstGeom prst="rect">
            <a:avLst/>
          </a:prstGeom>
        </p:spPr>
        <p:txBody>
          <a:bodyPr wrap="none">
            <a:spAutoFit/>
          </a:bodyPr>
          <a:lstStyle/>
          <a:p>
            <a:r>
              <a:rPr lang="en-US" sz="2800" b="1" dirty="0" err="1">
                <a:latin typeface="Corbel" charset="0"/>
                <a:ea typeface="Corbel" charset="0"/>
                <a:cs typeface="Corbel" charset="0"/>
              </a:rPr>
              <a:t>Kategorie</a:t>
            </a:r>
            <a:r>
              <a:rPr lang="en-US" sz="2800" b="1" dirty="0">
                <a:latin typeface="Corbel" charset="0"/>
                <a:ea typeface="Corbel" charset="0"/>
                <a:cs typeface="Corbel" charset="0"/>
              </a:rPr>
              <a:t> </a:t>
            </a:r>
            <a:r>
              <a:rPr lang="en-US" sz="2800" b="1" dirty="0" err="1">
                <a:latin typeface="Corbel" charset="0"/>
                <a:ea typeface="Corbel" charset="0"/>
                <a:cs typeface="Corbel" charset="0"/>
              </a:rPr>
              <a:t>czynników</a:t>
            </a:r>
            <a:r>
              <a:rPr lang="en-US" sz="2800" b="1" dirty="0">
                <a:latin typeface="Corbel" charset="0"/>
                <a:ea typeface="Corbel" charset="0"/>
                <a:cs typeface="Corbel" charset="0"/>
              </a:rPr>
              <a:t> </a:t>
            </a:r>
            <a:r>
              <a:rPr lang="en-US" sz="2800" b="1" dirty="0" err="1">
                <a:latin typeface="Corbel" charset="0"/>
                <a:ea typeface="Corbel" charset="0"/>
                <a:cs typeface="Corbel" charset="0"/>
              </a:rPr>
              <a:t>inwestycyjnych</a:t>
            </a:r>
            <a:endParaRPr lang="en-US" sz="2800" b="1" dirty="0">
              <a:latin typeface="Corbel" charset="0"/>
              <a:ea typeface="Corbel" charset="0"/>
              <a:cs typeface="Corbel" charset="0"/>
            </a:endParaRPr>
          </a:p>
        </p:txBody>
      </p:sp>
    </p:spTree>
    <p:extLst>
      <p:ext uri="{BB962C8B-B14F-4D97-AF65-F5344CB8AC3E}">
        <p14:creationId xmlns:p14="http://schemas.microsoft.com/office/powerpoint/2010/main" val="946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800100" y="1943100"/>
            <a:ext cx="8420100" cy="487679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7" y="838200"/>
            <a:ext cx="6012874" cy="457200"/>
          </a:xfrm>
        </p:spPr>
        <p:txBody>
          <a:bodyPr/>
          <a:lstStyle/>
          <a:p>
            <a:r>
              <a:rPr lang="en-US" sz="2800" dirty="0">
                <a:latin typeface="Corbel" charset="0"/>
                <a:ea typeface="Corbel" charset="0"/>
                <a:cs typeface="Corbel" charset="0"/>
              </a:rPr>
              <a:t>W </a:t>
            </a:r>
            <a:r>
              <a:rPr lang="en-US" sz="2800" dirty="0" err="1">
                <a:latin typeface="Corbel" charset="0"/>
                <a:ea typeface="Corbel" charset="0"/>
                <a:cs typeface="Corbel" charset="0"/>
              </a:rPr>
              <a:t>jaki</a:t>
            </a:r>
            <a:r>
              <a:rPr lang="en-US" sz="2800" dirty="0">
                <a:latin typeface="Corbel" charset="0"/>
                <a:ea typeface="Corbel" charset="0"/>
                <a:cs typeface="Corbel" charset="0"/>
              </a:rPr>
              <a:t> </a:t>
            </a:r>
            <a:r>
              <a:rPr lang="en-US" sz="2800" dirty="0" err="1">
                <a:latin typeface="Corbel" charset="0"/>
                <a:ea typeface="Corbel" charset="0"/>
                <a:cs typeface="Corbel" charset="0"/>
              </a:rPr>
              <a:t>sposób</a:t>
            </a:r>
            <a:r>
              <a:rPr lang="en-US" sz="2800" dirty="0">
                <a:latin typeface="Corbel" charset="0"/>
                <a:ea typeface="Corbel" charset="0"/>
                <a:cs typeface="Corbel" charset="0"/>
              </a:rPr>
              <a:t> </a:t>
            </a:r>
            <a:r>
              <a:rPr lang="en-US" sz="2800" dirty="0" err="1">
                <a:latin typeface="Corbel" charset="0"/>
                <a:ea typeface="Corbel" charset="0"/>
                <a:cs typeface="Corbel" charset="0"/>
              </a:rPr>
              <a:t>możemy</a:t>
            </a:r>
            <a:r>
              <a:rPr lang="en-US" sz="2800" dirty="0">
                <a:latin typeface="Corbel" charset="0"/>
                <a:ea typeface="Corbel" charset="0"/>
                <a:cs typeface="Corbel" charset="0"/>
              </a:rPr>
              <a:t> </a:t>
            </a:r>
            <a:r>
              <a:rPr lang="en-US" sz="2800" dirty="0" err="1">
                <a:latin typeface="Corbel" charset="0"/>
                <a:ea typeface="Corbel" charset="0"/>
                <a:cs typeface="Corbel" charset="0"/>
              </a:rPr>
              <a:t>rozpoznać</a:t>
            </a:r>
            <a:r>
              <a:rPr lang="en-US" sz="2800" dirty="0">
                <a:latin typeface="Corbel" charset="0"/>
                <a:ea typeface="Corbel" charset="0"/>
                <a:cs typeface="Corbel" charset="0"/>
              </a:rPr>
              <a:t> </a:t>
            </a:r>
            <a:r>
              <a:rPr lang="en-US" sz="2800" dirty="0" err="1">
                <a:latin typeface="Corbel" charset="0"/>
                <a:ea typeface="Corbel" charset="0"/>
                <a:cs typeface="Corbel" charset="0"/>
              </a:rPr>
              <a:t>cel</a:t>
            </a:r>
            <a:r>
              <a:rPr lang="en-US" sz="2800" dirty="0">
                <a:latin typeface="Corbel" charset="0"/>
                <a:ea typeface="Corbel" charset="0"/>
                <a:cs typeface="Corbel" charset="0"/>
              </a:rPr>
              <a:t> </a:t>
            </a:r>
            <a:r>
              <a:rPr lang="en-US" sz="2800" dirty="0" err="1">
                <a:latin typeface="Corbel" charset="0"/>
                <a:ea typeface="Corbel" charset="0"/>
                <a:cs typeface="Corbel" charset="0"/>
              </a:rPr>
              <a:t>inwestora</a:t>
            </a:r>
            <a:r>
              <a:rPr lang="en-US" sz="2800" dirty="0">
                <a:latin typeface="Corbel" charset="0"/>
                <a:ea typeface="Corbel" charset="0"/>
                <a:cs typeface="Corbel" charset="0"/>
              </a:rPr>
              <a:t>? Co to jest “driver”</a:t>
            </a:r>
            <a:r>
              <a:rPr lang="pl-PL" sz="2800" dirty="0">
                <a:latin typeface="Corbel" charset="0"/>
                <a:ea typeface="Corbel" charset="0"/>
                <a:cs typeface="Corbel" charset="0"/>
              </a:rPr>
              <a:t>?</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952499" y="2057400"/>
            <a:ext cx="8153399" cy="5600700"/>
          </a:xfrm>
        </p:spPr>
        <p:txBody>
          <a:bodyPr/>
          <a:lstStyle/>
          <a:p>
            <a:pPr lvl="1">
              <a:spcAft>
                <a:spcPts val="600"/>
              </a:spcAft>
              <a:buClr>
                <a:srgbClr val="4B9CB9"/>
              </a:buClr>
              <a:buSzPct val="100000"/>
            </a:pPr>
            <a:r>
              <a:rPr lang="en-US" sz="1600" dirty="0" err="1">
                <a:solidFill>
                  <a:schemeClr val="tx1"/>
                </a:solidFill>
                <a:latin typeface="Corbel" charset="0"/>
                <a:ea typeface="Corbel" charset="0"/>
                <a:cs typeface="Corbel" charset="0"/>
              </a:rPr>
              <a:t>Potencjalna</a:t>
            </a:r>
            <a:r>
              <a:rPr lang="en-US" sz="1600" dirty="0">
                <a:solidFill>
                  <a:schemeClr val="tx1"/>
                </a:solidFill>
                <a:latin typeface="Corbel" charset="0"/>
                <a:ea typeface="Corbel" charset="0"/>
                <a:cs typeface="Corbel" charset="0"/>
              </a:rPr>
              <a:t> firma ma </a:t>
            </a:r>
            <a:r>
              <a:rPr lang="en-US" sz="1600" dirty="0" err="1">
                <a:solidFill>
                  <a:schemeClr val="tx1"/>
                </a:solidFill>
                <a:latin typeface="Corbel" charset="0"/>
                <a:ea typeface="Corbel" charset="0"/>
                <a:cs typeface="Corbel" charset="0"/>
              </a:rPr>
              <a:t>klarowny</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powód</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biznesowy</a:t>
            </a:r>
            <a:r>
              <a:rPr lang="en-US" sz="1600" dirty="0">
                <a:solidFill>
                  <a:schemeClr val="tx1"/>
                </a:solidFill>
                <a:latin typeface="Corbel" charset="0"/>
                <a:ea typeface="Corbel" charset="0"/>
                <a:cs typeface="Corbel" charset="0"/>
              </a:rPr>
              <a:t> do </a:t>
            </a:r>
            <a:r>
              <a:rPr lang="en-US" sz="1600" dirty="0" err="1">
                <a:solidFill>
                  <a:schemeClr val="tx1"/>
                </a:solidFill>
                <a:latin typeface="Corbel" charset="0"/>
                <a:ea typeface="Corbel" charset="0"/>
                <a:cs typeface="Corbel" charset="0"/>
              </a:rPr>
              <a:t>utworzenia</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nowego</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zakładu</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lub</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podjęcia</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inwestycyji</a:t>
            </a:r>
            <a:r>
              <a:rPr lang="en-US" sz="1600" dirty="0">
                <a:solidFill>
                  <a:schemeClr val="tx1"/>
                </a:solidFill>
                <a:latin typeface="Corbel" charset="0"/>
                <a:ea typeface="Corbel" charset="0"/>
                <a:cs typeface="Corbel" charset="0"/>
              </a:rPr>
              <a:t> w </a:t>
            </a:r>
            <a:r>
              <a:rPr lang="en-US" sz="1600" dirty="0" err="1">
                <a:solidFill>
                  <a:schemeClr val="tx1"/>
                </a:solidFill>
                <a:latin typeface="Corbel" charset="0"/>
                <a:ea typeface="Corbel" charset="0"/>
                <a:cs typeface="Corbel" charset="0"/>
              </a:rPr>
              <a:t>określonym</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obszarze</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geograficznym</a:t>
            </a:r>
            <a:r>
              <a:rPr lang="en-US" sz="1600" dirty="0">
                <a:solidFill>
                  <a:schemeClr val="tx1"/>
                </a:solidFill>
                <a:latin typeface="Corbel" charset="0"/>
                <a:ea typeface="Corbel" charset="0"/>
                <a:cs typeface="Corbel" charset="0"/>
              </a:rPr>
              <a:t>. Jest to "driver" </a:t>
            </a:r>
            <a:r>
              <a:rPr lang="en-US" sz="1600" dirty="0" err="1">
                <a:solidFill>
                  <a:schemeClr val="tx1"/>
                </a:solidFill>
                <a:latin typeface="Corbel" charset="0"/>
                <a:ea typeface="Corbel" charset="0"/>
                <a:cs typeface="Corbel" charset="0"/>
              </a:rPr>
              <a:t>dla</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inwestycji</a:t>
            </a:r>
            <a:r>
              <a:rPr lang="en-US" sz="1600" dirty="0">
                <a:solidFill>
                  <a:schemeClr val="tx1"/>
                </a:solidFill>
                <a:latin typeface="Corbel" charset="0"/>
                <a:ea typeface="Corbel" charset="0"/>
                <a:cs typeface="Corbel" charset="0"/>
              </a:rPr>
              <a:t>:</a:t>
            </a: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Nowe</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produkty</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lub</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umowy</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Potencjalni</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klienci</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Wzrost</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Redukcja</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kosztów</a:t>
            </a:r>
            <a:r>
              <a:rPr lang="en-US" sz="1600" dirty="0">
                <a:solidFill>
                  <a:schemeClr val="tx1"/>
                </a:solidFill>
                <a:latin typeface="Corbel" charset="0"/>
                <a:ea typeface="Corbel" charset="0"/>
                <a:cs typeface="Corbel" charset="0"/>
              </a:rPr>
              <a:t> (np</a:t>
            </a:r>
            <a:r>
              <a:rPr lang="pl-PL" sz="1600" dirty="0">
                <a:solidFill>
                  <a:schemeClr val="tx1"/>
                </a:solidFill>
                <a:latin typeface="Corbel" charset="0"/>
                <a:ea typeface="Corbel" charset="0"/>
                <a:cs typeface="Corbel" charset="0"/>
              </a:rPr>
              <a:t>.</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wynagrodzenie</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koszty</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transportu</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podatki</a:t>
            </a:r>
            <a:r>
              <a:rPr lang="en-US" sz="1600" dirty="0">
                <a:solidFill>
                  <a:schemeClr val="tx1"/>
                </a:solidFill>
                <a:latin typeface="Corbel" charset="0"/>
                <a:ea typeface="Corbel" charset="0"/>
                <a:cs typeface="Corbel" charset="0"/>
              </a:rPr>
              <a:t>)</a:t>
            </a: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Restrukturyzacja</a:t>
            </a:r>
            <a:r>
              <a:rPr lang="en-US" sz="1600" dirty="0">
                <a:solidFill>
                  <a:schemeClr val="tx1"/>
                </a:solidFill>
                <a:latin typeface="Corbel" charset="0"/>
                <a:ea typeface="Corbel" charset="0"/>
                <a:cs typeface="Corbel" charset="0"/>
              </a:rPr>
              <a:t> / </a:t>
            </a:r>
            <a:r>
              <a:rPr lang="en-US" sz="1600" dirty="0" err="1">
                <a:solidFill>
                  <a:schemeClr val="tx1"/>
                </a:solidFill>
                <a:latin typeface="Corbel" charset="0"/>
                <a:ea typeface="Corbel" charset="0"/>
                <a:cs typeface="Corbel" charset="0"/>
              </a:rPr>
              <a:t>Reorganizacja</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Ograniczenia</a:t>
            </a:r>
            <a:r>
              <a:rPr lang="en-US" sz="1600" dirty="0">
                <a:solidFill>
                  <a:schemeClr val="tx1"/>
                </a:solidFill>
                <a:latin typeface="Corbel" charset="0"/>
                <a:ea typeface="Corbel" charset="0"/>
                <a:cs typeface="Corbel" charset="0"/>
              </a:rPr>
              <a:t> w </a:t>
            </a:r>
            <a:r>
              <a:rPr lang="en-US" sz="1600" dirty="0" err="1">
                <a:solidFill>
                  <a:schemeClr val="tx1"/>
                </a:solidFill>
                <a:latin typeface="Corbel" charset="0"/>
                <a:ea typeface="Corbel" charset="0"/>
                <a:cs typeface="Corbel" charset="0"/>
              </a:rPr>
              <a:t>istniejącej</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lokalizacji</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Dostęp</a:t>
            </a:r>
            <a:r>
              <a:rPr lang="en-US" sz="1600" dirty="0">
                <a:solidFill>
                  <a:schemeClr val="tx1"/>
                </a:solidFill>
                <a:latin typeface="Corbel" charset="0"/>
                <a:ea typeface="Corbel" charset="0"/>
                <a:cs typeface="Corbel" charset="0"/>
              </a:rPr>
              <a:t> do </a:t>
            </a:r>
            <a:r>
              <a:rPr lang="en-US" sz="1600" dirty="0" err="1">
                <a:solidFill>
                  <a:schemeClr val="tx1"/>
                </a:solidFill>
                <a:latin typeface="Corbel" charset="0"/>
                <a:ea typeface="Corbel" charset="0"/>
                <a:cs typeface="Corbel" charset="0"/>
              </a:rPr>
              <a:t>nowego</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rynku</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Bliskość</a:t>
            </a:r>
            <a:r>
              <a:rPr lang="en-US" sz="1600" dirty="0">
                <a:solidFill>
                  <a:schemeClr val="tx1"/>
                </a:solidFill>
                <a:latin typeface="Corbel" charset="0"/>
                <a:ea typeface="Corbel" charset="0"/>
                <a:cs typeface="Corbel" charset="0"/>
              </a:rPr>
              <a:t> do </a:t>
            </a:r>
            <a:r>
              <a:rPr lang="en-US" sz="1600" dirty="0" err="1">
                <a:solidFill>
                  <a:schemeClr val="tx1"/>
                </a:solidFill>
                <a:latin typeface="Corbel" charset="0"/>
                <a:ea typeface="Corbel" charset="0"/>
                <a:cs typeface="Corbel" charset="0"/>
              </a:rPr>
              <a:t>klienta</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Dostęp</a:t>
            </a:r>
            <a:r>
              <a:rPr lang="en-US" sz="1600" dirty="0">
                <a:solidFill>
                  <a:schemeClr val="tx1"/>
                </a:solidFill>
                <a:latin typeface="Corbel" charset="0"/>
                <a:ea typeface="Corbel" charset="0"/>
                <a:cs typeface="Corbel" charset="0"/>
              </a:rPr>
              <a:t> do </a:t>
            </a:r>
            <a:r>
              <a:rPr lang="en-US" sz="1600" dirty="0" err="1">
                <a:solidFill>
                  <a:schemeClr val="tx1"/>
                </a:solidFill>
                <a:latin typeface="Corbel" charset="0"/>
                <a:ea typeface="Corbel" charset="0"/>
                <a:cs typeface="Corbel" charset="0"/>
              </a:rPr>
              <a:t>określonej</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wiedzy</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umiejętności</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lub</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surowców</a:t>
            </a:r>
            <a:endParaRPr lang="en-US" sz="1600" dirty="0">
              <a:solidFill>
                <a:schemeClr val="tx1"/>
              </a:solidFill>
              <a:latin typeface="Corbel" charset="0"/>
              <a:ea typeface="Corbel" charset="0"/>
              <a:cs typeface="Corbel" charset="0"/>
            </a:endParaRPr>
          </a:p>
          <a:p>
            <a:pPr marL="285750" lvl="1" indent="-285750">
              <a:lnSpc>
                <a:spcPct val="150000"/>
              </a:lnSpc>
              <a:spcBef>
                <a:spcPts val="0"/>
              </a:spcBef>
              <a:spcAft>
                <a:spcPts val="0"/>
              </a:spcAft>
              <a:buClr>
                <a:srgbClr val="003B4D"/>
              </a:buClr>
              <a:buSzPct val="100000"/>
              <a:buFont typeface="Arial" charset="0"/>
              <a:buChar char="•"/>
            </a:pPr>
            <a:r>
              <a:rPr lang="en-US" sz="1600" dirty="0" err="1">
                <a:solidFill>
                  <a:schemeClr val="tx1"/>
                </a:solidFill>
                <a:latin typeface="Corbel" charset="0"/>
                <a:ea typeface="Corbel" charset="0"/>
                <a:cs typeface="Corbel" charset="0"/>
              </a:rPr>
              <a:t>Lepszy</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łańcuch</a:t>
            </a:r>
            <a:r>
              <a:rPr lang="en-US" sz="1600" dirty="0">
                <a:solidFill>
                  <a:schemeClr val="tx1"/>
                </a:solidFill>
                <a:latin typeface="Corbel" charset="0"/>
                <a:ea typeface="Corbel" charset="0"/>
                <a:cs typeface="Corbel" charset="0"/>
              </a:rPr>
              <a:t> </a:t>
            </a:r>
            <a:r>
              <a:rPr lang="en-US" sz="1600" dirty="0" err="1">
                <a:solidFill>
                  <a:schemeClr val="tx1"/>
                </a:solidFill>
                <a:latin typeface="Corbel" charset="0"/>
                <a:ea typeface="Corbel" charset="0"/>
                <a:cs typeface="Corbel" charset="0"/>
              </a:rPr>
              <a:t>dostaw</a:t>
            </a:r>
            <a:endParaRPr lang="en-US" sz="1600" dirty="0">
              <a:solidFill>
                <a:schemeClr val="tx1"/>
              </a:solidFill>
              <a:latin typeface="Corbel" charset="0"/>
              <a:ea typeface="Corbel" charset="0"/>
              <a:cs typeface="Corbel" charset="0"/>
            </a:endParaRPr>
          </a:p>
          <a:p>
            <a:pPr lvl="1" algn="ctr">
              <a:spcAft>
                <a:spcPts val="600"/>
              </a:spcAft>
              <a:buClr>
                <a:srgbClr val="4B9CB9"/>
              </a:buClr>
              <a:buSzPct val="100000"/>
            </a:pPr>
            <a:r>
              <a:rPr lang="en-US" sz="1600" b="1" dirty="0" err="1">
                <a:solidFill>
                  <a:schemeClr val="tx1"/>
                </a:solidFill>
                <a:latin typeface="Corbel" charset="0"/>
                <a:ea typeface="Corbel" charset="0"/>
                <a:cs typeface="Corbel" charset="0"/>
              </a:rPr>
              <a:t>Ka</a:t>
            </a:r>
            <a:r>
              <a:rPr lang="pl-PL" sz="1600" b="1" dirty="0">
                <a:solidFill>
                  <a:schemeClr val="tx1"/>
                </a:solidFill>
                <a:latin typeface="Corbel" charset="0"/>
                <a:ea typeface="Corbel" charset="0"/>
                <a:cs typeface="Corbel" charset="0"/>
              </a:rPr>
              <a:t>ż</a:t>
            </a:r>
            <a:r>
              <a:rPr lang="en-US" sz="1600" b="1" dirty="0" err="1">
                <a:solidFill>
                  <a:schemeClr val="tx1"/>
                </a:solidFill>
                <a:latin typeface="Corbel" charset="0"/>
                <a:ea typeface="Corbel" charset="0"/>
                <a:cs typeface="Corbel" charset="0"/>
              </a:rPr>
              <a:t>dy</a:t>
            </a:r>
            <a:r>
              <a:rPr lang="en-US" sz="1600" b="1" dirty="0">
                <a:solidFill>
                  <a:schemeClr val="tx1"/>
                </a:solidFill>
                <a:latin typeface="Corbel" charset="0"/>
                <a:ea typeface="Corbel" charset="0"/>
                <a:cs typeface="Corbel" charset="0"/>
              </a:rPr>
              <a:t> </a:t>
            </a:r>
            <a:r>
              <a:rPr lang="en-US" sz="1600" b="1" dirty="0" err="1">
                <a:solidFill>
                  <a:schemeClr val="tx1"/>
                </a:solidFill>
                <a:latin typeface="Corbel" charset="0"/>
                <a:ea typeface="Corbel" charset="0"/>
                <a:cs typeface="Corbel" charset="0"/>
              </a:rPr>
              <a:t>sektor</a:t>
            </a:r>
            <a:r>
              <a:rPr lang="en-US" sz="1600" b="1" dirty="0">
                <a:solidFill>
                  <a:schemeClr val="tx1"/>
                </a:solidFill>
                <a:latin typeface="Corbel" charset="0"/>
                <a:ea typeface="Corbel" charset="0"/>
                <a:cs typeface="Corbel" charset="0"/>
              </a:rPr>
              <a:t> </a:t>
            </a:r>
            <a:r>
              <a:rPr lang="en-US" sz="1600" b="1" dirty="0" err="1">
                <a:solidFill>
                  <a:schemeClr val="tx1"/>
                </a:solidFill>
                <a:latin typeface="Corbel" charset="0"/>
                <a:ea typeface="Corbel" charset="0"/>
                <a:cs typeface="Corbel" charset="0"/>
              </a:rPr>
              <a:t>posiada</a:t>
            </a:r>
            <a:r>
              <a:rPr lang="en-US" sz="1600" b="1" dirty="0">
                <a:solidFill>
                  <a:schemeClr val="tx1"/>
                </a:solidFill>
                <a:latin typeface="Corbel" charset="0"/>
                <a:ea typeface="Corbel" charset="0"/>
                <a:cs typeface="Corbel" charset="0"/>
              </a:rPr>
              <a:t> </a:t>
            </a:r>
            <a:r>
              <a:rPr lang="en-US" sz="1600" b="1" dirty="0" err="1">
                <a:solidFill>
                  <a:schemeClr val="tx1"/>
                </a:solidFill>
                <a:latin typeface="Corbel" charset="0"/>
                <a:ea typeface="Corbel" charset="0"/>
                <a:cs typeface="Corbel" charset="0"/>
              </a:rPr>
              <a:t>poszczególne</a:t>
            </a:r>
            <a:r>
              <a:rPr lang="en-US" sz="1600" b="1" dirty="0">
                <a:solidFill>
                  <a:schemeClr val="tx1"/>
                </a:solidFill>
                <a:latin typeface="Corbel" charset="0"/>
                <a:ea typeface="Corbel" charset="0"/>
                <a:cs typeface="Corbel" charset="0"/>
              </a:rPr>
              <a:t> </a:t>
            </a:r>
            <a:r>
              <a:rPr lang="en-US" sz="1600" b="1" dirty="0" err="1">
                <a:solidFill>
                  <a:schemeClr val="tx1"/>
                </a:solidFill>
                <a:latin typeface="Corbel" charset="0"/>
                <a:ea typeface="Corbel" charset="0"/>
                <a:cs typeface="Corbel" charset="0"/>
              </a:rPr>
              <a:t>rodzaje</a:t>
            </a:r>
            <a:r>
              <a:rPr lang="en-US" sz="1600" b="1" dirty="0">
                <a:solidFill>
                  <a:schemeClr val="tx1"/>
                </a:solidFill>
                <a:latin typeface="Corbel" charset="0"/>
                <a:ea typeface="Corbel" charset="0"/>
                <a:cs typeface="Corbel" charset="0"/>
              </a:rPr>
              <a:t> </a:t>
            </a:r>
            <a:r>
              <a:rPr lang="en-US" sz="1600" b="1" dirty="0" err="1">
                <a:solidFill>
                  <a:schemeClr val="tx1"/>
                </a:solidFill>
                <a:latin typeface="Corbel" charset="0"/>
                <a:ea typeface="Corbel" charset="0"/>
                <a:cs typeface="Corbel" charset="0"/>
              </a:rPr>
              <a:t>sterowników</a:t>
            </a:r>
            <a:endParaRPr lang="en-US" sz="1600" b="1" dirty="0">
              <a:solidFill>
                <a:schemeClr val="tx1"/>
              </a:solidFill>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7726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11430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916925" y="2590241"/>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10:00 – 10:30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Definiowanie grup docelowych i </a:t>
            </a:r>
            <a:r>
              <a:rPr lang="pl-PL" b="1" dirty="0" err="1">
                <a:solidFill>
                  <a:srgbClr val="003B4D"/>
                </a:solidFill>
                <a:latin typeface="Corbel" pitchFamily="18"/>
                <a:sym typeface="Calibri"/>
              </a:rPr>
              <a:t>wartości</a:t>
            </a:r>
            <a:r>
              <a:rPr lang="pl-PL" b="1" dirty="0">
                <a:solidFill>
                  <a:srgbClr val="003B4D"/>
                </a:solidFill>
                <a:latin typeface="Corbel" pitchFamily="18"/>
                <a:sym typeface="Calibri"/>
              </a:rPr>
              <a:t> rynkowej kraju, regionu lub miasta</a:t>
            </a:r>
          </a:p>
          <a:p>
            <a:pPr marL="184150"/>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Ukierunkowane </a:t>
            </a:r>
            <a:r>
              <a:rPr lang="pl-PL" sz="1600" b="1" dirty="0" err="1">
                <a:solidFill>
                  <a:srgbClr val="003B4D"/>
                </a:solidFill>
                <a:latin typeface="Corbel" pitchFamily="18"/>
                <a:sym typeface="Calibri"/>
              </a:rPr>
              <a:t>podejście</a:t>
            </a:r>
            <a:r>
              <a:rPr lang="pl-PL" sz="1600" b="1" dirty="0">
                <a:solidFill>
                  <a:srgbClr val="003B4D"/>
                </a:solidFill>
                <a:latin typeface="Corbel" pitchFamily="18"/>
                <a:sym typeface="Calibri"/>
              </a:rPr>
              <a:t> do identyfikacji inwestora </a:t>
            </a:r>
          </a:p>
          <a:p>
            <a:pPr marL="762000" lvl="2" indent="-227013">
              <a:lnSpc>
                <a:spcPct val="150000"/>
              </a:lnSpc>
              <a:buFont typeface="Arial" charset="0"/>
              <a:buChar char="•"/>
            </a:pPr>
            <a:r>
              <a:rPr lang="pl-PL" sz="1600" b="1" dirty="0">
                <a:solidFill>
                  <a:srgbClr val="003B4D"/>
                </a:solidFill>
                <a:latin typeface="Corbel" pitchFamily="18"/>
                <a:sym typeface="Calibri"/>
              </a:rPr>
              <a:t>Znaczenie wyboru </a:t>
            </a:r>
            <a:r>
              <a:rPr lang="pl-PL" sz="1600" b="1" dirty="0" err="1">
                <a:solidFill>
                  <a:srgbClr val="003B4D"/>
                </a:solidFill>
                <a:latin typeface="Corbel" pitchFamily="18"/>
                <a:sym typeface="Calibri"/>
              </a:rPr>
              <a:t>sektorów</a:t>
            </a:r>
            <a:r>
              <a:rPr lang="pl-PL" sz="1600" b="1" dirty="0">
                <a:solidFill>
                  <a:srgbClr val="003B4D"/>
                </a:solidFill>
                <a:latin typeface="Corbel" pitchFamily="18"/>
                <a:sym typeface="Calibri"/>
              </a:rPr>
              <a:t> docelowych i prawidłowych </a:t>
            </a:r>
            <a:r>
              <a:rPr lang="pl-PL" sz="1600" b="1" dirty="0" err="1">
                <a:solidFill>
                  <a:srgbClr val="003B4D"/>
                </a:solidFill>
                <a:latin typeface="Corbel" pitchFamily="18"/>
                <a:sym typeface="Calibri"/>
              </a:rPr>
              <a:t>rynków</a:t>
            </a:r>
            <a:r>
              <a:rPr lang="pl-PL" sz="1600" b="1" dirty="0">
                <a:solidFill>
                  <a:srgbClr val="003B4D"/>
                </a:solidFill>
                <a:latin typeface="Corbel" pitchFamily="18"/>
                <a:sym typeface="Calibri"/>
              </a:rPr>
              <a:t> geograficznych </a:t>
            </a:r>
          </a:p>
          <a:p>
            <a:pPr marL="762000" lvl="2" indent="-227013">
              <a:lnSpc>
                <a:spcPct val="150000"/>
              </a:lnSpc>
              <a:buFont typeface="Arial" charset="0"/>
              <a:buChar char="•"/>
            </a:pPr>
            <a:r>
              <a:rPr lang="pl-PL" sz="1600" b="1" dirty="0">
                <a:solidFill>
                  <a:srgbClr val="003B4D"/>
                </a:solidFill>
                <a:latin typeface="Corbel" pitchFamily="18"/>
                <a:sym typeface="Calibri"/>
              </a:rPr>
              <a:t>Przykłady dobrych praktyk z </a:t>
            </a:r>
            <a:r>
              <a:rPr lang="pl-PL" sz="1600" b="1" dirty="0" err="1">
                <a:solidFill>
                  <a:srgbClr val="003B4D"/>
                </a:solidFill>
                <a:latin typeface="Corbel" pitchFamily="18"/>
                <a:sym typeface="Calibri"/>
              </a:rPr>
              <a:t>świata</a:t>
            </a:r>
            <a:r>
              <a:rPr lang="pl-PL" sz="1600" b="1" dirty="0">
                <a:solidFill>
                  <a:srgbClr val="003B4D"/>
                </a:solidFill>
                <a:latin typeface="Corbel" pitchFamily="18"/>
                <a:sym typeface="Calibri"/>
              </a:rPr>
              <a:t> i sposoby ich przenoszenia do Małopolski </a:t>
            </a:r>
          </a:p>
          <a:p>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10400"/>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6456796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Ukierunkowan</a:t>
            </a:r>
            <a:r>
              <a:rPr lang="en-US" sz="2800" dirty="0">
                <a:latin typeface="Corbel" charset="0"/>
                <a:ea typeface="Corbel" charset="0"/>
                <a:cs typeface="Corbel" charset="0"/>
              </a:rPr>
              <a:t> </a:t>
            </a:r>
            <a:r>
              <a:rPr lang="en-US" sz="2800" dirty="0" err="1">
                <a:latin typeface="Corbel" charset="0"/>
                <a:ea typeface="Corbel" charset="0"/>
                <a:cs typeface="Corbel" charset="0"/>
              </a:rPr>
              <a:t>podejście</a:t>
            </a:r>
            <a:r>
              <a:rPr lang="en-US" sz="2800" dirty="0">
                <a:latin typeface="Corbel" charset="0"/>
                <a:ea typeface="Corbel" charset="0"/>
                <a:cs typeface="Corbel" charset="0"/>
              </a:rPr>
              <a:t> jest </a:t>
            </a:r>
            <a:r>
              <a:rPr lang="en-US" sz="2800" dirty="0" err="1">
                <a:latin typeface="Corbel" charset="0"/>
                <a:ea typeface="Corbel" charset="0"/>
                <a:cs typeface="Corbel" charset="0"/>
              </a:rPr>
              <a:t>niezbędne</a:t>
            </a:r>
            <a:r>
              <a:rPr lang="en-US" sz="2800" dirty="0">
                <a:latin typeface="Corbel" charset="0"/>
                <a:ea typeface="Corbel" charset="0"/>
                <a:cs typeface="Corbel" charset="0"/>
              </a:rPr>
              <a:t> do </a:t>
            </a:r>
            <a:r>
              <a:rPr lang="en-US" sz="2800" dirty="0" err="1">
                <a:latin typeface="Corbel" charset="0"/>
                <a:ea typeface="Corbel" charset="0"/>
                <a:cs typeface="Corbel" charset="0"/>
              </a:rPr>
              <a:t>przyciągania</a:t>
            </a:r>
            <a:r>
              <a:rPr lang="en-US" sz="2800" dirty="0">
                <a:latin typeface="Corbel" charset="0"/>
                <a:ea typeface="Corbel" charset="0"/>
                <a:cs typeface="Corbel" charset="0"/>
              </a:rPr>
              <a:t> FDI</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pic>
        <p:nvPicPr>
          <p:cNvPr id="8" name="Shape 285"/>
          <p:cNvPicPr preferRelativeResize="0"/>
          <p:nvPr/>
        </p:nvPicPr>
        <p:blipFill>
          <a:blip r:embed="rId3">
            <a:alphaModFix/>
          </a:blip>
          <a:stretch>
            <a:fillRect/>
          </a:stretch>
        </p:blipFill>
        <p:spPr>
          <a:xfrm>
            <a:off x="3785400" y="3056688"/>
            <a:ext cx="5659674" cy="3709249"/>
          </a:xfrm>
          <a:prstGeom prst="rect">
            <a:avLst/>
          </a:prstGeom>
          <a:noFill/>
          <a:ln w="28575" cap="flat" cmpd="sng">
            <a:solidFill>
              <a:srgbClr val="000000"/>
            </a:solidFill>
            <a:prstDash val="solid"/>
            <a:round/>
            <a:headEnd type="none" w="med" len="med"/>
            <a:tailEnd type="none" w="med" len="med"/>
          </a:ln>
        </p:spPr>
      </p:pic>
      <p:sp>
        <p:nvSpPr>
          <p:cNvPr id="3" name="Rectangle 2"/>
          <p:cNvSpPr/>
          <p:nvPr/>
        </p:nvSpPr>
        <p:spPr>
          <a:xfrm>
            <a:off x="457200" y="1999343"/>
            <a:ext cx="5981701" cy="4527393"/>
          </a:xfrm>
          <a:prstGeom prst="rect">
            <a:avLst/>
          </a:prstGeom>
          <a:solidFill>
            <a:srgbClr val="FFFFFF"/>
          </a:solidFill>
          <a:ln>
            <a:solidFill>
              <a:srgbClr val="003B4D"/>
            </a:solidFill>
          </a:ln>
        </p:spPr>
        <p:txBody>
          <a:bodyPr wrap="square">
            <a:spAutoFit/>
          </a:bodyPr>
          <a:lstStyle/>
          <a:p>
            <a:pPr marL="0" lvl="1" defTabSz="353278">
              <a:spcBef>
                <a:spcPct val="20000"/>
              </a:spcBef>
              <a:spcAft>
                <a:spcPts val="600"/>
              </a:spcAft>
              <a:buClr>
                <a:srgbClr val="4B9CB9"/>
              </a:buClr>
              <a:buSzPct val="100000"/>
            </a:pPr>
            <a:endParaRPr lang="en-US" sz="500" b="1" dirty="0">
              <a:latin typeface="Corbel" charset="0"/>
              <a:ea typeface="Corbel" charset="0"/>
              <a:cs typeface="Corbel" charset="0"/>
            </a:endParaRPr>
          </a:p>
          <a:p>
            <a:pPr marL="0" lvl="1" defTabSz="353278">
              <a:spcBef>
                <a:spcPct val="20000"/>
              </a:spcBef>
              <a:spcAft>
                <a:spcPts val="600"/>
              </a:spcAft>
              <a:buClr>
                <a:srgbClr val="4B9CB9"/>
              </a:buClr>
              <a:buSzPct val="100000"/>
            </a:pPr>
            <a:r>
              <a:rPr lang="en-US" sz="1600" b="1" dirty="0" err="1">
                <a:latin typeface="Corbel" charset="0"/>
                <a:ea typeface="Corbel" charset="0"/>
                <a:cs typeface="Corbel" charset="0"/>
              </a:rPr>
              <a:t>Trzy</a:t>
            </a:r>
            <a:r>
              <a:rPr lang="en-US" sz="1600" b="1" dirty="0">
                <a:latin typeface="Corbel" charset="0"/>
                <a:ea typeface="Corbel" charset="0"/>
                <a:cs typeface="Corbel" charset="0"/>
              </a:rPr>
              <a:t> </a:t>
            </a:r>
            <a:r>
              <a:rPr lang="en-US" sz="1600" b="1" dirty="0" err="1">
                <a:latin typeface="Corbel" charset="0"/>
                <a:ea typeface="Corbel" charset="0"/>
                <a:cs typeface="Corbel" charset="0"/>
              </a:rPr>
              <a:t>obszary</a:t>
            </a:r>
            <a:r>
              <a:rPr lang="en-US" sz="1600" b="1" dirty="0">
                <a:latin typeface="Corbel" charset="0"/>
                <a:ea typeface="Corbel" charset="0"/>
                <a:cs typeface="Corbel" charset="0"/>
              </a:rPr>
              <a:t> </a:t>
            </a:r>
            <a:r>
              <a:rPr lang="en-US" sz="1600" b="1" dirty="0" err="1">
                <a:latin typeface="Corbel" charset="0"/>
                <a:ea typeface="Corbel" charset="0"/>
                <a:cs typeface="Corbel" charset="0"/>
              </a:rPr>
              <a:t>zainteresowania</a:t>
            </a:r>
            <a:r>
              <a:rPr lang="en-US" sz="1600" b="1" dirty="0">
                <a:latin typeface="Corbel" charset="0"/>
                <a:ea typeface="Corbel" charset="0"/>
                <a:cs typeface="Corbel" charset="0"/>
              </a:rPr>
              <a:t> </a:t>
            </a:r>
            <a:r>
              <a:rPr lang="en-US" sz="1600" b="1" dirty="0" err="1">
                <a:latin typeface="Corbel" charset="0"/>
                <a:ea typeface="Corbel" charset="0"/>
                <a:cs typeface="Corbel" charset="0"/>
              </a:rPr>
              <a:t>są</a:t>
            </a:r>
            <a:r>
              <a:rPr lang="en-US" sz="1600" b="1" dirty="0">
                <a:latin typeface="Corbel" charset="0"/>
                <a:ea typeface="Corbel" charset="0"/>
                <a:cs typeface="Corbel" charset="0"/>
              </a:rPr>
              <a:t> </a:t>
            </a:r>
            <a:r>
              <a:rPr lang="en-US" sz="1600" b="1" dirty="0" err="1">
                <a:latin typeface="Corbel" charset="0"/>
                <a:ea typeface="Corbel" charset="0"/>
                <a:cs typeface="Corbel" charset="0"/>
              </a:rPr>
              <a:t>ważne</a:t>
            </a:r>
            <a:r>
              <a:rPr lang="en-US" sz="1600" b="1" dirty="0">
                <a:latin typeface="Corbel" charset="0"/>
                <a:ea typeface="Corbel" charset="0"/>
                <a:cs typeface="Corbel" charset="0"/>
              </a:rPr>
              <a:t>:</a:t>
            </a: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Skoncentrowanie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konkretnych</a:t>
            </a:r>
            <a:r>
              <a:rPr lang="en-US" sz="1600" dirty="0">
                <a:latin typeface="Corbel" charset="0"/>
                <a:ea typeface="Corbel" charset="0"/>
                <a:cs typeface="Corbel" charset="0"/>
              </a:rPr>
              <a:t> </a:t>
            </a:r>
            <a:r>
              <a:rPr lang="en-US" sz="1600" dirty="0" err="1">
                <a:latin typeface="Corbel" charset="0"/>
                <a:ea typeface="Corbel" charset="0"/>
                <a:cs typeface="Corbel" charset="0"/>
              </a:rPr>
              <a:t>sektorach</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Skupienie</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r>
              <a:rPr lang="en-US" sz="1600" dirty="0">
                <a:latin typeface="Corbel" charset="0"/>
                <a:ea typeface="Corbel" charset="0"/>
                <a:cs typeface="Corbel" charset="0"/>
              </a:rPr>
              <a:t> </a:t>
            </a:r>
            <a:r>
              <a:rPr lang="en-US" sz="1600" dirty="0" err="1">
                <a:latin typeface="Corbel" charset="0"/>
                <a:ea typeface="Corbel" charset="0"/>
                <a:cs typeface="Corbel" charset="0"/>
              </a:rPr>
              <a:t>rynkach</a:t>
            </a:r>
            <a:r>
              <a:rPr lang="en-US" sz="1600" dirty="0">
                <a:latin typeface="Corbel" charset="0"/>
                <a:ea typeface="Corbel" charset="0"/>
                <a:cs typeface="Corbel" charset="0"/>
              </a:rPr>
              <a:t> </a:t>
            </a:r>
            <a:r>
              <a:rPr lang="en-US" sz="1600" dirty="0" err="1">
                <a:latin typeface="Corbel" charset="0"/>
                <a:ea typeface="Corbel" charset="0"/>
                <a:cs typeface="Corbel" charset="0"/>
              </a:rPr>
              <a:t>geograficznych</a:t>
            </a: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Koncentracja</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poszczególnych</a:t>
            </a:r>
            <a:r>
              <a:rPr lang="en-US" sz="1600" dirty="0">
                <a:latin typeface="Corbel" charset="0"/>
                <a:ea typeface="Corbel" charset="0"/>
                <a:cs typeface="Corbel" charset="0"/>
              </a:rPr>
              <a:t> </a:t>
            </a:r>
            <a:r>
              <a:rPr lang="en-US" sz="1600" dirty="0" err="1">
                <a:latin typeface="Corbel" charset="0"/>
                <a:ea typeface="Corbel" charset="0"/>
                <a:cs typeface="Corbel" charset="0"/>
              </a:rPr>
              <a:t>wybranych</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przedsiębiorstwach</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endParaRPr lang="en-US" sz="1600" dirty="0">
              <a:latin typeface="Corbel" charset="0"/>
              <a:ea typeface="Corbel" charset="0"/>
              <a:cs typeface="Corbel" charset="0"/>
            </a:endParaRPr>
          </a:p>
          <a:p>
            <a:pPr marL="0" lvl="1" defTabSz="353278">
              <a:spcBef>
                <a:spcPct val="20000"/>
              </a:spcBef>
              <a:spcAft>
                <a:spcPts val="600"/>
              </a:spcAft>
              <a:buClr>
                <a:srgbClr val="4B9CB9"/>
              </a:buClr>
              <a:buSzPct val="100000"/>
            </a:pPr>
            <a:r>
              <a:rPr lang="en-US" sz="1600" b="1" dirty="0" err="1">
                <a:latin typeface="Corbel" charset="0"/>
                <a:ea typeface="Corbel" charset="0"/>
                <a:cs typeface="Corbel" charset="0"/>
              </a:rPr>
              <a:t>Ukierunkowane</a:t>
            </a:r>
            <a:r>
              <a:rPr lang="en-US" sz="1600" b="1" dirty="0">
                <a:latin typeface="Corbel" charset="0"/>
                <a:ea typeface="Corbel" charset="0"/>
                <a:cs typeface="Corbel" charset="0"/>
              </a:rPr>
              <a:t> </a:t>
            </a:r>
            <a:r>
              <a:rPr lang="en-US" sz="1600" b="1" dirty="0" err="1">
                <a:latin typeface="Corbel" charset="0"/>
                <a:ea typeface="Corbel" charset="0"/>
                <a:cs typeface="Corbel" charset="0"/>
              </a:rPr>
              <a:t>podejście</a:t>
            </a:r>
            <a:r>
              <a:rPr lang="en-US" sz="1600" b="1" dirty="0">
                <a:latin typeface="Corbel" charset="0"/>
                <a:ea typeface="Corbel" charset="0"/>
                <a:cs typeface="Corbel" charset="0"/>
              </a:rPr>
              <a:t>  </a:t>
            </a:r>
            <a:r>
              <a:rPr lang="en-US" sz="1600" b="1" dirty="0" err="1">
                <a:latin typeface="Corbel" charset="0"/>
                <a:ea typeface="Corbel" charset="0"/>
                <a:cs typeface="Corbel" charset="0"/>
              </a:rPr>
              <a:t>pozwala</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a:t>
            </a:r>
          </a:p>
          <a:p>
            <a:pPr marL="285750" lvl="1" indent="-285750" defTabSz="353278">
              <a:buClr>
                <a:srgbClr val="003B4D"/>
              </a:buClr>
              <a:buSzPct val="100000"/>
              <a:buFont typeface="Arial" charset="0"/>
              <a:buChar char="•"/>
            </a:pPr>
            <a:r>
              <a:rPr lang="en-US" sz="1600" dirty="0" err="1">
                <a:latin typeface="Corbel" charset="0"/>
                <a:ea typeface="Corbel" charset="0"/>
                <a:cs typeface="Corbel" charset="0"/>
              </a:rPr>
              <a:t>Wykorzystanie</a:t>
            </a:r>
            <a:r>
              <a:rPr lang="en-US" sz="1600" dirty="0">
                <a:latin typeface="Corbel" charset="0"/>
                <a:ea typeface="Corbel" charset="0"/>
                <a:cs typeface="Corbel" charset="0"/>
              </a:rPr>
              <a:t> </a:t>
            </a:r>
            <a:r>
              <a:rPr lang="en-US" sz="1600" dirty="0" err="1">
                <a:latin typeface="Corbel" charset="0"/>
                <a:ea typeface="Corbel" charset="0"/>
                <a:cs typeface="Corbel" charset="0"/>
              </a:rPr>
              <a:t>zasobów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możliwości</a:t>
            </a:r>
            <a:r>
              <a:rPr lang="en-US" sz="1600" dirty="0">
                <a:latin typeface="Corbel" charset="0"/>
                <a:ea typeface="Corbel" charset="0"/>
                <a:cs typeface="Corbel" charset="0"/>
              </a:rPr>
              <a:t>  </a:t>
            </a:r>
            <a:r>
              <a:rPr lang="en-US" sz="1600" dirty="0" err="1">
                <a:latin typeface="Corbel" charset="0"/>
                <a:ea typeface="Corbel" charset="0"/>
                <a:cs typeface="Corbel" charset="0"/>
              </a:rPr>
              <a:t>tak</a:t>
            </a:r>
            <a:r>
              <a:rPr lang="en-US" sz="1600" dirty="0">
                <a:latin typeface="Corbel" charset="0"/>
                <a:ea typeface="Corbel" charset="0"/>
                <a:cs typeface="Corbel" charset="0"/>
              </a:rPr>
              <a:t>, aby </a:t>
            </a:r>
            <a:r>
              <a:rPr lang="en-US" sz="1600" dirty="0" err="1">
                <a:latin typeface="Corbel" charset="0"/>
                <a:ea typeface="Corbel" charset="0"/>
                <a:cs typeface="Corbel" charset="0"/>
              </a:rPr>
              <a:t>uzyskać</a:t>
            </a:r>
            <a:r>
              <a:rPr lang="en-US" sz="1600" dirty="0">
                <a:latin typeface="Corbel" charset="0"/>
                <a:ea typeface="Corbel" charset="0"/>
                <a:cs typeface="Corbel" charset="0"/>
              </a:rPr>
              <a:t> </a:t>
            </a:r>
            <a:r>
              <a:rPr lang="en-US" sz="1600" dirty="0" err="1">
                <a:latin typeface="Corbel" charset="0"/>
                <a:ea typeface="Corbel" charset="0"/>
                <a:cs typeface="Corbel" charset="0"/>
              </a:rPr>
              <a:t>maksymalną</a:t>
            </a:r>
            <a:r>
              <a:rPr lang="en-US" sz="1600" dirty="0">
                <a:latin typeface="Corbel" charset="0"/>
                <a:ea typeface="Corbel" charset="0"/>
                <a:cs typeface="Corbel" charset="0"/>
              </a:rPr>
              <a:t> </a:t>
            </a:r>
            <a:r>
              <a:rPr lang="en-US" sz="1600" dirty="0" err="1">
                <a:latin typeface="Corbel" charset="0"/>
                <a:ea typeface="Corbel" charset="0"/>
                <a:cs typeface="Corbel" charset="0"/>
              </a:rPr>
              <a:t>skuteczność</a:t>
            </a:r>
            <a:endParaRPr lang="en-US" sz="1600" dirty="0">
              <a:latin typeface="Corbel" charset="0"/>
              <a:ea typeface="Corbel" charset="0"/>
              <a:cs typeface="Corbel" charset="0"/>
            </a:endParaRPr>
          </a:p>
          <a:p>
            <a:pPr marL="285750" lvl="1" indent="-285750" defTabSz="353278">
              <a:buClr>
                <a:srgbClr val="003B4D"/>
              </a:buClr>
              <a:buSzPct val="100000"/>
              <a:buFont typeface="Arial" charset="0"/>
              <a:buChar char="•"/>
            </a:pPr>
            <a:endParaRPr lang="en-US" sz="500" dirty="0">
              <a:latin typeface="Corbel" charset="0"/>
              <a:ea typeface="Corbel" charset="0"/>
              <a:cs typeface="Corbel" charset="0"/>
            </a:endParaRPr>
          </a:p>
          <a:p>
            <a:pPr marL="285750" lvl="1" indent="-285750" defTabSz="353278">
              <a:buClr>
                <a:srgbClr val="003B4D"/>
              </a:buClr>
              <a:buSzPct val="100000"/>
              <a:buFont typeface="Arial" charset="0"/>
              <a:buChar char="•"/>
            </a:pPr>
            <a:r>
              <a:rPr lang="en-US" sz="1600" dirty="0" err="1">
                <a:latin typeface="Corbel" charset="0"/>
                <a:ea typeface="Corbel" charset="0"/>
                <a:cs typeface="Corbel" charset="0"/>
              </a:rPr>
              <a:t>Definiowanie</a:t>
            </a:r>
            <a:r>
              <a:rPr lang="en-US" sz="1600" dirty="0">
                <a:latin typeface="Corbel" charset="0"/>
                <a:ea typeface="Corbel" charset="0"/>
                <a:cs typeface="Corbel" charset="0"/>
              </a:rPr>
              <a:t> </a:t>
            </a:r>
            <a:r>
              <a:rPr lang="en-US" sz="1600" dirty="0" err="1">
                <a:latin typeface="Corbel" charset="0"/>
                <a:ea typeface="Corbel" charset="0"/>
                <a:cs typeface="Corbel" charset="0"/>
              </a:rPr>
              <a:t>grup</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rozwijanie</a:t>
            </a:r>
            <a:r>
              <a:rPr lang="en-US" sz="1600" dirty="0">
                <a:latin typeface="Corbel" charset="0"/>
                <a:ea typeface="Corbel" charset="0"/>
                <a:cs typeface="Corbel" charset="0"/>
              </a:rPr>
              <a:t> </a:t>
            </a:r>
            <a:r>
              <a:rPr lang="en-US" sz="1600" dirty="0" err="1">
                <a:latin typeface="Corbel" charset="0"/>
                <a:ea typeface="Corbel" charset="0"/>
                <a:cs typeface="Corbel" charset="0"/>
              </a:rPr>
              <a:t>rozumienia</a:t>
            </a:r>
            <a:r>
              <a:rPr lang="en-US" sz="1600" dirty="0">
                <a:latin typeface="Corbel" charset="0"/>
                <a:ea typeface="Corbel" charset="0"/>
                <a:cs typeface="Corbel" charset="0"/>
              </a:rPr>
              <a:t>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potrzeb</a:t>
            </a:r>
            <a:endParaRPr lang="en-US" sz="1600" dirty="0">
              <a:latin typeface="Corbel" charset="0"/>
              <a:ea typeface="Corbel" charset="0"/>
              <a:cs typeface="Corbel" charset="0"/>
            </a:endParaRPr>
          </a:p>
          <a:p>
            <a:pPr marL="285750" lvl="1" indent="-285750" defTabSz="353278">
              <a:buClr>
                <a:srgbClr val="003B4D"/>
              </a:buClr>
              <a:buSzPct val="100000"/>
              <a:buFont typeface="Arial" charset="0"/>
              <a:buChar char="•"/>
            </a:pPr>
            <a:endParaRPr lang="en-US" sz="500" dirty="0">
              <a:latin typeface="Corbel" charset="0"/>
              <a:ea typeface="Corbel" charset="0"/>
              <a:cs typeface="Corbel" charset="0"/>
            </a:endParaRPr>
          </a:p>
          <a:p>
            <a:pPr marL="285750" lvl="1" indent="-285750" defTabSz="353278">
              <a:buClr>
                <a:srgbClr val="003B4D"/>
              </a:buClr>
              <a:buSzPct val="100000"/>
              <a:buFont typeface="Arial" charset="0"/>
              <a:buChar char="•"/>
            </a:pPr>
            <a:r>
              <a:rPr lang="en-US" sz="1600" dirty="0" err="1">
                <a:latin typeface="Corbel" charset="0"/>
                <a:ea typeface="Corbel" charset="0"/>
                <a:cs typeface="Corbel" charset="0"/>
              </a:rPr>
              <a:t>Dostosowane</a:t>
            </a:r>
            <a:r>
              <a:rPr lang="en-US" sz="1600" dirty="0">
                <a:latin typeface="Corbel" charset="0"/>
                <a:ea typeface="Corbel" charset="0"/>
                <a:cs typeface="Corbel" charset="0"/>
              </a:rPr>
              <a:t> </a:t>
            </a:r>
            <a:r>
              <a:rPr lang="en-US" sz="1600" dirty="0" err="1">
                <a:latin typeface="Corbel" charset="0"/>
                <a:ea typeface="Corbel" charset="0"/>
                <a:cs typeface="Corbel" charset="0"/>
              </a:rPr>
              <a:t>działań</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propozycji</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do </a:t>
            </a:r>
            <a:r>
              <a:rPr lang="en-US" sz="1600" dirty="0" err="1">
                <a:latin typeface="Corbel" charset="0"/>
                <a:ea typeface="Corbel" charset="0"/>
                <a:cs typeface="Corbel" charset="0"/>
              </a:rPr>
              <a:t>wymogów</a:t>
            </a:r>
            <a:r>
              <a:rPr lang="en-US" sz="1600" dirty="0">
                <a:latin typeface="Corbel" charset="0"/>
                <a:ea typeface="Corbel" charset="0"/>
                <a:cs typeface="Corbel" charset="0"/>
              </a:rPr>
              <a:t> </a:t>
            </a:r>
            <a:r>
              <a:rPr lang="en-US" sz="1600" dirty="0" err="1">
                <a:latin typeface="Corbel" charset="0"/>
                <a:ea typeface="Corbel" charset="0"/>
                <a:cs typeface="Corbel" charset="0"/>
              </a:rPr>
              <a:t>potencjalnych</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endParaRPr lang="en-US" sz="1600" dirty="0">
              <a:latin typeface="Corbel" charset="0"/>
              <a:ea typeface="Corbel" charset="0"/>
              <a:cs typeface="Corbel" charset="0"/>
            </a:endParaRPr>
          </a:p>
        </p:txBody>
      </p:sp>
    </p:spTree>
    <p:extLst>
      <p:ext uri="{BB962C8B-B14F-4D97-AF65-F5344CB8AC3E}">
        <p14:creationId xmlns:p14="http://schemas.microsoft.com/office/powerpoint/2010/main" val="112309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654626" y="1714500"/>
            <a:ext cx="8832274" cy="510539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184573" cy="457200"/>
          </a:xfrm>
        </p:spPr>
        <p:txBody>
          <a:bodyPr/>
          <a:lstStyle/>
          <a:p>
            <a:r>
              <a:rPr lang="en-US" sz="2800" err="1">
                <a:latin typeface="Corbel" charset="0"/>
                <a:ea typeface="Corbel" charset="0"/>
                <a:cs typeface="Corbel" charset="0"/>
              </a:rPr>
              <a:t>Wybór</a:t>
            </a:r>
            <a:r>
              <a:rPr lang="en-US" sz="2800">
                <a:latin typeface="Corbel" charset="0"/>
                <a:ea typeface="Corbel" charset="0"/>
                <a:cs typeface="Corbel" charset="0"/>
              </a:rPr>
              <a:t> </a:t>
            </a:r>
            <a:r>
              <a:rPr lang="en-US" sz="2800" err="1">
                <a:latin typeface="Corbel" charset="0"/>
                <a:ea typeface="Corbel" charset="0"/>
                <a:cs typeface="Corbel" charset="0"/>
              </a:rPr>
              <a:t>sektorów</a:t>
            </a:r>
            <a:r>
              <a:rPr lang="en-US" sz="2800">
                <a:latin typeface="Corbel" charset="0"/>
                <a:ea typeface="Corbel" charset="0"/>
                <a:cs typeface="Corbel" charset="0"/>
              </a:rPr>
              <a:t> </a:t>
            </a:r>
            <a:r>
              <a:rPr lang="en-US" sz="2800" err="1">
                <a:latin typeface="Corbel" charset="0"/>
                <a:ea typeface="Corbel" charset="0"/>
                <a:cs typeface="Corbel" charset="0"/>
              </a:rPr>
              <a:t>docelowych</a:t>
            </a:r>
            <a:endParaRPr lang="en-US" sz="2800">
              <a:latin typeface="Corbel" charset="0"/>
              <a:ea typeface="Corbel" charset="0"/>
              <a:cs typeface="Corbel" charset="0"/>
            </a:endParaRPr>
          </a:p>
        </p:txBody>
      </p:sp>
      <p:sp>
        <p:nvSpPr>
          <p:cNvPr id="3" name="Rectangle 2"/>
          <p:cNvSpPr/>
          <p:nvPr/>
        </p:nvSpPr>
        <p:spPr>
          <a:xfrm>
            <a:off x="919842" y="1871918"/>
            <a:ext cx="8186057" cy="5053691"/>
          </a:xfrm>
          <a:prstGeom prst="rect">
            <a:avLst/>
          </a:prstGeom>
        </p:spPr>
        <p:txBody>
          <a:bodyPr wrap="square">
            <a:spAutoFit/>
          </a:bodyPr>
          <a:lstStyle/>
          <a:p>
            <a:pPr marL="0" lvl="1" algn="ctr" defTabSz="353278">
              <a:spcBef>
                <a:spcPct val="20000"/>
              </a:spcBef>
              <a:spcAft>
                <a:spcPts val="600"/>
              </a:spcAft>
              <a:buClr>
                <a:srgbClr val="4B9CB9"/>
              </a:buClr>
              <a:buSzPct val="100000"/>
            </a:pPr>
            <a:r>
              <a:rPr lang="en-US" sz="1600" b="1" dirty="0" err="1">
                <a:latin typeface="Corbel" charset="0"/>
                <a:ea typeface="Corbel" charset="0"/>
                <a:cs typeface="Corbel" charset="0"/>
              </a:rPr>
              <a:t>Wybór</a:t>
            </a:r>
            <a:r>
              <a:rPr lang="en-US" sz="1600" b="1" dirty="0">
                <a:latin typeface="Corbel" charset="0"/>
                <a:ea typeface="Corbel" charset="0"/>
                <a:cs typeface="Corbel" charset="0"/>
              </a:rPr>
              <a:t> </a:t>
            </a:r>
            <a:r>
              <a:rPr lang="en-US" sz="1600" b="1" dirty="0" err="1">
                <a:latin typeface="Corbel" charset="0"/>
                <a:ea typeface="Corbel" charset="0"/>
                <a:cs typeface="Corbel" charset="0"/>
              </a:rPr>
              <a:t>sektorów</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docelowych</a:t>
            </a:r>
            <a:r>
              <a:rPr lang="en-US" sz="1600" b="1" dirty="0">
                <a:latin typeface="Corbel" charset="0"/>
                <a:ea typeface="Corbel" charset="0"/>
                <a:cs typeface="Corbel" charset="0"/>
              </a:rPr>
              <a:t>  </a:t>
            </a:r>
            <a:r>
              <a:rPr lang="en-US" sz="1600" b="1" dirty="0" err="1">
                <a:latin typeface="Corbel" charset="0"/>
                <a:ea typeface="Corbel" charset="0"/>
                <a:cs typeface="Corbel" charset="0"/>
              </a:rPr>
              <a:t>wymaga</a:t>
            </a:r>
            <a:r>
              <a:rPr lang="en-US" sz="1600" b="1" dirty="0">
                <a:latin typeface="Corbel" charset="0"/>
                <a:ea typeface="Corbel" charset="0"/>
                <a:cs typeface="Corbel" charset="0"/>
              </a:rPr>
              <a:t> </a:t>
            </a:r>
            <a:r>
              <a:rPr lang="en-US" sz="1600" b="1" dirty="0" err="1">
                <a:latin typeface="Corbel" charset="0"/>
                <a:ea typeface="Corbel" charset="0"/>
                <a:cs typeface="Corbel" charset="0"/>
              </a:rPr>
              <a:t>dopasowania</a:t>
            </a:r>
            <a:r>
              <a:rPr lang="en-US" sz="1600" b="1" dirty="0">
                <a:latin typeface="Corbel" charset="0"/>
                <a:ea typeface="Corbel" charset="0"/>
                <a:cs typeface="Corbel" charset="0"/>
              </a:rPr>
              <a:t> </a:t>
            </a:r>
            <a:r>
              <a:rPr lang="en-US" sz="1600" b="1" dirty="0" err="1">
                <a:latin typeface="Corbel" charset="0"/>
                <a:ea typeface="Corbel" charset="0"/>
                <a:cs typeface="Corbel" charset="0"/>
              </a:rPr>
              <a:t>zalet</a:t>
            </a:r>
            <a:r>
              <a:rPr lang="en-US" sz="1600" b="1" dirty="0">
                <a:latin typeface="Corbel" charset="0"/>
                <a:ea typeface="Corbel" charset="0"/>
                <a:cs typeface="Corbel" charset="0"/>
              </a:rPr>
              <a:t>  </a:t>
            </a:r>
            <a:r>
              <a:rPr lang="en-US" sz="1600" b="1" dirty="0" err="1">
                <a:latin typeface="Corbel" charset="0"/>
                <a:ea typeface="Corbel" charset="0"/>
                <a:cs typeface="Corbel" charset="0"/>
              </a:rPr>
              <a:t>lokalizacji</a:t>
            </a:r>
            <a:r>
              <a:rPr lang="en-US" sz="1600" b="1" dirty="0">
                <a:latin typeface="Corbel" charset="0"/>
                <a:ea typeface="Corbel" charset="0"/>
                <a:cs typeface="Corbel" charset="0"/>
              </a:rPr>
              <a:t>  do </a:t>
            </a:r>
            <a:r>
              <a:rPr lang="en-US" sz="1600" b="1" dirty="0" err="1">
                <a:latin typeface="Corbel" charset="0"/>
                <a:ea typeface="Corbel" charset="0"/>
                <a:cs typeface="Corbel" charset="0"/>
              </a:rPr>
              <a:t>aktualnej</a:t>
            </a:r>
            <a:r>
              <a:rPr lang="en-US" sz="1600" b="1" dirty="0">
                <a:latin typeface="Corbel" charset="0"/>
                <a:ea typeface="Corbel" charset="0"/>
                <a:cs typeface="Corbel" charset="0"/>
              </a:rPr>
              <a:t>   </a:t>
            </a:r>
            <a:r>
              <a:rPr lang="en-US" sz="1600" b="1" dirty="0" err="1">
                <a:latin typeface="Corbel" charset="0"/>
                <a:ea typeface="Corbel" charset="0"/>
                <a:cs typeface="Corbel" charset="0"/>
              </a:rPr>
              <a:t>sytuacji</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rynkach</a:t>
            </a:r>
            <a:r>
              <a:rPr lang="en-US" sz="1600" b="1" dirty="0">
                <a:latin typeface="Corbel" charset="0"/>
                <a:ea typeface="Corbel" charset="0"/>
                <a:cs typeface="Corbel" charset="0"/>
              </a:rPr>
              <a:t>  </a:t>
            </a:r>
            <a:r>
              <a:rPr lang="en-US" sz="1600" b="1" dirty="0" err="1">
                <a:latin typeface="Corbel" charset="0"/>
                <a:ea typeface="Corbel" charset="0"/>
                <a:cs typeface="Corbel" charset="0"/>
              </a:rPr>
              <a:t>międzynarodowych</a:t>
            </a:r>
            <a:r>
              <a:rPr lang="en-US" sz="1600" b="1" dirty="0">
                <a:latin typeface="Corbel" charset="0"/>
                <a:ea typeface="Corbel" charset="0"/>
                <a:cs typeface="Corbel" charset="0"/>
              </a:rPr>
              <a:t>. </a:t>
            </a:r>
            <a:r>
              <a:rPr lang="en-US" sz="1600" b="1" dirty="0" err="1">
                <a:latin typeface="Corbel" charset="0"/>
                <a:ea typeface="Corbel" charset="0"/>
                <a:cs typeface="Corbel" charset="0"/>
              </a:rPr>
              <a:t>Powinno</a:t>
            </a:r>
            <a:r>
              <a:rPr lang="en-US" sz="1600" b="1" dirty="0">
                <a:latin typeface="Corbel" charset="0"/>
                <a:ea typeface="Corbel" charset="0"/>
                <a:cs typeface="Corbel" charset="0"/>
              </a:rPr>
              <a:t> </a:t>
            </a:r>
            <a:r>
              <a:rPr lang="en-US" sz="1600" b="1" dirty="0" err="1">
                <a:latin typeface="Corbel" charset="0"/>
                <a:ea typeface="Corbel" charset="0"/>
                <a:cs typeface="Corbel" charset="0"/>
              </a:rPr>
              <a:t>być</a:t>
            </a:r>
            <a:r>
              <a:rPr lang="en-US" sz="1600" b="1" dirty="0">
                <a:latin typeface="Corbel" charset="0"/>
                <a:ea typeface="Corbel" charset="0"/>
                <a:cs typeface="Corbel" charset="0"/>
              </a:rPr>
              <a:t> </a:t>
            </a:r>
            <a:r>
              <a:rPr lang="en-US" sz="1600" b="1" dirty="0" err="1">
                <a:latin typeface="Corbel" charset="0"/>
                <a:ea typeface="Corbel" charset="0"/>
                <a:cs typeface="Corbel" charset="0"/>
              </a:rPr>
              <a:t>oparte</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badaniach</a:t>
            </a:r>
            <a:r>
              <a:rPr lang="en-US" sz="1600" b="1" dirty="0">
                <a:latin typeface="Corbel" charset="0"/>
                <a:ea typeface="Corbel" charset="0"/>
                <a:cs typeface="Corbel" charset="0"/>
              </a:rPr>
              <a:t> </a:t>
            </a:r>
            <a:r>
              <a:rPr lang="en-US" sz="1600" b="1" dirty="0" err="1">
                <a:latin typeface="Corbel" charset="0"/>
                <a:ea typeface="Corbel" charset="0"/>
                <a:cs typeface="Corbel" charset="0"/>
              </a:rPr>
              <a:t>przemysłowych</a:t>
            </a:r>
            <a:r>
              <a:rPr lang="en-US" sz="1600" b="1" dirty="0">
                <a:latin typeface="Corbel" charset="0"/>
                <a:ea typeface="Corbel" charset="0"/>
                <a:cs typeface="Corbel" charset="0"/>
              </a:rPr>
              <a:t>.</a:t>
            </a:r>
          </a:p>
          <a:p>
            <a:pPr marL="0" lvl="1" algn="ctr" defTabSz="353278">
              <a:spcBef>
                <a:spcPct val="20000"/>
              </a:spcBef>
              <a:spcAft>
                <a:spcPts val="600"/>
              </a:spcAft>
              <a:buClr>
                <a:srgbClr val="4B9CB9"/>
              </a:buClr>
              <a:buSzPct val="100000"/>
            </a:pPr>
            <a:endParaRPr lang="en-US" sz="1600" b="1" dirty="0">
              <a:latin typeface="Corbel" charset="0"/>
              <a:ea typeface="Corbel" charset="0"/>
              <a:cs typeface="Corbel" charset="0"/>
            </a:endParaRPr>
          </a:p>
          <a:p>
            <a:pPr marL="0" lvl="1" algn="ctr" defTabSz="353278">
              <a:spcBef>
                <a:spcPct val="20000"/>
              </a:spcBef>
              <a:spcAft>
                <a:spcPts val="600"/>
              </a:spcAft>
              <a:buClr>
                <a:srgbClr val="4B9CB9"/>
              </a:buClr>
              <a:buSzPct val="100000"/>
            </a:pPr>
            <a:r>
              <a:rPr lang="en-US" sz="1600" b="1" dirty="0" err="1">
                <a:latin typeface="Corbel" charset="0"/>
                <a:ea typeface="Corbel" charset="0"/>
                <a:cs typeface="Corbel" charset="0"/>
              </a:rPr>
              <a:t>Definicja</a:t>
            </a:r>
            <a:r>
              <a:rPr lang="en-US" sz="1600" b="1" dirty="0">
                <a:latin typeface="Corbel" charset="0"/>
                <a:ea typeface="Corbel" charset="0"/>
                <a:cs typeface="Corbel" charset="0"/>
              </a:rPr>
              <a:t> </a:t>
            </a:r>
            <a:r>
              <a:rPr lang="en-US" sz="1600" b="1" dirty="0" err="1">
                <a:latin typeface="Corbel" charset="0"/>
                <a:ea typeface="Corbel" charset="0"/>
                <a:cs typeface="Corbel" charset="0"/>
              </a:rPr>
              <a:t>sektora</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docelowego</a:t>
            </a:r>
            <a:r>
              <a:rPr lang="en-US" sz="1600" b="1" dirty="0">
                <a:latin typeface="Corbel" charset="0"/>
                <a:ea typeface="Corbel" charset="0"/>
                <a:cs typeface="Corbel" charset="0"/>
              </a:rPr>
              <a:t>:</a:t>
            </a: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Potencjał</a:t>
            </a:r>
            <a:r>
              <a:rPr lang="en-US" sz="1600" dirty="0">
                <a:latin typeface="Corbel" charset="0"/>
                <a:ea typeface="Corbel" charset="0"/>
                <a:cs typeface="Corbel" charset="0"/>
              </a:rPr>
              <a:t>  </a:t>
            </a:r>
            <a:r>
              <a:rPr lang="en-US" sz="1600" dirty="0" err="1">
                <a:latin typeface="Corbel" charset="0"/>
                <a:ea typeface="Corbel" charset="0"/>
                <a:cs typeface="Corbel" charset="0"/>
              </a:rPr>
              <a:t>międzynarodowych</a:t>
            </a:r>
            <a:r>
              <a:rPr lang="en-US" sz="1600" dirty="0">
                <a:latin typeface="Corbel" charset="0"/>
                <a:ea typeface="Corbel" charset="0"/>
                <a:cs typeface="Corbel" charset="0"/>
              </a:rPr>
              <a:t> firm jest </a:t>
            </a:r>
            <a:r>
              <a:rPr lang="en-US" sz="1600" dirty="0" err="1">
                <a:latin typeface="Corbel" charset="0"/>
                <a:ea typeface="Corbel" charset="0"/>
                <a:cs typeface="Corbel" charset="0"/>
              </a:rPr>
              <a:t>oparty</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rozwoju</a:t>
            </a:r>
            <a:r>
              <a:rPr lang="en-US" sz="1600" dirty="0">
                <a:latin typeface="Corbel" charset="0"/>
                <a:ea typeface="Corbel" charset="0"/>
                <a:cs typeface="Corbel" charset="0"/>
              </a:rPr>
              <a:t> </a:t>
            </a:r>
            <a:r>
              <a:rPr lang="en-US" sz="1600" dirty="0" err="1">
                <a:latin typeface="Corbel" charset="0"/>
                <a:ea typeface="Corbel" charset="0"/>
                <a:cs typeface="Corbel" charset="0"/>
              </a:rPr>
              <a:t>przemysłowym</a:t>
            </a:r>
            <a:r>
              <a:rPr lang="en-US" sz="1600" dirty="0">
                <a:latin typeface="Corbel" charset="0"/>
                <a:ea typeface="Corbel" charset="0"/>
                <a:cs typeface="Corbel" charset="0"/>
              </a:rPr>
              <a:t>.</a:t>
            </a: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Lokalizacja</a:t>
            </a:r>
            <a:r>
              <a:rPr lang="en-US" sz="1600" dirty="0">
                <a:latin typeface="Corbel" charset="0"/>
                <a:ea typeface="Corbel" charset="0"/>
                <a:cs typeface="Corbel" charset="0"/>
              </a:rPr>
              <a:t> ma </a:t>
            </a:r>
            <a:r>
              <a:rPr lang="en-US" sz="1600" dirty="0" err="1">
                <a:latin typeface="Corbel" charset="0"/>
                <a:ea typeface="Corbel" charset="0"/>
                <a:cs typeface="Corbel" charset="0"/>
              </a:rPr>
              <a:t>unikalne</a:t>
            </a:r>
            <a:r>
              <a:rPr lang="en-US" sz="1600" dirty="0">
                <a:latin typeface="Corbel" charset="0"/>
                <a:ea typeface="Corbel" charset="0"/>
                <a:cs typeface="Corbel" charset="0"/>
              </a:rPr>
              <a:t> </a:t>
            </a:r>
            <a:r>
              <a:rPr lang="en-US" sz="1600" dirty="0" err="1">
                <a:latin typeface="Corbel" charset="0"/>
                <a:ea typeface="Corbel" charset="0"/>
                <a:cs typeface="Corbel" charset="0"/>
              </a:rPr>
              <a:t>cechy</a:t>
            </a:r>
            <a:r>
              <a:rPr lang="en-US" sz="1600" dirty="0">
                <a:latin typeface="Corbel" charset="0"/>
                <a:ea typeface="Corbel" charset="0"/>
                <a:cs typeface="Corbel" charset="0"/>
              </a:rPr>
              <a:t> </a:t>
            </a:r>
            <a:r>
              <a:rPr lang="en-US" sz="1600" dirty="0" err="1">
                <a:latin typeface="Corbel" charset="0"/>
                <a:ea typeface="Corbel" charset="0"/>
                <a:cs typeface="Corbel" charset="0"/>
              </a:rPr>
              <a:t>sprzedaży</a:t>
            </a:r>
            <a:r>
              <a:rPr lang="en-US" sz="1600" dirty="0">
                <a:latin typeface="Corbel" charset="0"/>
                <a:ea typeface="Corbel" charset="0"/>
                <a:cs typeface="Corbel" charset="0"/>
              </a:rPr>
              <a:t>.</a:t>
            </a:r>
          </a:p>
          <a:p>
            <a:pPr marL="285750" lvl="1" indent="-285750" defTabSz="353278">
              <a:spcBef>
                <a:spcPct val="20000"/>
              </a:spcBef>
              <a:spcAft>
                <a:spcPts val="600"/>
              </a:spcAft>
              <a:buClr>
                <a:srgbClr val="003B4D"/>
              </a:buClr>
              <a:buSzPct val="100000"/>
              <a:buFont typeface="Arial" charset="0"/>
              <a:buChar char="•"/>
            </a:pPr>
            <a:endParaRPr lang="en-US" sz="1600" dirty="0">
              <a:latin typeface="Corbel" charset="0"/>
              <a:ea typeface="Corbel" charset="0"/>
              <a:cs typeface="Corbel" charset="0"/>
            </a:endParaRPr>
          </a:p>
          <a:p>
            <a:pPr marL="0" lvl="1" algn="ctr" defTabSz="353278">
              <a:spcBef>
                <a:spcPct val="20000"/>
              </a:spcBef>
              <a:spcAft>
                <a:spcPts val="600"/>
              </a:spcAft>
              <a:buClr>
                <a:srgbClr val="4B9CB9"/>
              </a:buClr>
              <a:buSzPct val="100000"/>
            </a:pPr>
            <a:r>
              <a:rPr lang="en-US" sz="1600" b="1" dirty="0" err="1">
                <a:latin typeface="Corbel" charset="0"/>
                <a:ea typeface="Corbel" charset="0"/>
                <a:cs typeface="Corbel" charset="0"/>
              </a:rPr>
              <a:t>Definiowanie</a:t>
            </a:r>
            <a:r>
              <a:rPr lang="en-US" sz="1600" b="1" dirty="0">
                <a:latin typeface="Corbel" charset="0"/>
                <a:ea typeface="Corbel" charset="0"/>
                <a:cs typeface="Corbel" charset="0"/>
              </a:rPr>
              <a:t> </a:t>
            </a:r>
            <a:r>
              <a:rPr lang="en-US" sz="1600" b="1" dirty="0" err="1">
                <a:latin typeface="Corbel" charset="0"/>
                <a:ea typeface="Corbel" charset="0"/>
                <a:cs typeface="Corbel" charset="0"/>
              </a:rPr>
              <a:t>sektorów</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docelowych</a:t>
            </a:r>
            <a:r>
              <a:rPr lang="en-US" sz="1600" b="1" dirty="0">
                <a:latin typeface="Corbel" charset="0"/>
                <a:ea typeface="Corbel" charset="0"/>
                <a:cs typeface="Corbel" charset="0"/>
              </a:rPr>
              <a:t> </a:t>
            </a:r>
            <a:r>
              <a:rPr lang="en-US" sz="1600" b="1" dirty="0" err="1">
                <a:latin typeface="Corbel" charset="0"/>
                <a:ea typeface="Corbel" charset="0"/>
                <a:cs typeface="Corbel" charset="0"/>
              </a:rPr>
              <a:t>zapewnia</a:t>
            </a:r>
            <a:r>
              <a:rPr lang="en-US" sz="1600" b="1" dirty="0">
                <a:latin typeface="Corbel" charset="0"/>
                <a:ea typeface="Corbel" charset="0"/>
                <a:cs typeface="Corbel" charset="0"/>
              </a:rPr>
              <a:t> </a:t>
            </a:r>
            <a:r>
              <a:rPr lang="en-US" sz="1600" b="1" dirty="0" err="1">
                <a:latin typeface="Corbel" charset="0"/>
                <a:ea typeface="Corbel" charset="0"/>
                <a:cs typeface="Corbel" charset="0"/>
              </a:rPr>
              <a:t>następujące</a:t>
            </a:r>
            <a:r>
              <a:rPr lang="en-US" sz="1600" b="1" dirty="0">
                <a:latin typeface="Corbel" charset="0"/>
                <a:ea typeface="Corbel" charset="0"/>
                <a:cs typeface="Corbel" charset="0"/>
              </a:rPr>
              <a:t> </a:t>
            </a:r>
            <a:r>
              <a:rPr lang="en-US" sz="1600" b="1" dirty="0" err="1">
                <a:latin typeface="Corbel" charset="0"/>
                <a:ea typeface="Corbel" charset="0"/>
                <a:cs typeface="Corbel" charset="0"/>
              </a:rPr>
              <a:t>korzyści</a:t>
            </a:r>
            <a:r>
              <a:rPr lang="en-US" sz="1600" b="1" dirty="0">
                <a:latin typeface="Corbel" charset="0"/>
                <a:ea typeface="Corbel" charset="0"/>
                <a:cs typeface="Corbel" charset="0"/>
              </a:rPr>
              <a:t>:</a:t>
            </a: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Szczegółowe</a:t>
            </a:r>
            <a:r>
              <a:rPr lang="en-US" sz="1600" dirty="0">
                <a:latin typeface="Corbel" charset="0"/>
                <a:ea typeface="Corbel" charset="0"/>
                <a:cs typeface="Corbel" charset="0"/>
              </a:rPr>
              <a:t>  </a:t>
            </a:r>
            <a:r>
              <a:rPr lang="en-US" sz="1600" dirty="0" err="1">
                <a:latin typeface="Corbel" charset="0"/>
                <a:ea typeface="Corbel" charset="0"/>
                <a:cs typeface="Corbel" charset="0"/>
              </a:rPr>
              <a:t>poznanie</a:t>
            </a:r>
            <a:r>
              <a:rPr lang="en-US" sz="1600" dirty="0">
                <a:latin typeface="Corbel" charset="0"/>
                <a:ea typeface="Corbel" charset="0"/>
                <a:cs typeface="Corbel" charset="0"/>
              </a:rPr>
              <a:t>  </a:t>
            </a:r>
            <a:r>
              <a:rPr lang="en-US" sz="1600" dirty="0" err="1">
                <a:latin typeface="Corbel" charset="0"/>
                <a:ea typeface="Corbel" charset="0"/>
                <a:cs typeface="Corbel" charset="0"/>
              </a:rPr>
              <a:t>czynników</a:t>
            </a:r>
            <a:r>
              <a:rPr lang="en-US" sz="1600" dirty="0">
                <a:latin typeface="Corbel" charset="0"/>
                <a:ea typeface="Corbel" charset="0"/>
                <a:cs typeface="Corbel" charset="0"/>
              </a:rPr>
              <a:t> </a:t>
            </a:r>
            <a:r>
              <a:rPr lang="en-US" sz="1600" dirty="0" err="1">
                <a:latin typeface="Corbel" charset="0"/>
                <a:ea typeface="Corbel" charset="0"/>
                <a:cs typeface="Corbel" charset="0"/>
              </a:rPr>
              <a:t>wpływających</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decyzje</a:t>
            </a:r>
            <a:r>
              <a:rPr lang="en-US" sz="1600" dirty="0">
                <a:latin typeface="Corbel" charset="0"/>
                <a:ea typeface="Corbel" charset="0"/>
                <a:cs typeface="Corbel" charset="0"/>
              </a:rPr>
              <a:t> </a:t>
            </a:r>
            <a:r>
              <a:rPr lang="en-US" sz="1600" dirty="0" err="1">
                <a:latin typeface="Corbel" charset="0"/>
                <a:ea typeface="Corbel" charset="0"/>
                <a:cs typeface="Corbel" charset="0"/>
              </a:rPr>
              <a:t>inwestycyjne</a:t>
            </a:r>
            <a:r>
              <a:rPr lang="en-US" sz="1600" dirty="0">
                <a:latin typeface="Corbel" charset="0"/>
                <a:ea typeface="Corbel" charset="0"/>
                <a:cs typeface="Corbel" charset="0"/>
              </a:rPr>
              <a:t> w </a:t>
            </a:r>
            <a:r>
              <a:rPr lang="en-US" sz="1600" dirty="0" err="1">
                <a:latin typeface="Corbel" charset="0"/>
                <a:ea typeface="Corbel" charset="0"/>
                <a:cs typeface="Corbel" charset="0"/>
              </a:rPr>
              <a:t>sektorze</a:t>
            </a:r>
            <a:r>
              <a:rPr lang="en-US" sz="1600" dirty="0">
                <a:latin typeface="Corbel" charset="0"/>
                <a:ea typeface="Corbel" charset="0"/>
                <a:cs typeface="Corbel" charset="0"/>
              </a:rPr>
              <a:t>.</a:t>
            </a: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Możliwość</a:t>
            </a:r>
            <a:r>
              <a:rPr lang="en-US" sz="1600" dirty="0">
                <a:latin typeface="Corbel" charset="0"/>
                <a:ea typeface="Corbel" charset="0"/>
                <a:cs typeface="Corbel" charset="0"/>
              </a:rPr>
              <a:t>  </a:t>
            </a:r>
            <a:r>
              <a:rPr lang="en-US" sz="1600" dirty="0" err="1">
                <a:latin typeface="Corbel" charset="0"/>
                <a:ea typeface="Corbel" charset="0"/>
                <a:cs typeface="Corbel" charset="0"/>
              </a:rPr>
              <a:t>wyprodukowania</a:t>
            </a:r>
            <a:r>
              <a:rPr lang="en-US" sz="1600" dirty="0">
                <a:latin typeface="Corbel" charset="0"/>
                <a:ea typeface="Corbel" charset="0"/>
                <a:cs typeface="Corbel" charset="0"/>
              </a:rPr>
              <a:t> </a:t>
            </a:r>
            <a:r>
              <a:rPr lang="en-US" sz="1600" dirty="0" err="1">
                <a:latin typeface="Corbel" charset="0"/>
                <a:ea typeface="Corbel" charset="0"/>
                <a:cs typeface="Corbel" charset="0"/>
              </a:rPr>
              <a:t>istotnych</a:t>
            </a:r>
            <a:r>
              <a:rPr lang="en-US" sz="1600" dirty="0">
                <a:latin typeface="Corbel" charset="0"/>
                <a:ea typeface="Corbel" charset="0"/>
                <a:cs typeface="Corbel" charset="0"/>
              </a:rPr>
              <a:t> </a:t>
            </a:r>
            <a:r>
              <a:rPr lang="en-US" sz="1600" dirty="0" err="1">
                <a:latin typeface="Corbel" charset="0"/>
                <a:ea typeface="Corbel" charset="0"/>
                <a:cs typeface="Corbel" charset="0"/>
              </a:rPr>
              <a:t>informacji</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t>
            </a:r>
            <a:endParaRPr lang="en-US" sz="1600" dirty="0">
              <a:latin typeface="Corbel" charset="0"/>
              <a:ea typeface="Corbel" charset="0"/>
              <a:cs typeface="Corbel" charset="0"/>
            </a:endParaRP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Większa</a:t>
            </a:r>
            <a:r>
              <a:rPr lang="en-US" sz="1600" dirty="0">
                <a:latin typeface="Corbel" charset="0"/>
                <a:ea typeface="Corbel" charset="0"/>
                <a:cs typeface="Corbel" charset="0"/>
              </a:rPr>
              <a:t> </a:t>
            </a:r>
            <a:r>
              <a:rPr lang="en-US" sz="1600" dirty="0" err="1">
                <a:latin typeface="Corbel" charset="0"/>
                <a:ea typeface="Corbel" charset="0"/>
                <a:cs typeface="Corbel" charset="0"/>
              </a:rPr>
              <a:t>wiarygodność</a:t>
            </a:r>
            <a:r>
              <a:rPr lang="en-US" sz="1600" dirty="0">
                <a:latin typeface="Corbel" charset="0"/>
                <a:ea typeface="Corbel" charset="0"/>
                <a:cs typeface="Corbel" charset="0"/>
              </a:rPr>
              <a:t> w </a:t>
            </a:r>
            <a:r>
              <a:rPr lang="en-US" sz="1600" dirty="0" err="1">
                <a:latin typeface="Corbel" charset="0"/>
                <a:ea typeface="Corbel" charset="0"/>
                <a:cs typeface="Corbel" charset="0"/>
              </a:rPr>
              <a:t>oczach</a:t>
            </a:r>
            <a:r>
              <a:rPr lang="en-US" sz="1600" dirty="0">
                <a:latin typeface="Corbel" charset="0"/>
                <a:ea typeface="Corbel" charset="0"/>
                <a:cs typeface="Corbel" charset="0"/>
              </a:rPr>
              <a:t> </a:t>
            </a:r>
            <a:r>
              <a:rPr lang="en-US" sz="1600" dirty="0" err="1">
                <a:latin typeface="Corbel" charset="0"/>
                <a:ea typeface="Corbel" charset="0"/>
                <a:cs typeface="Corbel" charset="0"/>
              </a:rPr>
              <a:t>potencjalnych</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 </a:t>
            </a:r>
          </a:p>
          <a:p>
            <a:pPr marL="0" lvl="1" algn="ctr" defTabSz="353278">
              <a:spcBef>
                <a:spcPct val="20000"/>
              </a:spcBef>
              <a:spcAft>
                <a:spcPts val="600"/>
              </a:spcAft>
              <a:buClr>
                <a:srgbClr val="003B4D"/>
              </a:buClr>
              <a:buSzPct val="100000"/>
            </a:pPr>
            <a:r>
              <a:rPr lang="en-US" sz="1600" dirty="0" err="1">
                <a:latin typeface="Corbel" charset="0"/>
                <a:ea typeface="Corbel" charset="0"/>
                <a:cs typeface="Corbel" charset="0"/>
              </a:rPr>
              <a:t>wyraźne</a:t>
            </a:r>
            <a:r>
              <a:rPr lang="en-US" sz="1600" dirty="0">
                <a:latin typeface="Corbel" charset="0"/>
                <a:ea typeface="Corbel" charset="0"/>
                <a:cs typeface="Corbel" charset="0"/>
              </a:rPr>
              <a:t> </a:t>
            </a:r>
            <a:r>
              <a:rPr lang="en-US" sz="1600" dirty="0" err="1">
                <a:latin typeface="Corbel" charset="0"/>
                <a:ea typeface="Corbel" charset="0"/>
                <a:cs typeface="Corbel" charset="0"/>
              </a:rPr>
              <a:t>odróżnienie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od </a:t>
            </a:r>
            <a:r>
              <a:rPr lang="en-US" sz="1600" dirty="0" err="1">
                <a:latin typeface="Corbel" charset="0"/>
                <a:ea typeface="Corbel" charset="0"/>
                <a:cs typeface="Corbel" charset="0"/>
              </a:rPr>
              <a:t>konkurentów</a:t>
            </a:r>
            <a:r>
              <a:rPr lang="en-US" sz="1600" dirty="0">
                <a:latin typeface="Corbel" charset="0"/>
                <a:ea typeface="Corbel" charset="0"/>
                <a:cs typeface="Corbel" charset="0"/>
              </a:rPr>
              <a:t>.</a:t>
            </a:r>
          </a:p>
          <a:p>
            <a:pPr marL="0" lvl="1" algn="ctr" defTabSz="353278">
              <a:spcBef>
                <a:spcPct val="20000"/>
              </a:spcBef>
              <a:spcAft>
                <a:spcPts val="600"/>
              </a:spcAft>
              <a:buClr>
                <a:srgbClr val="4B9CB9"/>
              </a:buClr>
              <a:buSzPct val="100000"/>
            </a:pPr>
            <a:endParaRPr lang="en-US" sz="1600" b="1" dirty="0">
              <a:latin typeface="Corbel" charset="0"/>
              <a:ea typeface="Corbel" charset="0"/>
              <a:cs typeface="Corbel" charset="0"/>
            </a:endParaRPr>
          </a:p>
          <a:p>
            <a:pPr marL="0" lvl="1" algn="ctr" defTabSz="353278">
              <a:spcBef>
                <a:spcPct val="20000"/>
              </a:spcBef>
              <a:spcAft>
                <a:spcPts val="600"/>
              </a:spcAft>
              <a:buClr>
                <a:srgbClr val="4B9CB9"/>
              </a:buClr>
              <a:buSzPct val="100000"/>
            </a:pPr>
            <a:r>
              <a:rPr lang="en-US" sz="1600" b="1" dirty="0" err="1">
                <a:latin typeface="Corbel" charset="0"/>
                <a:ea typeface="Corbel" charset="0"/>
                <a:cs typeface="Corbel" charset="0"/>
              </a:rPr>
              <a:t>Sektory</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docelowe</a:t>
            </a:r>
            <a:r>
              <a:rPr lang="en-US" sz="1600" b="1" dirty="0">
                <a:latin typeface="Corbel" charset="0"/>
                <a:ea typeface="Corbel" charset="0"/>
                <a:cs typeface="Corbel" charset="0"/>
              </a:rPr>
              <a:t> </a:t>
            </a:r>
            <a:r>
              <a:rPr lang="en-US" sz="1600" b="1" dirty="0" err="1">
                <a:latin typeface="Corbel" charset="0"/>
                <a:ea typeface="Corbel" charset="0"/>
                <a:cs typeface="Corbel" charset="0"/>
              </a:rPr>
              <a:t>powinny</a:t>
            </a:r>
            <a:r>
              <a:rPr lang="en-US" sz="1600" b="1" dirty="0">
                <a:latin typeface="Corbel" charset="0"/>
                <a:ea typeface="Corbel" charset="0"/>
                <a:cs typeface="Corbel" charset="0"/>
              </a:rPr>
              <a:t> </a:t>
            </a:r>
            <a:r>
              <a:rPr lang="en-US" sz="1600" b="1" dirty="0" err="1">
                <a:latin typeface="Corbel" charset="0"/>
                <a:ea typeface="Corbel" charset="0"/>
                <a:cs typeface="Corbel" charset="0"/>
              </a:rPr>
              <a:t>być</a:t>
            </a:r>
            <a:r>
              <a:rPr lang="en-US" sz="1600" b="1" dirty="0">
                <a:latin typeface="Corbel" charset="0"/>
                <a:ea typeface="Corbel" charset="0"/>
                <a:cs typeface="Corbel" charset="0"/>
              </a:rPr>
              <a:t> </a:t>
            </a:r>
            <a:r>
              <a:rPr lang="en-US" sz="1600" b="1" dirty="0" err="1">
                <a:latin typeface="Corbel" charset="0"/>
                <a:ea typeface="Corbel" charset="0"/>
                <a:cs typeface="Corbel" charset="0"/>
              </a:rPr>
              <a:t>określone</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tyle</a:t>
            </a:r>
            <a:r>
              <a:rPr lang="en-US" sz="1600" b="1" dirty="0">
                <a:latin typeface="Corbel" charset="0"/>
                <a:ea typeface="Corbel" charset="0"/>
                <a:cs typeface="Corbel" charset="0"/>
              </a:rPr>
              <a:t> </a:t>
            </a:r>
            <a:r>
              <a:rPr lang="en-US" sz="1600" b="1" dirty="0" err="1">
                <a:latin typeface="Corbel" charset="0"/>
                <a:ea typeface="Corbel" charset="0"/>
                <a:cs typeface="Corbel" charset="0"/>
              </a:rPr>
              <a:t>wąsko</a:t>
            </a:r>
            <a:r>
              <a:rPr lang="en-US" sz="1600" b="1" dirty="0">
                <a:latin typeface="Corbel" charset="0"/>
                <a:ea typeface="Corbel" charset="0"/>
                <a:cs typeface="Corbel" charset="0"/>
              </a:rPr>
              <a:t>, aby </a:t>
            </a:r>
            <a:r>
              <a:rPr lang="en-US" sz="1600" b="1" dirty="0" err="1">
                <a:latin typeface="Corbel" charset="0"/>
                <a:ea typeface="Corbel" charset="0"/>
                <a:cs typeface="Corbel" charset="0"/>
              </a:rPr>
              <a:t>umożliwić</a:t>
            </a:r>
            <a:r>
              <a:rPr lang="en-US" sz="1600" b="1" dirty="0">
                <a:latin typeface="Corbel" charset="0"/>
                <a:ea typeface="Corbel" charset="0"/>
                <a:cs typeface="Corbel" charset="0"/>
              </a:rPr>
              <a:t> </a:t>
            </a:r>
            <a:r>
              <a:rPr lang="en-US" sz="1600" b="1" dirty="0" err="1">
                <a:latin typeface="Corbel" charset="0"/>
                <a:ea typeface="Corbel" charset="0"/>
                <a:cs typeface="Corbel" charset="0"/>
              </a:rPr>
              <a:t>celowe</a:t>
            </a:r>
            <a:r>
              <a:rPr lang="en-US" sz="1600" b="1" dirty="0">
                <a:latin typeface="Corbel" charset="0"/>
                <a:ea typeface="Corbel" charset="0"/>
                <a:cs typeface="Corbel" charset="0"/>
              </a:rPr>
              <a:t> </a:t>
            </a:r>
            <a:r>
              <a:rPr lang="en-US" sz="1600" b="1" dirty="0" err="1">
                <a:latin typeface="Corbel" charset="0"/>
                <a:ea typeface="Corbel" charset="0"/>
                <a:cs typeface="Corbel" charset="0"/>
              </a:rPr>
              <a:t>działania</a:t>
            </a:r>
            <a:endParaRPr lang="en-US" sz="1600" b="1" dirty="0">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3280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sektorów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r>
              <a:rPr lang="pl-PL" sz="2800" dirty="0">
                <a:latin typeface="Corbel" charset="0"/>
                <a:ea typeface="Corbel" charset="0"/>
                <a:cs typeface="Corbel" charset="0"/>
              </a:rPr>
              <a:t> </a:t>
            </a:r>
            <a:r>
              <a:rPr lang="en-US" sz="2800" dirty="0">
                <a:latin typeface="Corbel" charset="0"/>
                <a:ea typeface="Corbel" charset="0"/>
                <a:cs typeface="Corbel" charset="0"/>
              </a:rPr>
              <a:t>– </a:t>
            </a:r>
            <a:r>
              <a:rPr lang="en-US" sz="2800" dirty="0" err="1">
                <a:latin typeface="Corbel" charset="0"/>
                <a:ea typeface="Corbel" charset="0"/>
                <a:cs typeface="Corbel" charset="0"/>
              </a:rPr>
              <a:t>segmentacja</a:t>
            </a:r>
            <a:r>
              <a:rPr lang="en-US" sz="2800" dirty="0">
                <a:latin typeface="Corbel" charset="0"/>
                <a:ea typeface="Corbel" charset="0"/>
                <a:cs typeface="Corbel" charset="0"/>
              </a:rPr>
              <a:t> </a:t>
            </a:r>
            <a:r>
              <a:rPr lang="en-US" sz="2800" dirty="0" err="1">
                <a:latin typeface="Corbel" charset="0"/>
                <a:ea typeface="Corbel" charset="0"/>
                <a:cs typeface="Corbel" charset="0"/>
              </a:rPr>
              <a:t>sektora</a:t>
            </a:r>
            <a:endParaRPr lang="en-US" sz="2800" dirty="0">
              <a:latin typeface="Corbel" charset="0"/>
              <a:ea typeface="Corbel" charset="0"/>
              <a:cs typeface="Corbel"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3" y="1866900"/>
            <a:ext cx="3860800" cy="5346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1901268"/>
            <a:ext cx="3403600" cy="8038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28" y="2693875"/>
            <a:ext cx="2235200" cy="9256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999" y="3641110"/>
            <a:ext cx="3225800" cy="317879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4577661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Shape 215"/>
          <p:cNvSpPr/>
          <p:nvPr/>
        </p:nvSpPr>
        <p:spPr>
          <a:xfrm>
            <a:off x="5143500" y="2705100"/>
            <a:ext cx="4336099" cy="35814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1" name="Shape 215"/>
          <p:cNvSpPr/>
          <p:nvPr/>
        </p:nvSpPr>
        <p:spPr>
          <a:xfrm>
            <a:off x="540701" y="2705100"/>
            <a:ext cx="4336099" cy="35814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sektorów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r>
              <a:rPr lang="en-US" sz="2800" dirty="0">
                <a:latin typeface="Corbel" charset="0"/>
                <a:ea typeface="Corbel" charset="0"/>
                <a:cs typeface="Corbel" charset="0"/>
              </a:rPr>
              <a:t> - </a:t>
            </a:r>
            <a:r>
              <a:rPr lang="en-US" sz="2800" dirty="0" err="1">
                <a:latin typeface="Corbel" charset="0"/>
                <a:ea typeface="Corbel" charset="0"/>
                <a:cs typeface="Corbel" charset="0"/>
              </a:rPr>
              <a:t>podejście</a:t>
            </a:r>
            <a:endParaRPr lang="en-US" sz="2800" dirty="0">
              <a:latin typeface="Corbel" charset="0"/>
              <a:ea typeface="Corbel" charset="0"/>
              <a:cs typeface="Corbel" charset="0"/>
            </a:endParaRPr>
          </a:p>
        </p:txBody>
      </p:sp>
      <p:sp>
        <p:nvSpPr>
          <p:cNvPr id="14" name="Rectangle 9"/>
          <p:cNvSpPr>
            <a:spLocks/>
          </p:cNvSpPr>
          <p:nvPr/>
        </p:nvSpPr>
        <p:spPr bwMode="auto">
          <a:xfrm>
            <a:off x="381000" y="2801553"/>
            <a:ext cx="4495800" cy="3413198"/>
          </a:xfrm>
          <a:prstGeom prst="rect">
            <a:avLst/>
          </a:prstGeom>
          <a:solidFill>
            <a:srgbClr val="FFFFFF">
              <a:alpha val="49803"/>
            </a:srgbClr>
          </a:solidFill>
          <a:ln w="9525">
            <a:noFill/>
            <a:round/>
            <a:headEnd/>
            <a:tailEnd/>
          </a:ln>
        </p:spPr>
        <p:txBody>
          <a:bodyPr wrap="square" lIns="36554" tIns="36554" rIns="36554" bIns="36554">
            <a:spAutoFit/>
          </a:bodyPr>
          <a:lstStyle/>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region ma </a:t>
            </a:r>
            <a:r>
              <a:rPr lang="en-US" sz="1600" dirty="0" err="1">
                <a:solidFill>
                  <a:srgbClr val="3C4A4A"/>
                </a:solidFill>
                <a:latin typeface="Corbel" charset="0"/>
                <a:ea typeface="Corbel" charset="0"/>
                <a:cs typeface="Corbel" charset="0"/>
                <a:sym typeface="Calibri" charset="0"/>
              </a:rPr>
              <a:t>korzyści</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tych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sektorach</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zalety</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porównaniu</a:t>
            </a:r>
            <a:r>
              <a:rPr lang="en-US" sz="1600" dirty="0">
                <a:solidFill>
                  <a:srgbClr val="3C4A4A"/>
                </a:solidFill>
                <a:latin typeface="Corbel" charset="0"/>
                <a:ea typeface="Corbel" charset="0"/>
                <a:cs typeface="Corbel" charset="0"/>
                <a:sym typeface="Calibri" charset="0"/>
              </a:rPr>
              <a:t> do </a:t>
            </a:r>
            <a:r>
              <a:rPr lang="en-US" sz="1600" dirty="0" err="1">
                <a:solidFill>
                  <a:srgbClr val="3C4A4A"/>
                </a:solidFill>
                <a:latin typeface="Corbel" charset="0"/>
                <a:ea typeface="Corbel" charset="0"/>
                <a:cs typeface="Corbel" charset="0"/>
                <a:sym typeface="Calibri" charset="0"/>
              </a:rPr>
              <a:t>innych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lokalizacji</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konkretne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możliwości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przedsiębiorstw</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Możemy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wyrazić</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konkretne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propozycje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wartości</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rodzaje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przedsiębiorstw</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mogą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korzystać</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tych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zalet</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możliwości</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zalety</a:t>
            </a:r>
            <a:r>
              <a:rPr lang="en-US" sz="1600" dirty="0">
                <a:solidFill>
                  <a:srgbClr val="3C4A4A"/>
                </a:solidFill>
                <a:latin typeface="Corbel" charset="0"/>
                <a:ea typeface="Corbel" charset="0"/>
                <a:cs typeface="Corbel" charset="0"/>
                <a:sym typeface="Calibri" charset="0"/>
              </a:rPr>
              <a:t> / </a:t>
            </a:r>
            <a:r>
              <a:rPr lang="en-US" sz="1600" dirty="0" err="1">
                <a:solidFill>
                  <a:srgbClr val="3C4A4A"/>
                </a:solidFill>
                <a:latin typeface="Corbel" charset="0"/>
                <a:ea typeface="Corbel" charset="0"/>
                <a:cs typeface="Corbel" charset="0"/>
                <a:sym typeface="Calibri" charset="0"/>
              </a:rPr>
              <a:t>możliwości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naszej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lokalizacji</a:t>
            </a:r>
            <a:r>
              <a:rPr lang="en-US" sz="1600" dirty="0">
                <a:solidFill>
                  <a:srgbClr val="3C4A4A"/>
                </a:solidFill>
                <a:latin typeface="Corbel" charset="0"/>
                <a:ea typeface="Corbel" charset="0"/>
                <a:cs typeface="Corbel" charset="0"/>
                <a:sym typeface="Calibri" charset="0"/>
              </a:rPr>
              <a:t>  s</a:t>
            </a:r>
            <a:r>
              <a:rPr lang="pl-PL" sz="1600" dirty="0">
                <a:solidFill>
                  <a:srgbClr val="3C4A4A"/>
                </a:solidFill>
                <a:latin typeface="Corbel" charset="0"/>
                <a:ea typeface="Corbel" charset="0"/>
                <a:cs typeface="Corbel" charset="0"/>
                <a:sym typeface="Calibri" charset="0"/>
              </a:rPr>
              <a:t>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zgodne</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wymaganiami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potencjalnych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inwestorów</a:t>
            </a:r>
            <a:r>
              <a:rPr lang="en-US" sz="1600" dirty="0">
                <a:solidFill>
                  <a:srgbClr val="3C4A4A"/>
                </a:solidFill>
                <a:latin typeface="Corbel" charset="0"/>
                <a:ea typeface="Corbel" charset="0"/>
                <a:cs typeface="Corbel" charset="0"/>
                <a:sym typeface="Calibri" charset="0"/>
              </a:rPr>
              <a:t>?</a:t>
            </a:r>
          </a:p>
        </p:txBody>
      </p:sp>
      <p:sp>
        <p:nvSpPr>
          <p:cNvPr id="15" name="Rectangle 9"/>
          <p:cNvSpPr>
            <a:spLocks/>
          </p:cNvSpPr>
          <p:nvPr/>
        </p:nvSpPr>
        <p:spPr bwMode="auto">
          <a:xfrm>
            <a:off x="5234189" y="2912165"/>
            <a:ext cx="3960000" cy="2920755"/>
          </a:xfrm>
          <a:prstGeom prst="rect">
            <a:avLst/>
          </a:prstGeom>
          <a:solidFill>
            <a:srgbClr val="FFFFFF">
              <a:alpha val="49803"/>
            </a:srgbClr>
          </a:solidFill>
          <a:ln w="9525">
            <a:noFill/>
            <a:round/>
            <a:headEnd/>
            <a:tailEnd/>
          </a:ln>
        </p:spPr>
        <p:txBody>
          <a:bodyPr wrap="square" lIns="36554" tIns="36554" rIns="36554" bIns="36554">
            <a:spAutoFit/>
          </a:bodyPr>
          <a:lstStyle/>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Które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sektory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doświadczają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wzrostu</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przedsiębiorstwa</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tych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sektorach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rozszerzaj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się</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międzynarodowo</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Gdzie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oni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inwestują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dlaczego</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istnieją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przykłady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ostatnich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inwestycji</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naszej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części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świata</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duża</a:t>
            </a:r>
            <a:r>
              <a:rPr lang="en-US" sz="1600" dirty="0">
                <a:solidFill>
                  <a:srgbClr val="3C4A4A"/>
                </a:solidFill>
                <a:latin typeface="Corbel" charset="0"/>
                <a:ea typeface="Corbel" charset="0"/>
                <a:cs typeface="Corbel" charset="0"/>
                <a:sym typeface="Calibri" charset="0"/>
              </a:rPr>
              <a:t> jest pula </a:t>
            </a:r>
            <a:r>
              <a:rPr lang="en-US" sz="1600" dirty="0" err="1">
                <a:solidFill>
                  <a:srgbClr val="3C4A4A"/>
                </a:solidFill>
                <a:latin typeface="Corbel" charset="0"/>
                <a:ea typeface="Corbel" charset="0"/>
                <a:cs typeface="Corbel" charset="0"/>
                <a:sym typeface="Calibri" charset="0"/>
              </a:rPr>
              <a:t>potencjalnych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inwestorów</a:t>
            </a:r>
            <a:r>
              <a:rPr lang="en-US" sz="1600" dirty="0">
                <a:solidFill>
                  <a:srgbClr val="3C4A4A"/>
                </a:solidFill>
                <a:latin typeface="Corbel" charset="0"/>
                <a:ea typeface="Corbel" charset="0"/>
                <a:cs typeface="Corbel" charset="0"/>
                <a:sym typeface="Calibri" charset="0"/>
              </a:rPr>
              <a:t>?</a:t>
            </a:r>
          </a:p>
          <a:p>
            <a:pPr marL="469512" indent="-285750">
              <a:spcBef>
                <a:spcPts val="609"/>
              </a:spcBef>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główne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wymagania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lokalizacyjne</a:t>
            </a:r>
            <a:r>
              <a:rPr lang="en-US" sz="1600" dirty="0">
                <a:solidFill>
                  <a:srgbClr val="3C4A4A"/>
                </a:solidFill>
                <a:latin typeface="Corbel" charset="0"/>
                <a:ea typeface="Corbel" charset="0"/>
                <a:cs typeface="Corbel" charset="0"/>
                <a:sym typeface="Calibri" charset="0"/>
              </a:rPr>
              <a:t> firm w </a:t>
            </a:r>
            <a:r>
              <a:rPr lang="en-US" sz="1600" dirty="0" err="1">
                <a:solidFill>
                  <a:srgbClr val="3C4A4A"/>
                </a:solidFill>
                <a:latin typeface="Corbel" charset="0"/>
                <a:ea typeface="Corbel" charset="0"/>
                <a:cs typeface="Corbel" charset="0"/>
                <a:sym typeface="Calibri" charset="0"/>
              </a:rPr>
              <a:t>sektorze</a:t>
            </a:r>
            <a:r>
              <a:rPr lang="en-US" sz="1600" dirty="0">
                <a:solidFill>
                  <a:srgbClr val="3C4A4A"/>
                </a:solidFill>
                <a:latin typeface="Corbel" charset="0"/>
                <a:ea typeface="Corbel" charset="0"/>
                <a:cs typeface="Corbel" charset="0"/>
                <a:sym typeface="Calibri" charset="0"/>
              </a:rPr>
              <a:t>?</a:t>
            </a:r>
          </a:p>
        </p:txBody>
      </p:sp>
      <p:sp>
        <p:nvSpPr>
          <p:cNvPr id="17" name="Textfeld 40"/>
          <p:cNvSpPr txBox="1"/>
          <p:nvPr/>
        </p:nvSpPr>
        <p:spPr>
          <a:xfrm>
            <a:off x="1794376" y="2268139"/>
            <a:ext cx="1669047" cy="461665"/>
          </a:xfrm>
          <a:prstGeom prst="rect">
            <a:avLst/>
          </a:prstGeom>
          <a:noFill/>
        </p:spPr>
        <p:txBody>
          <a:bodyPr wrap="none" rtlCol="0">
            <a:spAutoFit/>
          </a:bodyPr>
          <a:lstStyle/>
          <a:p>
            <a:r>
              <a:rPr lang="de-DE" sz="2400" b="1" dirty="0" err="1">
                <a:latin typeface="Corbel" charset="0"/>
                <a:ea typeface="Corbel" charset="0"/>
                <a:cs typeface="Corbel" charset="0"/>
              </a:rPr>
              <a:t>Lokalizacja</a:t>
            </a:r>
            <a:endParaRPr lang="de-DE" sz="2400" b="1" dirty="0">
              <a:latin typeface="Corbel" charset="0"/>
              <a:ea typeface="Corbel" charset="0"/>
              <a:cs typeface="Corbel" charset="0"/>
            </a:endParaRPr>
          </a:p>
        </p:txBody>
      </p:sp>
      <p:sp>
        <p:nvSpPr>
          <p:cNvPr id="18" name="Textfeld 41"/>
          <p:cNvSpPr txBox="1"/>
          <p:nvPr/>
        </p:nvSpPr>
        <p:spPr>
          <a:xfrm>
            <a:off x="6701869" y="2214660"/>
            <a:ext cx="1024639" cy="461665"/>
          </a:xfrm>
          <a:prstGeom prst="rect">
            <a:avLst/>
          </a:prstGeom>
          <a:noFill/>
        </p:spPr>
        <p:txBody>
          <a:bodyPr wrap="none" rtlCol="0">
            <a:spAutoFit/>
          </a:bodyPr>
          <a:lstStyle/>
          <a:p>
            <a:r>
              <a:rPr lang="de-DE" sz="2400" b="1" dirty="0" err="1">
                <a:latin typeface="Corbel" charset="0"/>
                <a:ea typeface="Corbel" charset="0"/>
                <a:cs typeface="Corbel" charset="0"/>
              </a:rPr>
              <a:t>Rynek</a:t>
            </a:r>
            <a:endParaRPr lang="de-DE" sz="2400" b="1" dirty="0">
              <a:latin typeface="Corbel" charset="0"/>
              <a:ea typeface="Corbel" charset="0"/>
              <a:cs typeface="Corbel" charset="0"/>
            </a:endParaRPr>
          </a:p>
        </p:txBody>
      </p:sp>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5997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645101" y="1999343"/>
            <a:ext cx="8420100" cy="363485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geograficzne</a:t>
            </a:r>
            <a:r>
              <a:rPr lang="en-US" sz="2800" dirty="0">
                <a:latin typeface="Corbel" charset="0"/>
                <a:ea typeface="Corbel" charset="0"/>
                <a:cs typeface="Corbel" charset="0"/>
              </a:rPr>
              <a:t> </a:t>
            </a:r>
            <a:r>
              <a:rPr lang="en-US" sz="2800" dirty="0" err="1">
                <a:latin typeface="Corbel" charset="0"/>
                <a:ea typeface="Corbel" charset="0"/>
                <a:cs typeface="Corbel" charset="0"/>
              </a:rPr>
              <a:t>rynków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endParaRPr lang="en-US" sz="2800" dirty="0">
              <a:latin typeface="Corbel" charset="0"/>
              <a:ea typeface="Corbel" charset="0"/>
              <a:cs typeface="Corbel" charset="0"/>
            </a:endParaRPr>
          </a:p>
        </p:txBody>
      </p:sp>
      <p:sp>
        <p:nvSpPr>
          <p:cNvPr id="3" name="Rectangle 2"/>
          <p:cNvSpPr/>
          <p:nvPr/>
        </p:nvSpPr>
        <p:spPr>
          <a:xfrm>
            <a:off x="879144" y="2225573"/>
            <a:ext cx="8186057" cy="3065455"/>
          </a:xfrm>
          <a:prstGeom prst="rect">
            <a:avLst/>
          </a:prstGeom>
        </p:spPr>
        <p:txBody>
          <a:bodyPr wrap="square">
            <a:spAutoFit/>
          </a:bodyPr>
          <a:lstStyle/>
          <a:p>
            <a:pPr marL="0" lvl="1" defTabSz="353278">
              <a:spcBef>
                <a:spcPct val="20000"/>
              </a:spcBef>
              <a:spcAft>
                <a:spcPts val="600"/>
              </a:spcAft>
              <a:buClr>
                <a:srgbClr val="4B9CB9"/>
              </a:buClr>
              <a:buSzPct val="100000"/>
            </a:pPr>
            <a:r>
              <a:rPr lang="en-US" sz="1600" dirty="0">
                <a:latin typeface="Corbel" charset="0"/>
                <a:ea typeface="Corbel" charset="0"/>
                <a:cs typeface="Corbel" charset="0"/>
              </a:rPr>
              <a:t>W </a:t>
            </a:r>
            <a:r>
              <a:rPr lang="en-US" sz="1600" dirty="0" err="1">
                <a:latin typeface="Corbel" charset="0"/>
                <a:ea typeface="Corbel" charset="0"/>
                <a:cs typeface="Corbel" charset="0"/>
              </a:rPr>
              <a:t>ramach</a:t>
            </a:r>
            <a:r>
              <a:rPr lang="en-US" sz="1600" dirty="0">
                <a:latin typeface="Corbel" charset="0"/>
                <a:ea typeface="Corbel" charset="0"/>
                <a:cs typeface="Corbel" charset="0"/>
              </a:rPr>
              <a:t> </a:t>
            </a:r>
            <a:r>
              <a:rPr lang="en-US" sz="1600" dirty="0" err="1">
                <a:latin typeface="Corbel" charset="0"/>
                <a:ea typeface="Corbel" charset="0"/>
                <a:cs typeface="Corbel" charset="0"/>
              </a:rPr>
              <a:t>wybranych</a:t>
            </a:r>
            <a:r>
              <a:rPr lang="en-US" sz="1600" dirty="0">
                <a:latin typeface="Corbel" charset="0"/>
                <a:ea typeface="Corbel" charset="0"/>
                <a:cs typeface="Corbel" charset="0"/>
              </a:rPr>
              <a:t> </a:t>
            </a:r>
            <a:r>
              <a:rPr lang="en-US" sz="1600" dirty="0" err="1">
                <a:latin typeface="Corbel" charset="0"/>
                <a:ea typeface="Corbel" charset="0"/>
                <a:cs typeface="Corbel" charset="0"/>
              </a:rPr>
              <a:t>sektorów</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r>
              <a:rPr lang="en-US" sz="1600" dirty="0">
                <a:latin typeface="Corbel" charset="0"/>
                <a:ea typeface="Corbel" charset="0"/>
                <a:cs typeface="Corbel" charset="0"/>
              </a:rPr>
              <a:t>, IPA </a:t>
            </a:r>
            <a:r>
              <a:rPr lang="en-US" sz="1600" dirty="0" err="1">
                <a:latin typeface="Corbel" charset="0"/>
                <a:ea typeface="Corbel" charset="0"/>
                <a:cs typeface="Corbel" charset="0"/>
              </a:rPr>
              <a:t>powinna</a:t>
            </a:r>
            <a:r>
              <a:rPr lang="en-US" sz="1600" dirty="0">
                <a:latin typeface="Corbel" charset="0"/>
                <a:ea typeface="Corbel" charset="0"/>
                <a:cs typeface="Corbel" charset="0"/>
              </a:rPr>
              <a:t> </a:t>
            </a:r>
            <a:r>
              <a:rPr lang="en-US" sz="1600" dirty="0" err="1">
                <a:latin typeface="Corbel" charset="0"/>
                <a:ea typeface="Corbel" charset="0"/>
                <a:cs typeface="Corbel" charset="0"/>
              </a:rPr>
              <a:t>również</a:t>
            </a:r>
            <a:r>
              <a:rPr lang="en-US" sz="1600" dirty="0">
                <a:latin typeface="Corbel" charset="0"/>
                <a:ea typeface="Corbel" charset="0"/>
                <a:cs typeface="Corbel" charset="0"/>
              </a:rPr>
              <a:t> </a:t>
            </a:r>
            <a:r>
              <a:rPr lang="en-US" sz="1600" dirty="0" err="1">
                <a:latin typeface="Corbel" charset="0"/>
                <a:ea typeface="Corbel" charset="0"/>
                <a:cs typeface="Corbel" charset="0"/>
              </a:rPr>
              <a:t>wybrać</a:t>
            </a:r>
            <a:r>
              <a:rPr lang="en-US" sz="1600" dirty="0">
                <a:latin typeface="Corbel" charset="0"/>
                <a:ea typeface="Corbel" charset="0"/>
                <a:cs typeface="Corbel" charset="0"/>
              </a:rPr>
              <a:t> </a:t>
            </a:r>
            <a:r>
              <a:rPr lang="en-US" sz="1600" dirty="0" err="1">
                <a:latin typeface="Corbel" charset="0"/>
                <a:ea typeface="Corbel" charset="0"/>
                <a:cs typeface="Corbel" charset="0"/>
              </a:rPr>
              <a:t>priorytetowe</a:t>
            </a:r>
            <a:r>
              <a:rPr lang="en-US" sz="1600" dirty="0">
                <a:latin typeface="Corbel" charset="0"/>
                <a:ea typeface="Corbel" charset="0"/>
                <a:cs typeface="Corbel" charset="0"/>
              </a:rPr>
              <a:t> </a:t>
            </a:r>
            <a:r>
              <a:rPr lang="en-US" sz="1600" dirty="0" err="1">
                <a:latin typeface="Corbel" charset="0"/>
                <a:ea typeface="Corbel" charset="0"/>
                <a:cs typeface="Corbel" charset="0"/>
              </a:rPr>
              <a:t>rynki</a:t>
            </a:r>
            <a:r>
              <a:rPr lang="en-US" sz="1600" dirty="0">
                <a:latin typeface="Corbel" charset="0"/>
                <a:ea typeface="Corbel" charset="0"/>
                <a:cs typeface="Corbel" charset="0"/>
              </a:rPr>
              <a:t> </a:t>
            </a:r>
            <a:r>
              <a:rPr lang="en-US" sz="1600" dirty="0" err="1">
                <a:latin typeface="Corbel" charset="0"/>
                <a:ea typeface="Corbel" charset="0"/>
                <a:cs typeface="Corbel" charset="0"/>
              </a:rPr>
              <a:t>geograficzne</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podstawie</a:t>
            </a:r>
            <a:r>
              <a:rPr lang="en-US" sz="1600" dirty="0">
                <a:latin typeface="Corbel" charset="0"/>
                <a:ea typeface="Corbel" charset="0"/>
                <a:cs typeface="Corbel" charset="0"/>
              </a:rPr>
              <a:t>:</a:t>
            </a:r>
          </a:p>
          <a:p>
            <a:pPr marL="0" lvl="1" defTabSz="353278">
              <a:spcBef>
                <a:spcPct val="20000"/>
              </a:spcBef>
              <a:spcAft>
                <a:spcPts val="600"/>
              </a:spcAft>
              <a:buClr>
                <a:srgbClr val="4B9CB9"/>
              </a:buClr>
              <a:buSzPct val="100000"/>
            </a:pP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Liczby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rodzajów</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Poziomu</a:t>
            </a:r>
            <a:r>
              <a:rPr lang="en-US" sz="1600" dirty="0">
                <a:latin typeface="Corbel" charset="0"/>
                <a:ea typeface="Corbel" charset="0"/>
                <a:cs typeface="Corbel" charset="0"/>
              </a:rPr>
              <a:t> </a:t>
            </a:r>
            <a:r>
              <a:rPr lang="en-US" sz="1600" dirty="0" err="1">
                <a:latin typeface="Corbel" charset="0"/>
                <a:ea typeface="Corbel" charset="0"/>
                <a:cs typeface="Corbel" charset="0"/>
              </a:rPr>
              <a:t>konkurencji</a:t>
            </a:r>
            <a:r>
              <a:rPr lang="en-US" sz="1600" dirty="0">
                <a:latin typeface="Corbel" charset="0"/>
                <a:ea typeface="Corbel" charset="0"/>
                <a:cs typeface="Corbel" charset="0"/>
              </a:rPr>
              <a:t> </a:t>
            </a:r>
            <a:r>
              <a:rPr lang="en-US" sz="1600" dirty="0" err="1">
                <a:latin typeface="Corbel" charset="0"/>
                <a:ea typeface="Corbel" charset="0"/>
                <a:cs typeface="Corbel" charset="0"/>
              </a:rPr>
              <a:t>ze</a:t>
            </a:r>
            <a:r>
              <a:rPr lang="en-US" sz="1600" dirty="0">
                <a:latin typeface="Corbel" charset="0"/>
                <a:ea typeface="Corbel" charset="0"/>
                <a:cs typeface="Corbel" charset="0"/>
              </a:rPr>
              <a:t> </a:t>
            </a:r>
            <a:r>
              <a:rPr lang="en-US" sz="1600" dirty="0" err="1">
                <a:latin typeface="Corbel" charset="0"/>
                <a:ea typeface="Corbel" charset="0"/>
                <a:cs typeface="Corbel" charset="0"/>
              </a:rPr>
              <a:t>strony</a:t>
            </a:r>
            <a:r>
              <a:rPr lang="en-US" sz="1600" dirty="0">
                <a:latin typeface="Corbel" charset="0"/>
                <a:ea typeface="Corbel" charset="0"/>
                <a:cs typeface="Corbel" charset="0"/>
              </a:rPr>
              <a:t> </a:t>
            </a:r>
            <a:r>
              <a:rPr lang="en-US" sz="1600" dirty="0" err="1">
                <a:latin typeface="Corbel" charset="0"/>
                <a:ea typeface="Corbel" charset="0"/>
                <a:cs typeface="Corbel" charset="0"/>
              </a:rPr>
              <a:t>innych</a:t>
            </a:r>
            <a:r>
              <a:rPr lang="en-US" sz="1600" dirty="0">
                <a:latin typeface="Corbel" charset="0"/>
                <a:ea typeface="Corbel" charset="0"/>
                <a:cs typeface="Corbel" charset="0"/>
              </a:rPr>
              <a:t> IPA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poziomu</a:t>
            </a:r>
            <a:r>
              <a:rPr lang="en-US" sz="1600" dirty="0">
                <a:latin typeface="Corbel" charset="0"/>
                <a:ea typeface="Corbel" charset="0"/>
                <a:cs typeface="Corbel" charset="0"/>
              </a:rPr>
              <a:t> </a:t>
            </a:r>
            <a:r>
              <a:rPr lang="en-US" sz="1600" dirty="0" err="1">
                <a:latin typeface="Corbel" charset="0"/>
                <a:ea typeface="Corbel" charset="0"/>
                <a:cs typeface="Corbel" charset="0"/>
              </a:rPr>
              <a:t>własnych</a:t>
            </a:r>
            <a:r>
              <a:rPr lang="en-US" sz="1600" dirty="0">
                <a:latin typeface="Corbel" charset="0"/>
                <a:ea typeface="Corbel" charset="0"/>
                <a:cs typeface="Corbel" charset="0"/>
              </a:rPr>
              <a:t> </a:t>
            </a:r>
            <a:r>
              <a:rPr lang="en-US" sz="1600" dirty="0" err="1">
                <a:latin typeface="Corbel" charset="0"/>
                <a:ea typeface="Corbel" charset="0"/>
                <a:cs typeface="Corbel" charset="0"/>
              </a:rPr>
              <a:t>środków</a:t>
            </a:r>
            <a:endParaRPr lang="en-US" sz="1600" dirty="0">
              <a:latin typeface="Corbel" charset="0"/>
              <a:ea typeface="Corbel" charset="0"/>
              <a:cs typeface="Corbel" charset="0"/>
            </a:endParaRPr>
          </a:p>
          <a:p>
            <a:pPr marL="285750" lvl="1" indent="-285750" defTabSz="353278">
              <a:spcBef>
                <a:spcPct val="20000"/>
              </a:spcBef>
              <a:spcAft>
                <a:spcPts val="600"/>
              </a:spcAft>
              <a:buClr>
                <a:srgbClr val="003B4D"/>
              </a:buClr>
              <a:buSzPct val="100000"/>
              <a:buFont typeface="Arial" charset="0"/>
              <a:buChar char="•"/>
            </a:pPr>
            <a:r>
              <a:rPr lang="en-US" sz="1600" dirty="0" err="1">
                <a:latin typeface="Corbel" charset="0"/>
                <a:ea typeface="Corbel" charset="0"/>
                <a:cs typeface="Corbel" charset="0"/>
              </a:rPr>
              <a:t>Oceny</a:t>
            </a:r>
            <a:r>
              <a:rPr lang="en-US" sz="1600" dirty="0">
                <a:latin typeface="Corbel" charset="0"/>
                <a:ea typeface="Corbel" charset="0"/>
                <a:cs typeface="Corbel" charset="0"/>
              </a:rPr>
              <a:t> </a:t>
            </a:r>
            <a:r>
              <a:rPr lang="en-US" sz="1600" dirty="0" err="1">
                <a:latin typeface="Corbel" charset="0"/>
                <a:ea typeface="Corbel" charset="0"/>
                <a:cs typeface="Corbel" charset="0"/>
              </a:rPr>
              <a:t>względnej</a:t>
            </a:r>
            <a:r>
              <a:rPr lang="en-US" sz="1600" dirty="0">
                <a:latin typeface="Corbel" charset="0"/>
                <a:ea typeface="Corbel" charset="0"/>
                <a:cs typeface="Corbel" charset="0"/>
              </a:rPr>
              <a:t>  </a:t>
            </a:r>
            <a:r>
              <a:rPr lang="en-US" sz="1600" dirty="0" err="1">
                <a:latin typeface="Corbel" charset="0"/>
                <a:ea typeface="Corbel" charset="0"/>
                <a:cs typeface="Corbel" charset="0"/>
              </a:rPr>
              <a:t>łatwości</a:t>
            </a:r>
            <a:r>
              <a:rPr lang="en-US" sz="1600" dirty="0">
                <a:latin typeface="Corbel" charset="0"/>
                <a:ea typeface="Corbel" charset="0"/>
                <a:cs typeface="Corbel" charset="0"/>
              </a:rPr>
              <a:t> / </a:t>
            </a:r>
            <a:r>
              <a:rPr lang="en-US" sz="1600" dirty="0" err="1">
                <a:latin typeface="Corbel" charset="0"/>
                <a:ea typeface="Corbel" charset="0"/>
                <a:cs typeface="Corbel" charset="0"/>
              </a:rPr>
              <a:t>trudności</a:t>
            </a:r>
            <a:r>
              <a:rPr lang="en-US" sz="1600" dirty="0">
                <a:latin typeface="Corbel" charset="0"/>
                <a:ea typeface="Corbel" charset="0"/>
                <a:cs typeface="Corbel" charset="0"/>
              </a:rPr>
              <a:t>  </a:t>
            </a:r>
            <a:r>
              <a:rPr lang="en-US" sz="1600" dirty="0" err="1">
                <a:latin typeface="Corbel" charset="0"/>
                <a:ea typeface="Corbel" charset="0"/>
                <a:cs typeface="Corbel" charset="0"/>
              </a:rPr>
              <a:t>działań</a:t>
            </a:r>
            <a:r>
              <a:rPr lang="en-US" sz="1600" dirty="0">
                <a:latin typeface="Corbel" charset="0"/>
                <a:ea typeface="Corbel" charset="0"/>
                <a:cs typeface="Corbel" charset="0"/>
              </a:rPr>
              <a:t> 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przyciągania</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a:t>
            </a:r>
          </a:p>
          <a:p>
            <a:pPr marL="285750" lvl="1" indent="-285750" defTabSz="353278">
              <a:spcBef>
                <a:spcPct val="20000"/>
              </a:spcBef>
              <a:spcAft>
                <a:spcPts val="600"/>
              </a:spcAft>
              <a:buClr>
                <a:srgbClr val="4B9CB9"/>
              </a:buClr>
              <a:buSzPct val="100000"/>
              <a:buFont typeface="Arial" charset="0"/>
              <a:buChar char="•"/>
            </a:pPr>
            <a:endParaRPr lang="en-US" sz="1600" dirty="0">
              <a:latin typeface="Corbel" charset="0"/>
              <a:ea typeface="Corbel" charset="0"/>
              <a:cs typeface="Corbel" charset="0"/>
            </a:endParaRPr>
          </a:p>
          <a:p>
            <a:pPr marL="0" lvl="1" algn="ctr" defTabSz="353278">
              <a:spcBef>
                <a:spcPct val="20000"/>
              </a:spcBef>
              <a:spcAft>
                <a:spcPts val="600"/>
              </a:spcAft>
              <a:buClr>
                <a:srgbClr val="4B9CB9"/>
              </a:buClr>
              <a:buSzPct val="100000"/>
            </a:pPr>
            <a:r>
              <a:rPr lang="en-US" sz="1600" b="1" dirty="0" err="1">
                <a:latin typeface="Corbel" charset="0"/>
                <a:ea typeface="Corbel" charset="0"/>
                <a:cs typeface="Corbel" charset="0"/>
              </a:rPr>
              <a:t>Wybór</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docelowych</a:t>
            </a:r>
            <a:r>
              <a:rPr lang="en-US" sz="1600" b="1" dirty="0">
                <a:latin typeface="Corbel" charset="0"/>
                <a:ea typeface="Corbel" charset="0"/>
                <a:cs typeface="Corbel" charset="0"/>
              </a:rPr>
              <a:t> </a:t>
            </a:r>
            <a:r>
              <a:rPr lang="en-US" sz="1600" b="1" dirty="0" err="1">
                <a:latin typeface="Corbel" charset="0"/>
                <a:ea typeface="Corbel" charset="0"/>
                <a:cs typeface="Corbel" charset="0"/>
              </a:rPr>
              <a:t>rynków</a:t>
            </a:r>
            <a:r>
              <a:rPr lang="en-US" sz="1600" b="1" dirty="0">
                <a:latin typeface="Corbel" charset="0"/>
                <a:ea typeface="Corbel" charset="0"/>
                <a:cs typeface="Corbel" charset="0"/>
              </a:rPr>
              <a:t> </a:t>
            </a:r>
            <a:r>
              <a:rPr lang="en-US" sz="1600" b="1" dirty="0" err="1">
                <a:latin typeface="Corbel" charset="0"/>
                <a:ea typeface="Corbel" charset="0"/>
                <a:cs typeface="Corbel" charset="0"/>
              </a:rPr>
              <a:t>geograficznych</a:t>
            </a:r>
            <a:r>
              <a:rPr lang="en-US" sz="1600" b="1" dirty="0">
                <a:latin typeface="Corbel" charset="0"/>
                <a:ea typeface="Corbel" charset="0"/>
                <a:cs typeface="Corbel" charset="0"/>
              </a:rPr>
              <a:t> </a:t>
            </a:r>
            <a:r>
              <a:rPr lang="en-US" sz="1600" b="1" dirty="0" err="1">
                <a:latin typeface="Corbel" charset="0"/>
                <a:ea typeface="Corbel" charset="0"/>
                <a:cs typeface="Corbel" charset="0"/>
              </a:rPr>
              <a:t>pozwala</a:t>
            </a:r>
            <a:r>
              <a:rPr lang="en-US" sz="1600" b="1" dirty="0">
                <a:latin typeface="Corbel" charset="0"/>
                <a:ea typeface="Corbel" charset="0"/>
                <a:cs typeface="Corbel" charset="0"/>
              </a:rPr>
              <a:t> IPA </a:t>
            </a:r>
            <a:r>
              <a:rPr lang="en-US" sz="1600" b="1" dirty="0" err="1">
                <a:latin typeface="Corbel" charset="0"/>
                <a:ea typeface="Corbel" charset="0"/>
                <a:cs typeface="Corbel" charset="0"/>
              </a:rPr>
              <a:t>skoncentrować</a:t>
            </a:r>
            <a:r>
              <a:rPr lang="en-US" sz="1600" b="1" dirty="0">
                <a:latin typeface="Corbel" charset="0"/>
                <a:ea typeface="Corbel" charset="0"/>
                <a:cs typeface="Corbel" charset="0"/>
              </a:rPr>
              <a:t> </a:t>
            </a:r>
            <a:r>
              <a:rPr lang="en-US" sz="1600" b="1" dirty="0" err="1">
                <a:latin typeface="Corbel" charset="0"/>
                <a:ea typeface="Corbel" charset="0"/>
                <a:cs typeface="Corbel" charset="0"/>
              </a:rPr>
              <a:t>swoje</a:t>
            </a:r>
            <a:r>
              <a:rPr lang="en-US" sz="1600" b="1" dirty="0">
                <a:latin typeface="Corbel" charset="0"/>
                <a:ea typeface="Corbel" charset="0"/>
                <a:cs typeface="Corbel" charset="0"/>
              </a:rPr>
              <a:t> </a:t>
            </a:r>
            <a:r>
              <a:rPr lang="en-US" sz="1600" b="1" dirty="0" err="1">
                <a:latin typeface="Corbel" charset="0"/>
                <a:ea typeface="Corbel" charset="0"/>
                <a:cs typeface="Corbel" charset="0"/>
              </a:rPr>
              <a:t>działania</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zasoby</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obszarach</a:t>
            </a:r>
            <a:r>
              <a:rPr lang="en-US" sz="1600" b="1" dirty="0">
                <a:latin typeface="Corbel" charset="0"/>
                <a:ea typeface="Corbel" charset="0"/>
                <a:cs typeface="Corbel" charset="0"/>
              </a:rPr>
              <a:t> o </a:t>
            </a:r>
            <a:r>
              <a:rPr lang="en-US" sz="1600" b="1" dirty="0" err="1">
                <a:latin typeface="Corbel" charset="0"/>
                <a:ea typeface="Corbel" charset="0"/>
                <a:cs typeface="Corbel" charset="0"/>
              </a:rPr>
              <a:t>największym</a:t>
            </a:r>
            <a:r>
              <a:rPr lang="en-US" sz="1600" b="1" dirty="0">
                <a:latin typeface="Corbel" charset="0"/>
                <a:ea typeface="Corbel" charset="0"/>
                <a:cs typeface="Corbel" charset="0"/>
              </a:rPr>
              <a:t> </a:t>
            </a:r>
            <a:r>
              <a:rPr lang="en-US" sz="1600" b="1" dirty="0" err="1">
                <a:latin typeface="Corbel" charset="0"/>
                <a:ea typeface="Corbel" charset="0"/>
                <a:cs typeface="Corbel" charset="0"/>
              </a:rPr>
              <a:t>potencjale</a:t>
            </a:r>
            <a:r>
              <a:rPr lang="en-US" sz="1600" b="1" dirty="0">
                <a:latin typeface="Corbel" charset="0"/>
                <a:ea typeface="Corbel" charset="0"/>
                <a:cs typeface="Corbel" charset="0"/>
              </a:rPr>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46912" y="70104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4276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645101" y="1999343"/>
            <a:ext cx="8420100" cy="446598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p:txBody>
          <a:bodyPr/>
          <a:lstStyle/>
          <a:p>
            <a:r>
              <a:rPr lang="en-US" sz="2800" err="1">
                <a:latin typeface="Corbel" charset="0"/>
                <a:ea typeface="Corbel" charset="0"/>
                <a:cs typeface="Corbel" charset="0"/>
              </a:rPr>
              <a:t>Tworzenie</a:t>
            </a:r>
            <a:r>
              <a:rPr lang="en-US" sz="2800">
                <a:latin typeface="Corbel" charset="0"/>
                <a:ea typeface="Corbel" charset="0"/>
                <a:cs typeface="Corbel" charset="0"/>
              </a:rPr>
              <a:t> </a:t>
            </a:r>
            <a:r>
              <a:rPr lang="en-US" sz="2800" err="1">
                <a:latin typeface="Corbel" charset="0"/>
                <a:ea typeface="Corbel" charset="0"/>
                <a:cs typeface="Corbel" charset="0"/>
              </a:rPr>
              <a:t>wartości</a:t>
            </a:r>
            <a:endParaRPr lang="en-US" sz="2800">
              <a:latin typeface="Corbel" charset="0"/>
              <a:ea typeface="Corbel" charset="0"/>
              <a:cs typeface="Corbel" charset="0"/>
            </a:endParaRPr>
          </a:p>
        </p:txBody>
      </p:sp>
      <p:sp>
        <p:nvSpPr>
          <p:cNvPr id="3" name="Text Placeholder 2"/>
          <p:cNvSpPr>
            <a:spLocks noGrp="1"/>
          </p:cNvSpPr>
          <p:nvPr>
            <p:ph type="body" sz="quarter" idx="11"/>
          </p:nvPr>
        </p:nvSpPr>
        <p:spPr>
          <a:xfrm>
            <a:off x="952500" y="1981200"/>
            <a:ext cx="8153400" cy="5600700"/>
          </a:xfrm>
        </p:spPr>
        <p:txBody>
          <a:bodyPr/>
          <a:lstStyle/>
          <a:p>
            <a:pPr marL="639028" lvl="3" indent="-285750">
              <a:buClr>
                <a:srgbClr val="003B4D"/>
              </a:buClr>
              <a:buFont typeface="Arial" charset="0"/>
              <a:buChar char="•"/>
            </a:pPr>
            <a:r>
              <a:rPr lang="en-US" sz="1600" dirty="0" err="1">
                <a:latin typeface="Corbel" charset="0"/>
                <a:ea typeface="Corbel" charset="0"/>
                <a:cs typeface="Corbel" charset="0"/>
              </a:rPr>
              <a:t>Większość</a:t>
            </a:r>
            <a:r>
              <a:rPr lang="en-US" sz="1600" dirty="0">
                <a:latin typeface="Corbel" charset="0"/>
                <a:ea typeface="Corbel" charset="0"/>
                <a:cs typeface="Corbel" charset="0"/>
              </a:rPr>
              <a:t> </a:t>
            </a:r>
            <a:r>
              <a:rPr lang="en-US" sz="1600" dirty="0" err="1">
                <a:latin typeface="Corbel" charset="0"/>
                <a:ea typeface="Corbel" charset="0"/>
                <a:cs typeface="Corbel" charset="0"/>
              </a:rPr>
              <a:t>propozycji</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jest </a:t>
            </a:r>
            <a:r>
              <a:rPr lang="en-US" sz="1600" dirty="0" err="1">
                <a:latin typeface="Corbel" charset="0"/>
                <a:ea typeface="Corbel" charset="0"/>
                <a:cs typeface="Corbel" charset="0"/>
              </a:rPr>
              <a:t>zbyt</a:t>
            </a:r>
            <a:r>
              <a:rPr lang="en-US" sz="1600" dirty="0">
                <a:latin typeface="Corbel" charset="0"/>
                <a:ea typeface="Corbel" charset="0"/>
                <a:cs typeface="Corbel" charset="0"/>
              </a:rPr>
              <a:t>  </a:t>
            </a:r>
            <a:r>
              <a:rPr lang="en-US" sz="1600" dirty="0" err="1">
                <a:latin typeface="Corbel" charset="0"/>
                <a:ea typeface="Corbel" charset="0"/>
                <a:cs typeface="Corbel" charset="0"/>
              </a:rPr>
              <a:t>abstrakcyjna</a:t>
            </a:r>
            <a:r>
              <a:rPr lang="en-US" sz="1600" dirty="0">
                <a:latin typeface="Corbel" charset="0"/>
                <a:ea typeface="Corbel" charset="0"/>
                <a:cs typeface="Corbel" charset="0"/>
              </a:rPr>
              <a:t>  z </a:t>
            </a:r>
            <a:r>
              <a:rPr lang="en-US" sz="1600" dirty="0" err="1">
                <a:latin typeface="Corbel" charset="0"/>
                <a:ea typeface="Corbel" charset="0"/>
                <a:cs typeface="Corbel" charset="0"/>
              </a:rPr>
              <a:t>punktu</a:t>
            </a:r>
            <a:r>
              <a:rPr lang="en-US" sz="1600" dirty="0">
                <a:latin typeface="Corbel" charset="0"/>
                <a:ea typeface="Corbel" charset="0"/>
                <a:cs typeface="Corbel" charset="0"/>
              </a:rPr>
              <a:t> </a:t>
            </a:r>
            <a:r>
              <a:rPr lang="en-US" sz="1600" dirty="0" err="1">
                <a:latin typeface="Corbel" charset="0"/>
                <a:ea typeface="Corbel" charset="0"/>
                <a:cs typeface="Corbel" charset="0"/>
              </a:rPr>
              <a:t>widzenia</a:t>
            </a:r>
            <a:r>
              <a:rPr lang="en-US" sz="1600" dirty="0">
                <a:latin typeface="Corbel" charset="0"/>
                <a:ea typeface="Corbel" charset="0"/>
                <a:cs typeface="Corbel" charset="0"/>
              </a:rPr>
              <a:t> </a:t>
            </a:r>
            <a:r>
              <a:rPr lang="en-US" sz="1600" dirty="0" err="1">
                <a:latin typeface="Corbel" charset="0"/>
                <a:ea typeface="Corbel" charset="0"/>
                <a:cs typeface="Corbel" charset="0"/>
              </a:rPr>
              <a:t>inwestora</a:t>
            </a:r>
            <a:endParaRPr lang="en-US" sz="1600" dirty="0">
              <a:latin typeface="Corbel" charset="0"/>
              <a:ea typeface="Corbel" charset="0"/>
              <a:cs typeface="Corbel" charset="0"/>
            </a:endParaRPr>
          </a:p>
          <a:p>
            <a:pPr marL="639028" lvl="3" indent="-285750">
              <a:buClr>
                <a:srgbClr val="003B4D"/>
              </a:buClr>
              <a:buFont typeface="Arial" charset="0"/>
              <a:buChar char="•"/>
            </a:pPr>
            <a:r>
              <a:rPr lang="en-US" sz="1600" dirty="0" err="1">
                <a:latin typeface="Corbel" charset="0"/>
                <a:ea typeface="Corbel" charset="0"/>
                <a:cs typeface="Corbel" charset="0"/>
              </a:rPr>
              <a:t>Wartości</a:t>
            </a:r>
            <a:r>
              <a:rPr lang="en-US" sz="1600" dirty="0">
                <a:latin typeface="Corbel" charset="0"/>
                <a:ea typeface="Corbel" charset="0"/>
                <a:cs typeface="Corbel" charset="0"/>
              </a:rPr>
              <a:t> </a:t>
            </a:r>
            <a:r>
              <a:rPr lang="en-US" sz="1600" dirty="0" err="1">
                <a:latin typeface="Corbel" charset="0"/>
                <a:ea typeface="Corbel" charset="0"/>
                <a:cs typeface="Corbel" charset="0"/>
              </a:rPr>
              <a:t>muszą</a:t>
            </a:r>
            <a:r>
              <a:rPr lang="en-US" sz="1600" dirty="0">
                <a:latin typeface="Corbel" charset="0"/>
                <a:ea typeface="Corbel" charset="0"/>
                <a:cs typeface="Corbel" charset="0"/>
              </a:rPr>
              <a:t> </a:t>
            </a:r>
            <a:r>
              <a:rPr lang="en-US" sz="1600" dirty="0" err="1">
                <a:latin typeface="Corbel" charset="0"/>
                <a:ea typeface="Corbel" charset="0"/>
                <a:cs typeface="Corbel" charset="0"/>
              </a:rPr>
              <a:t>odnosić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do </a:t>
            </a:r>
            <a:r>
              <a:rPr lang="en-US" sz="1600" dirty="0" err="1">
                <a:latin typeface="Corbel" charset="0"/>
                <a:ea typeface="Corbel" charset="0"/>
                <a:cs typeface="Corbel" charset="0"/>
              </a:rPr>
              <a:t>konkretnego</a:t>
            </a:r>
            <a:r>
              <a:rPr lang="en-US" sz="1600" dirty="0">
                <a:latin typeface="Corbel" charset="0"/>
                <a:ea typeface="Corbel" charset="0"/>
                <a:cs typeface="Corbel" charset="0"/>
              </a:rPr>
              <a:t> </a:t>
            </a:r>
            <a:r>
              <a:rPr lang="en-US" sz="1600" dirty="0" err="1">
                <a:latin typeface="Corbel" charset="0"/>
                <a:ea typeface="Corbel" charset="0"/>
                <a:cs typeface="Corbel" charset="0"/>
              </a:rPr>
              <a:t>sterownika</a:t>
            </a:r>
            <a:r>
              <a:rPr lang="en-US" sz="1600" dirty="0">
                <a:latin typeface="Corbel" charset="0"/>
                <a:ea typeface="Corbel" charset="0"/>
                <a:cs typeface="Corbel" charset="0"/>
              </a:rPr>
              <a:t> </a:t>
            </a:r>
            <a:r>
              <a:rPr lang="en-US" sz="1600" dirty="0" err="1">
                <a:latin typeface="Corbel" charset="0"/>
                <a:ea typeface="Corbel" charset="0"/>
                <a:cs typeface="Corbel" charset="0"/>
              </a:rPr>
              <a:t>inwestycyjnygo</a:t>
            </a:r>
            <a:endParaRPr lang="en-US" sz="1600" dirty="0">
              <a:latin typeface="Corbel" charset="0"/>
              <a:ea typeface="Corbel" charset="0"/>
              <a:cs typeface="Corbel" charset="0"/>
            </a:endParaRPr>
          </a:p>
          <a:p>
            <a:pPr marL="639028" lvl="3" indent="-285750">
              <a:buClr>
                <a:srgbClr val="003B4D"/>
              </a:buClr>
              <a:buFont typeface="Arial" charset="0"/>
              <a:buChar char="•"/>
            </a:pPr>
            <a:r>
              <a:rPr lang="en-US" sz="1600" dirty="0" err="1">
                <a:latin typeface="Corbel" charset="0"/>
                <a:ea typeface="Corbel" charset="0"/>
                <a:cs typeface="Corbel" charset="0"/>
              </a:rPr>
              <a:t>Większość</a:t>
            </a:r>
            <a:r>
              <a:rPr lang="en-US" sz="1600" dirty="0">
                <a:latin typeface="Corbel" charset="0"/>
                <a:ea typeface="Corbel" charset="0"/>
                <a:cs typeface="Corbel" charset="0"/>
              </a:rPr>
              <a:t> IPA </a:t>
            </a:r>
            <a:r>
              <a:rPr lang="en-US" sz="1600" dirty="0" err="1">
                <a:latin typeface="Corbel" charset="0"/>
                <a:ea typeface="Corbel" charset="0"/>
                <a:cs typeface="Corbel" charset="0"/>
              </a:rPr>
              <a:t>jedynie</a:t>
            </a:r>
            <a:r>
              <a:rPr lang="en-US" sz="1600" dirty="0">
                <a:latin typeface="Corbel" charset="0"/>
                <a:ea typeface="Corbel" charset="0"/>
                <a:cs typeface="Corbel" charset="0"/>
              </a:rPr>
              <a:t> </a:t>
            </a:r>
            <a:r>
              <a:rPr lang="en-US" sz="1600" dirty="0" err="1">
                <a:latin typeface="Corbel" charset="0"/>
                <a:ea typeface="Corbel" charset="0"/>
                <a:cs typeface="Corbel" charset="0"/>
              </a:rPr>
              <a:t>stara</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wykazać</a:t>
            </a:r>
            <a:r>
              <a:rPr lang="en-US" sz="1600" dirty="0">
                <a:latin typeface="Corbel" charset="0"/>
                <a:ea typeface="Corbel" charset="0"/>
                <a:cs typeface="Corbel" charset="0"/>
              </a:rPr>
              <a:t> </a:t>
            </a:r>
            <a:r>
              <a:rPr lang="en-US" sz="1600" dirty="0" err="1">
                <a:latin typeface="Corbel" charset="0"/>
                <a:ea typeface="Corbel" charset="0"/>
                <a:cs typeface="Corbel" charset="0"/>
              </a:rPr>
              <a:t>prawdziwość</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endParaRPr lang="en-US" sz="1600" dirty="0">
              <a:latin typeface="Corbel" charset="0"/>
              <a:ea typeface="Corbel" charset="0"/>
              <a:cs typeface="Corbel" charset="0"/>
            </a:endParaRPr>
          </a:p>
          <a:p>
            <a:pPr marL="639028" lvl="3" indent="-285750">
              <a:buClr>
                <a:srgbClr val="003B4D"/>
              </a:buClr>
              <a:buFont typeface="Arial" charset="0"/>
              <a:buChar char="•"/>
            </a:pPr>
            <a:r>
              <a:rPr lang="en-US" sz="1600" dirty="0" err="1">
                <a:latin typeface="Corbel" charset="0"/>
                <a:ea typeface="Corbel" charset="0"/>
                <a:cs typeface="Corbel" charset="0"/>
              </a:rPr>
              <a:t>Doskonałe</a:t>
            </a:r>
            <a:r>
              <a:rPr lang="en-US" sz="1600" dirty="0">
                <a:latin typeface="Corbel" charset="0"/>
                <a:ea typeface="Corbel" charset="0"/>
                <a:cs typeface="Corbel" charset="0"/>
              </a:rPr>
              <a:t> IPA  </a:t>
            </a:r>
            <a:r>
              <a:rPr lang="en-US" sz="1600" dirty="0" err="1">
                <a:latin typeface="Corbel" charset="0"/>
                <a:ea typeface="Corbel" charset="0"/>
                <a:cs typeface="Corbel" charset="0"/>
              </a:rPr>
              <a:t>potrafią</a:t>
            </a:r>
            <a:r>
              <a:rPr lang="en-US" sz="1600" dirty="0">
                <a:latin typeface="Corbel" charset="0"/>
                <a:ea typeface="Corbel" charset="0"/>
                <a:cs typeface="Corbel" charset="0"/>
              </a:rPr>
              <a:t>  </a:t>
            </a:r>
            <a:r>
              <a:rPr lang="en-US" sz="1600" dirty="0" err="1">
                <a:latin typeface="Corbel" charset="0"/>
                <a:ea typeface="Corbel" charset="0"/>
                <a:cs typeface="Corbel" charset="0"/>
              </a:rPr>
              <a:t>także</a:t>
            </a:r>
            <a:r>
              <a:rPr lang="en-US" sz="1600" dirty="0">
                <a:latin typeface="Corbel" charset="0"/>
                <a:ea typeface="Corbel" charset="0"/>
                <a:cs typeface="Corbel" charset="0"/>
              </a:rPr>
              <a:t> same  </a:t>
            </a:r>
            <a:r>
              <a:rPr lang="en-US" sz="1600" dirty="0" err="1">
                <a:latin typeface="Corbel" charset="0"/>
                <a:ea typeface="Corbel" charset="0"/>
                <a:cs typeface="Corbel" charset="0"/>
              </a:rPr>
              <a:t>tworzyć</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endParaRPr lang="en-US" sz="1600" dirty="0">
              <a:latin typeface="Corbel" charset="0"/>
              <a:ea typeface="Corbel" charset="0"/>
              <a:cs typeface="Corbel" charset="0"/>
            </a:endParaRPr>
          </a:p>
          <a:p>
            <a:pPr marL="639028" lvl="3" indent="-285750">
              <a:buClr>
                <a:srgbClr val="003B4D"/>
              </a:buClr>
              <a:buFont typeface="Arial" charset="0"/>
              <a:buChar char="•"/>
            </a:pPr>
            <a:r>
              <a:rPr lang="en-US" sz="1600" dirty="0" err="1">
                <a:latin typeface="Corbel" charset="0"/>
                <a:ea typeface="Corbel" charset="0"/>
                <a:cs typeface="Corbel" charset="0"/>
              </a:rPr>
              <a:t>Umiejętność</a:t>
            </a:r>
            <a:r>
              <a:rPr lang="en-US" sz="1600" dirty="0">
                <a:latin typeface="Corbel" charset="0"/>
                <a:ea typeface="Corbel" charset="0"/>
                <a:cs typeface="Corbel" charset="0"/>
              </a:rPr>
              <a:t> </a:t>
            </a:r>
            <a:r>
              <a:rPr lang="en-US" sz="1600" dirty="0" err="1">
                <a:latin typeface="Corbel" charset="0"/>
                <a:ea typeface="Corbel" charset="0"/>
                <a:cs typeface="Corbel" charset="0"/>
              </a:rPr>
              <a:t>tworzenia</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jest  </a:t>
            </a:r>
            <a:r>
              <a:rPr lang="en-US" sz="1600" dirty="0" err="1">
                <a:latin typeface="Corbel" charset="0"/>
                <a:ea typeface="Corbel" charset="0"/>
                <a:cs typeface="Corbel" charset="0"/>
              </a:rPr>
              <a:t>szczególnie</a:t>
            </a:r>
            <a:r>
              <a:rPr lang="en-US" sz="1600" dirty="0">
                <a:latin typeface="Corbel" charset="0"/>
                <a:ea typeface="Corbel" charset="0"/>
                <a:cs typeface="Corbel" charset="0"/>
              </a:rPr>
              <a:t> </a:t>
            </a:r>
            <a:r>
              <a:rPr lang="en-US" sz="1600" dirty="0" err="1">
                <a:latin typeface="Corbel" charset="0"/>
                <a:ea typeface="Corbel" charset="0"/>
                <a:cs typeface="Corbel" charset="0"/>
              </a:rPr>
              <a:t>ważna</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sektorów</a:t>
            </a:r>
            <a:r>
              <a:rPr lang="en-US" sz="1600" dirty="0">
                <a:latin typeface="Corbel" charset="0"/>
                <a:ea typeface="Corbel" charset="0"/>
                <a:cs typeface="Corbel" charset="0"/>
              </a:rPr>
              <a:t> </a:t>
            </a:r>
            <a:r>
              <a:rPr lang="en-US" sz="1600" dirty="0" err="1">
                <a:latin typeface="Corbel" charset="0"/>
                <a:ea typeface="Corbel" charset="0"/>
                <a:cs typeface="Corbel" charset="0"/>
              </a:rPr>
              <a:t>innowacyjnych</a:t>
            </a:r>
            <a:endParaRPr lang="en-US" sz="1600"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Bądź</a:t>
            </a:r>
            <a:r>
              <a:rPr lang="en-US" sz="1600" b="1" dirty="0">
                <a:latin typeface="Corbel" charset="0"/>
                <a:ea typeface="Corbel" charset="0"/>
                <a:cs typeface="Corbel" charset="0"/>
              </a:rPr>
              <a:t> </a:t>
            </a:r>
            <a:r>
              <a:rPr lang="en-US" sz="1600" b="1" dirty="0" err="1">
                <a:latin typeface="Corbel" charset="0"/>
                <a:ea typeface="Corbel" charset="0"/>
                <a:cs typeface="Corbel" charset="0"/>
              </a:rPr>
              <a:t>proaktywny</a:t>
            </a:r>
            <a:endParaRPr lang="en-US" sz="1600" b="1"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Zapytaj</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firm </a:t>
            </a:r>
            <a:r>
              <a:rPr lang="en-US" sz="1600" b="1" dirty="0" err="1">
                <a:latin typeface="Corbel" charset="0"/>
                <a:ea typeface="Corbel" charset="0"/>
                <a:cs typeface="Corbel" charset="0"/>
              </a:rPr>
              <a:t>czego</a:t>
            </a:r>
            <a:r>
              <a:rPr lang="en-US" sz="1600" b="1" dirty="0">
                <a:latin typeface="Corbel" charset="0"/>
                <a:ea typeface="Corbel" charset="0"/>
                <a:cs typeface="Corbel" charset="0"/>
              </a:rPr>
              <a:t> </a:t>
            </a:r>
            <a:r>
              <a:rPr lang="en-US" sz="1600" b="1" dirty="0" err="1">
                <a:latin typeface="Corbel" charset="0"/>
                <a:ea typeface="Corbel" charset="0"/>
                <a:cs typeface="Corbel" charset="0"/>
              </a:rPr>
              <a:t>chcą</a:t>
            </a:r>
            <a:endParaRPr lang="en-US" sz="1600" b="1"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Oceń</a:t>
            </a:r>
            <a:r>
              <a:rPr lang="en-US" sz="1600" b="1" dirty="0">
                <a:latin typeface="Corbel" charset="0"/>
                <a:ea typeface="Corbel" charset="0"/>
                <a:cs typeface="Corbel" charset="0"/>
              </a:rPr>
              <a:t> </a:t>
            </a:r>
            <a:r>
              <a:rPr lang="en-US" sz="1600" b="1" dirty="0" err="1">
                <a:latin typeface="Corbel" charset="0"/>
                <a:ea typeface="Corbel" charset="0"/>
                <a:cs typeface="Corbel" charset="0"/>
              </a:rPr>
              <a:t>wykonalność</a:t>
            </a:r>
            <a:r>
              <a:rPr lang="en-US" sz="1600" b="1" dirty="0">
                <a:latin typeface="Corbel" charset="0"/>
                <a:ea typeface="Corbel" charset="0"/>
                <a:cs typeface="Corbel" charset="0"/>
              </a:rPr>
              <a:t> </a:t>
            </a:r>
            <a:r>
              <a:rPr lang="en-US" sz="1600" b="1" dirty="0" err="1">
                <a:latin typeface="Corbel" charset="0"/>
                <a:ea typeface="Corbel" charset="0"/>
                <a:cs typeface="Corbel" charset="0"/>
              </a:rPr>
              <a:t>pr</a:t>
            </a:r>
            <a:r>
              <a:rPr lang="pl-PL" sz="1600" b="1" dirty="0">
                <a:latin typeface="Corbel" charset="0"/>
                <a:ea typeface="Corbel" charset="0"/>
                <a:cs typeface="Corbel" charset="0"/>
              </a:rPr>
              <a:t>o</a:t>
            </a:r>
            <a:r>
              <a:rPr lang="en-US" sz="1600" b="1" dirty="0" err="1">
                <a:latin typeface="Corbel" charset="0"/>
                <a:ea typeface="Corbel" charset="0"/>
                <a:cs typeface="Corbel" charset="0"/>
              </a:rPr>
              <a:t>jektu</a:t>
            </a:r>
            <a:endParaRPr lang="en-US" sz="1600" b="1"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Upewnij</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b="1" dirty="0" err="1">
                <a:latin typeface="Corbel" charset="0"/>
                <a:ea typeface="Corbel" charset="0"/>
                <a:cs typeface="Corbel" charset="0"/>
              </a:rPr>
              <a:t>że</a:t>
            </a:r>
            <a:r>
              <a:rPr lang="en-US" sz="1600" b="1" dirty="0">
                <a:latin typeface="Corbel" charset="0"/>
                <a:ea typeface="Corbel" charset="0"/>
                <a:cs typeface="Corbel" charset="0"/>
              </a:rPr>
              <a:t> </a:t>
            </a:r>
            <a:r>
              <a:rPr lang="en-US" sz="1600" b="1" dirty="0" err="1">
                <a:latin typeface="Corbel" charset="0"/>
                <a:ea typeface="Corbel" charset="0"/>
                <a:cs typeface="Corbel" charset="0"/>
              </a:rPr>
              <a:t>oferta</a:t>
            </a:r>
            <a:r>
              <a:rPr lang="en-US" sz="1600" b="1" dirty="0">
                <a:latin typeface="Corbel" charset="0"/>
                <a:ea typeface="Corbel" charset="0"/>
                <a:cs typeface="Corbel" charset="0"/>
              </a:rPr>
              <a:t> </a:t>
            </a:r>
            <a:r>
              <a:rPr lang="en-US" sz="1600" b="1" dirty="0" err="1">
                <a:latin typeface="Corbel" charset="0"/>
                <a:ea typeface="Corbel" charset="0"/>
                <a:cs typeface="Corbel" charset="0"/>
              </a:rPr>
              <a:t>lokalizacji</a:t>
            </a:r>
            <a:r>
              <a:rPr lang="en-US" sz="1600" b="1" dirty="0">
                <a:latin typeface="Corbel" charset="0"/>
                <a:ea typeface="Corbel" charset="0"/>
                <a:cs typeface="Corbel" charset="0"/>
              </a:rPr>
              <a:t> </a:t>
            </a:r>
            <a:r>
              <a:rPr lang="en-US" sz="1600" b="1" dirty="0" err="1">
                <a:latin typeface="Corbel" charset="0"/>
                <a:ea typeface="Corbel" charset="0"/>
                <a:cs typeface="Corbel" charset="0"/>
              </a:rPr>
              <a:t>została</a:t>
            </a:r>
            <a:r>
              <a:rPr lang="en-US" sz="1600" b="1" dirty="0">
                <a:latin typeface="Corbel" charset="0"/>
                <a:ea typeface="Corbel" charset="0"/>
                <a:cs typeface="Corbel" charset="0"/>
              </a:rPr>
              <a:t> </a:t>
            </a:r>
            <a:r>
              <a:rPr lang="en-US" sz="1600" b="1" dirty="0" err="1">
                <a:latin typeface="Corbel" charset="0"/>
                <a:ea typeface="Corbel" charset="0"/>
                <a:cs typeface="Corbel" charset="0"/>
              </a:rPr>
              <a:t>zrozumiana</a:t>
            </a:r>
            <a:endParaRPr lang="en-US" sz="1600" b="1"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Ułatwiaj</a:t>
            </a:r>
            <a:r>
              <a:rPr lang="en-US" sz="1600" b="1" dirty="0">
                <a:latin typeface="Corbel" charset="0"/>
                <a:ea typeface="Corbel" charset="0"/>
                <a:cs typeface="Corbel" charset="0"/>
              </a:rPr>
              <a:t> </a:t>
            </a:r>
            <a:r>
              <a:rPr lang="en-US" sz="1600" b="1" dirty="0" err="1">
                <a:latin typeface="Corbel" charset="0"/>
                <a:ea typeface="Corbel" charset="0"/>
                <a:cs typeface="Corbel" charset="0"/>
              </a:rPr>
              <a:t>tworzenie</a:t>
            </a:r>
            <a:r>
              <a:rPr lang="en-US" sz="1600" b="1" dirty="0">
                <a:latin typeface="Corbel" charset="0"/>
                <a:ea typeface="Corbel" charset="0"/>
                <a:cs typeface="Corbel" charset="0"/>
              </a:rPr>
              <a:t> </a:t>
            </a:r>
            <a:r>
              <a:rPr lang="en-US" sz="1600" b="1" dirty="0" err="1">
                <a:latin typeface="Corbel" charset="0"/>
                <a:ea typeface="Corbel" charset="0"/>
                <a:cs typeface="Corbel" charset="0"/>
              </a:rPr>
              <a:t>sieci</a:t>
            </a:r>
            <a:r>
              <a:rPr lang="en-US" sz="1600" b="1" dirty="0">
                <a:latin typeface="Corbel" charset="0"/>
                <a:ea typeface="Corbel" charset="0"/>
                <a:cs typeface="Corbel" charset="0"/>
              </a:rPr>
              <a:t> </a:t>
            </a:r>
            <a:r>
              <a:rPr lang="en-US" sz="1600" b="1" dirty="0" err="1">
                <a:latin typeface="Corbel" charset="0"/>
                <a:ea typeface="Corbel" charset="0"/>
                <a:cs typeface="Corbel" charset="0"/>
              </a:rPr>
              <a:t>kontaktów</a:t>
            </a:r>
            <a:endParaRPr lang="en-US" sz="1600" b="1" dirty="0">
              <a:latin typeface="Corbel" charset="0"/>
              <a:ea typeface="Corbel" charset="0"/>
              <a:cs typeface="Corbel" charset="0"/>
            </a:endParaRPr>
          </a:p>
          <a:p>
            <a:pPr lvl="4" indent="0" algn="ctr">
              <a:buClr>
                <a:srgbClr val="4B9CB9"/>
              </a:buClr>
              <a:buNone/>
            </a:pPr>
            <a:r>
              <a:rPr lang="en-US" sz="1600" b="1" dirty="0" err="1">
                <a:latin typeface="Corbel" charset="0"/>
                <a:ea typeface="Corbel" charset="0"/>
                <a:cs typeface="Corbel" charset="0"/>
              </a:rPr>
              <a:t>Monitoruj</a:t>
            </a:r>
            <a:r>
              <a:rPr lang="en-US" sz="1600" b="1" dirty="0">
                <a:latin typeface="Corbel" charset="0"/>
                <a:ea typeface="Corbel" charset="0"/>
                <a:cs typeface="Corbel" charset="0"/>
              </a:rPr>
              <a:t> </a:t>
            </a:r>
            <a:r>
              <a:rPr lang="en-US" sz="1600" b="1" dirty="0" err="1">
                <a:latin typeface="Corbel" charset="0"/>
                <a:ea typeface="Corbel" charset="0"/>
                <a:cs typeface="Corbel" charset="0"/>
              </a:rPr>
              <a:t>rozwój</a:t>
            </a:r>
            <a:r>
              <a:rPr lang="en-US" sz="1600" b="1" dirty="0">
                <a:latin typeface="Corbel" charset="0"/>
                <a:ea typeface="Corbel" charset="0"/>
                <a:cs typeface="Corbel" charset="0"/>
              </a:rPr>
              <a:t> </a:t>
            </a:r>
            <a:r>
              <a:rPr lang="en-US" sz="1600" b="1" dirty="0" err="1">
                <a:latin typeface="Corbel" charset="0"/>
                <a:ea typeface="Corbel" charset="0"/>
                <a:cs typeface="Corbel" charset="0"/>
              </a:rPr>
              <a:t>wydarzeń</a:t>
            </a:r>
            <a:endParaRPr lang="en-US" sz="1600" b="1" dirty="0">
              <a:latin typeface="Corbel" charset="0"/>
              <a:ea typeface="Corbel" charset="0"/>
              <a:cs typeface="Corbel"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6997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defTabSz="457200">
              <a:spcBef>
                <a:spcPts val="0"/>
              </a:spcBef>
              <a:spcAft>
                <a:spcPts val="0"/>
              </a:spcAft>
            </a:pPr>
            <a:r>
              <a:rPr lang="en-US" sz="2800" b="1" dirty="0" err="1">
                <a:solidFill>
                  <a:srgbClr val="003B4D"/>
                </a:solidFill>
                <a:latin typeface="Corbel" charset="0"/>
                <a:ea typeface="Corbel" charset="0"/>
                <a:cs typeface="Corbel" charset="0"/>
              </a:rPr>
              <a:t>Lista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przedsiębiorc</a:t>
            </a:r>
            <a:r>
              <a:rPr lang="en-US" sz="2800" b="1" dirty="0" err="1">
                <a:latin typeface="Corbel" charset="0"/>
                <a:ea typeface="Corbel" charset="0"/>
                <a:cs typeface="Corbel" charset="0"/>
              </a:rPr>
              <a:t>ó</a:t>
            </a:r>
            <a:r>
              <a:rPr lang="en-US" sz="2800" b="1" dirty="0" err="1">
                <a:solidFill>
                  <a:srgbClr val="003B4D"/>
                </a:solidFill>
                <a:latin typeface="Corbel" charset="0"/>
                <a:ea typeface="Corbel" charset="0"/>
                <a:cs typeface="Corbel" charset="0"/>
              </a:rPr>
              <a:t>w</a:t>
            </a:r>
            <a:endParaRPr lang="en-US" sz="2800" b="1" dirty="0">
              <a:solidFill>
                <a:srgbClr val="003B4D"/>
              </a:solidFill>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1137" y="1877892"/>
            <a:ext cx="5165906" cy="4241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06505" y="1263212"/>
            <a:ext cx="4429155" cy="5484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5256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lgn="ctr"/>
            <a:r>
              <a:rPr lang="is-IS" sz="2800" b="1" dirty="0">
                <a:solidFill>
                  <a:srgbClr val="003B4D"/>
                </a:solidFill>
                <a:latin typeface="Corbel" pitchFamily="18"/>
              </a:rPr>
              <a:t>10:30 – 10:45</a:t>
            </a:r>
            <a:endParaRPr lang="pl-PL" sz="2800" dirty="0">
              <a:solidFill>
                <a:srgbClr val="003B4D"/>
              </a:solidFill>
              <a:latin typeface="Corbel" pitchFamily="18"/>
            </a:endParaRPr>
          </a:p>
          <a:p>
            <a:pPr marL="184150" algn="ctr"/>
            <a:r>
              <a:rPr lang="pl-PL" sz="2800" b="1" dirty="0">
                <a:solidFill>
                  <a:srgbClr val="003B4D"/>
                </a:solidFill>
                <a:latin typeface="Corbel" pitchFamily="18"/>
                <a:sym typeface="Calibri"/>
              </a:rPr>
              <a:t>Przerwa 15min</a:t>
            </a: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r>
              <a:rPr lang="is-IS" sz="2800" b="1" dirty="0">
                <a:solidFill>
                  <a:srgbClr val="003B4D"/>
                </a:solidFill>
                <a:latin typeface="Corbel" pitchFamily="18"/>
              </a:rPr>
              <a:t>10:45 – 12:30</a:t>
            </a:r>
            <a:endParaRPr lang="pl-PL" sz="2800" b="1" dirty="0">
              <a:solidFill>
                <a:srgbClr val="003B4D"/>
              </a:solidFill>
              <a:latin typeface="Corbel" pitchFamily="18"/>
            </a:endParaRPr>
          </a:p>
          <a:p>
            <a:pPr marL="184150"/>
            <a:r>
              <a:rPr lang="pl-PL" b="1" dirty="0">
                <a:solidFill>
                  <a:srgbClr val="003B4D"/>
                </a:solidFill>
                <a:latin typeface="Corbel" pitchFamily="18"/>
                <a:sym typeface="Calibri"/>
              </a:rPr>
              <a:t>Workshop na temat „</a:t>
            </a:r>
            <a:r>
              <a:rPr lang="pl-PL" b="1" dirty="0" err="1">
                <a:solidFill>
                  <a:srgbClr val="003B4D"/>
                </a:solidFill>
                <a:latin typeface="Corbel" pitchFamily="18"/>
                <a:sym typeface="Calibri"/>
              </a:rPr>
              <a:t>Targeting</a:t>
            </a:r>
            <a:r>
              <a:rPr lang="pl-PL" b="1" dirty="0">
                <a:solidFill>
                  <a:srgbClr val="003B4D"/>
                </a:solidFill>
                <a:latin typeface="Corbel" pitchFamily="18"/>
                <a:sym typeface="Calibri"/>
              </a:rPr>
              <a:t> </a:t>
            </a:r>
            <a:r>
              <a:rPr lang="pl-PL" b="1" dirty="0" err="1">
                <a:solidFill>
                  <a:srgbClr val="003B4D"/>
                </a:solidFill>
                <a:latin typeface="Corbel" pitchFamily="18"/>
                <a:sym typeface="Calibri"/>
              </a:rPr>
              <a:t>process</a:t>
            </a:r>
            <a:r>
              <a:rPr lang="pl-PL" b="1" dirty="0">
                <a:solidFill>
                  <a:srgbClr val="003B4D"/>
                </a:solidFill>
                <a:latin typeface="Corbel" pitchFamily="18"/>
                <a:sym typeface="Calibri"/>
              </a:rPr>
              <a:t>”</a:t>
            </a: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9036802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261548" cy="457200"/>
          </a:xfrm>
        </p:spPr>
        <p:txBody>
          <a:bodyPr/>
          <a:lstStyle/>
          <a:p>
            <a:r>
              <a:rPr lang="en-US" sz="2800" dirty="0" err="1">
                <a:latin typeface="Corbel" charset="0"/>
                <a:ea typeface="Corbel" charset="0"/>
                <a:cs typeface="Corbel" charset="0"/>
              </a:rPr>
              <a:t>Identyfikacja</a:t>
            </a:r>
            <a:r>
              <a:rPr lang="en-US" sz="2800" dirty="0">
                <a:latin typeface="Corbel" charset="0"/>
                <a:ea typeface="Corbel" charset="0"/>
                <a:cs typeface="Corbel" charset="0"/>
              </a:rPr>
              <a:t> </a:t>
            </a:r>
            <a:r>
              <a:rPr lang="en-US" sz="2800" dirty="0" err="1">
                <a:latin typeface="Corbel" charset="0"/>
                <a:ea typeface="Corbel" charset="0"/>
                <a:cs typeface="Corbel" charset="0"/>
              </a:rPr>
              <a:t>potencjalnych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inwestorów</a:t>
            </a:r>
            <a:endParaRPr lang="en-US" sz="2800" dirty="0">
              <a:latin typeface="Corbel" charset="0"/>
              <a:ea typeface="Corbel" charset="0"/>
              <a:cs typeface="Corbel"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
        <p:nvSpPr>
          <p:cNvPr id="8" name="Rectangle 7"/>
          <p:cNvSpPr/>
          <p:nvPr/>
        </p:nvSpPr>
        <p:spPr>
          <a:xfrm>
            <a:off x="1057095" y="1622838"/>
            <a:ext cx="8486349" cy="5432256"/>
          </a:xfrm>
          <a:prstGeom prst="rect">
            <a:avLst/>
          </a:prstGeom>
        </p:spPr>
        <p:txBody>
          <a:bodyPr wrap="square">
            <a:spAutoFit/>
          </a:bodyPr>
          <a:lstStyle/>
          <a:p>
            <a:pPr algn="ctr"/>
            <a:endParaRPr lang="en-US" sz="1600" dirty="0">
              <a:solidFill>
                <a:srgbClr val="698D94"/>
              </a:solidFill>
              <a:latin typeface="Corbel" charset="0"/>
              <a:ea typeface="Corbel" charset="0"/>
              <a:cs typeface="Corbel" charset="0"/>
            </a:endParaRPr>
          </a:p>
          <a:p>
            <a:pPr marL="192485">
              <a:spcAft>
                <a:spcPts val="638"/>
              </a:spcAft>
              <a:buClr>
                <a:srgbClr val="C00000"/>
              </a:buClr>
              <a:buSzPct val="120000"/>
            </a:pPr>
            <a:r>
              <a:rPr lang="en-US" sz="1600" b="1" dirty="0">
                <a:solidFill>
                  <a:srgbClr val="3C4A4A"/>
                </a:solidFill>
                <a:latin typeface="Corbel" charset="0"/>
                <a:ea typeface="Corbel" charset="0"/>
                <a:cs typeface="Corbel" charset="0"/>
                <a:sym typeface="Calibri" charset="0"/>
              </a:rPr>
              <a:t>Co </a:t>
            </a:r>
            <a:r>
              <a:rPr lang="en-US" sz="1600" b="1" dirty="0" err="1">
                <a:solidFill>
                  <a:srgbClr val="3C4A4A"/>
                </a:solidFill>
                <a:latin typeface="Corbel" charset="0"/>
                <a:ea typeface="Corbel" charset="0"/>
                <a:cs typeface="Corbel" charset="0"/>
                <a:sym typeface="Calibri" charset="0"/>
              </a:rPr>
              <a:t>musimy</a:t>
            </a:r>
            <a:r>
              <a:rPr lang="en-US" sz="1600" b="1" dirty="0">
                <a:solidFill>
                  <a:srgbClr val="3C4A4A"/>
                </a:solidFill>
                <a:latin typeface="Corbel" charset="0"/>
                <a:ea typeface="Corbel" charset="0"/>
                <a:cs typeface="Corbel" charset="0"/>
                <a:sym typeface="Calibri" charset="0"/>
              </a:rPr>
              <a:t> </a:t>
            </a:r>
            <a:r>
              <a:rPr lang="en-US" sz="1600" b="1" dirty="0" err="1">
                <a:solidFill>
                  <a:srgbClr val="3C4A4A"/>
                </a:solidFill>
                <a:latin typeface="Corbel" charset="0"/>
                <a:ea typeface="Corbel" charset="0"/>
                <a:cs typeface="Corbel" charset="0"/>
                <a:sym typeface="Calibri" charset="0"/>
              </a:rPr>
              <a:t>wiedzieć</a:t>
            </a:r>
            <a:r>
              <a:rPr lang="en-US" sz="1600" b="1" dirty="0">
                <a:solidFill>
                  <a:srgbClr val="3C4A4A"/>
                </a:solidFill>
                <a:latin typeface="Corbel" charset="0"/>
                <a:ea typeface="Corbel" charset="0"/>
                <a:cs typeface="Corbel" charset="0"/>
                <a:sym typeface="Calibri" charset="0"/>
              </a:rPr>
              <a:t>, aby </a:t>
            </a:r>
            <a:r>
              <a:rPr lang="en-US" sz="1600" b="1" dirty="0" err="1">
                <a:solidFill>
                  <a:srgbClr val="3C4A4A"/>
                </a:solidFill>
                <a:latin typeface="Corbel" charset="0"/>
                <a:ea typeface="Corbel" charset="0"/>
                <a:cs typeface="Corbel" charset="0"/>
                <a:sym typeface="Calibri" charset="0"/>
              </a:rPr>
              <a:t>ustalić</a:t>
            </a:r>
            <a:r>
              <a:rPr lang="en-US" sz="1600" b="1" dirty="0">
                <a:solidFill>
                  <a:srgbClr val="3C4A4A"/>
                </a:solidFill>
                <a:latin typeface="Corbel" charset="0"/>
                <a:ea typeface="Corbel" charset="0"/>
                <a:cs typeface="Corbel" charset="0"/>
                <a:sym typeface="Calibri" charset="0"/>
              </a:rPr>
              <a:t>, </a:t>
            </a:r>
            <a:r>
              <a:rPr lang="en-US" sz="1600" b="1" dirty="0" err="1">
                <a:solidFill>
                  <a:srgbClr val="3C4A4A"/>
                </a:solidFill>
                <a:latin typeface="Corbel" charset="0"/>
                <a:ea typeface="Corbel" charset="0"/>
                <a:cs typeface="Corbel" charset="0"/>
                <a:sym typeface="Calibri" charset="0"/>
              </a:rPr>
              <a:t>czy</a:t>
            </a:r>
            <a:r>
              <a:rPr lang="en-US" sz="1600" b="1" dirty="0">
                <a:solidFill>
                  <a:srgbClr val="3C4A4A"/>
                </a:solidFill>
                <a:latin typeface="Corbel" charset="0"/>
                <a:ea typeface="Corbel" charset="0"/>
                <a:cs typeface="Corbel" charset="0"/>
                <a:sym typeface="Calibri" charset="0"/>
              </a:rPr>
              <a:t> </a:t>
            </a:r>
            <a:r>
              <a:rPr lang="en-US" sz="1600" b="1" dirty="0" err="1">
                <a:solidFill>
                  <a:srgbClr val="3C4A4A"/>
                </a:solidFill>
                <a:latin typeface="Corbel" charset="0"/>
                <a:ea typeface="Corbel" charset="0"/>
                <a:cs typeface="Corbel" charset="0"/>
                <a:sym typeface="Calibri" charset="0"/>
              </a:rPr>
              <a:t>należy</a:t>
            </a:r>
            <a:r>
              <a:rPr lang="en-US" sz="1600" b="1" dirty="0">
                <a:solidFill>
                  <a:srgbClr val="3C4A4A"/>
                </a:solidFill>
                <a:latin typeface="Corbel" charset="0"/>
                <a:ea typeface="Corbel" charset="0"/>
                <a:cs typeface="Corbel" charset="0"/>
                <a:sym typeface="Calibri" charset="0"/>
              </a:rPr>
              <a:t> </a:t>
            </a:r>
            <a:r>
              <a:rPr lang="en-US" sz="1600" b="1" dirty="0" err="1">
                <a:solidFill>
                  <a:srgbClr val="3C4A4A"/>
                </a:solidFill>
                <a:latin typeface="Corbel" charset="0"/>
                <a:ea typeface="Corbel" charset="0"/>
                <a:cs typeface="Corbel" charset="0"/>
                <a:sym typeface="Calibri" charset="0"/>
              </a:rPr>
              <a:t>skontaktować</a:t>
            </a:r>
            <a:r>
              <a:rPr lang="en-US" sz="1600" b="1" dirty="0">
                <a:solidFill>
                  <a:srgbClr val="3C4A4A"/>
                </a:solidFill>
                <a:latin typeface="Corbel" charset="0"/>
                <a:ea typeface="Corbel" charset="0"/>
                <a:cs typeface="Corbel" charset="0"/>
                <a:sym typeface="Calibri" charset="0"/>
              </a:rPr>
              <a:t> </a:t>
            </a:r>
            <a:r>
              <a:rPr lang="en-US" sz="1600" b="1" dirty="0" err="1">
                <a:solidFill>
                  <a:srgbClr val="3C4A4A"/>
                </a:solidFill>
                <a:latin typeface="Corbel" charset="0"/>
                <a:ea typeface="Corbel" charset="0"/>
                <a:cs typeface="Corbel" charset="0"/>
                <a:sym typeface="Calibri" charset="0"/>
              </a:rPr>
              <a:t>się</a:t>
            </a:r>
            <a:r>
              <a:rPr lang="en-US" sz="1600" b="1" dirty="0">
                <a:solidFill>
                  <a:srgbClr val="3C4A4A"/>
                </a:solidFill>
                <a:latin typeface="Corbel" charset="0"/>
                <a:ea typeface="Corbel" charset="0"/>
                <a:cs typeface="Corbel" charset="0"/>
                <a:sym typeface="Calibri" charset="0"/>
              </a:rPr>
              <a:t> z </a:t>
            </a:r>
            <a:r>
              <a:rPr lang="en-US" sz="1600" b="1" dirty="0" err="1">
                <a:solidFill>
                  <a:srgbClr val="3C4A4A"/>
                </a:solidFill>
                <a:latin typeface="Corbel" charset="0"/>
                <a:ea typeface="Corbel" charset="0"/>
                <a:cs typeface="Corbel" charset="0"/>
                <a:sym typeface="Calibri" charset="0"/>
              </a:rPr>
              <a:t>firmą</a:t>
            </a:r>
            <a:endParaRPr lang="en-US" sz="1600" b="1"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podstawowe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zrozumienie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modelu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biznesu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przemysłu</a:t>
            </a:r>
            <a:endParaRPr lang="en-US" sz="1600"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kluczowe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wydarzenia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wskazujące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potencjał</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inwestycji</a:t>
            </a:r>
            <a:endParaRPr lang="en-US" sz="1600"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rozwijała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się</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przeszłości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Wzór</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wcześniejszej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ekspansji</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Potencjalne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potrzeby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kluczowe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wymagania</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r>
              <a:rPr lang="en-US" sz="1600" dirty="0">
                <a:solidFill>
                  <a:srgbClr val="3C4A4A"/>
                </a:solidFill>
                <a:latin typeface="Corbel" charset="0"/>
                <a:ea typeface="Corbel" charset="0"/>
                <a:cs typeface="Corbel" charset="0"/>
                <a:sym typeface="Calibri" charset="0"/>
              </a:rPr>
              <a:t>Kim </a:t>
            </a:r>
            <a:r>
              <a:rPr lang="en-US" sz="1600" dirty="0" err="1">
                <a:solidFill>
                  <a:srgbClr val="3C4A4A"/>
                </a:solidFill>
                <a:latin typeface="Corbel" charset="0"/>
                <a:ea typeface="Corbel" charset="0"/>
                <a:cs typeface="Corbel" charset="0"/>
                <a:sym typeface="Calibri" charset="0"/>
              </a:rPr>
              <a:t>są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decydenci</a:t>
            </a:r>
            <a:r>
              <a:rPr lang="en-US" sz="1600" dirty="0">
                <a:solidFill>
                  <a:srgbClr val="3C4A4A"/>
                </a:solidFill>
                <a:latin typeface="Corbel" charset="0"/>
                <a:ea typeface="Corbel" charset="0"/>
                <a:cs typeface="Corbel" charset="0"/>
                <a:sym typeface="Calibri" charset="0"/>
              </a:rPr>
              <a:t> o </a:t>
            </a:r>
            <a:r>
              <a:rPr lang="en-US" sz="1600" dirty="0" err="1">
                <a:solidFill>
                  <a:srgbClr val="3C4A4A"/>
                </a:solidFill>
                <a:latin typeface="Corbel" charset="0"/>
                <a:ea typeface="Corbel" charset="0"/>
                <a:cs typeface="Corbel" charset="0"/>
                <a:sym typeface="Calibri" charset="0"/>
              </a:rPr>
              <a:t>expansji</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firmie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Jak</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skontaktowac</a:t>
            </a:r>
            <a:r>
              <a:rPr lang="en-US" sz="1600" dirty="0">
                <a:solidFill>
                  <a:srgbClr val="3C4A4A"/>
                </a:solidFill>
                <a:latin typeface="Corbel" charset="0"/>
                <a:ea typeface="Corbel" charset="0"/>
                <a:cs typeface="Corbel" charset="0"/>
                <a:sym typeface="Calibri" charset="0"/>
              </a:rPr>
              <a:t> z firma?</a:t>
            </a: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Obróty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r>
              <a:rPr lang="en-US" sz="1600" dirty="0">
                <a:solidFill>
                  <a:srgbClr val="3C4A4A"/>
                </a:solidFill>
                <a:latin typeface="Corbel" charset="0"/>
                <a:ea typeface="Corbel" charset="0"/>
                <a:cs typeface="Corbel" charset="0"/>
                <a:sym typeface="Calibri" charset="0"/>
              </a:rPr>
              <a:t> I </a:t>
            </a:r>
            <a:r>
              <a:rPr lang="en-US" sz="1600" dirty="0" err="1">
                <a:solidFill>
                  <a:srgbClr val="3C4A4A"/>
                </a:solidFill>
                <a:latin typeface="Corbel" charset="0"/>
                <a:ea typeface="Corbel" charset="0"/>
                <a:cs typeface="Corbel" charset="0"/>
                <a:sym typeface="Calibri" charset="0"/>
              </a:rPr>
              <a:t>liczba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pracowników</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pasuje</a:t>
            </a:r>
            <a:r>
              <a:rPr lang="en-US" sz="1600" dirty="0">
                <a:solidFill>
                  <a:srgbClr val="3C4A4A"/>
                </a:solidFill>
                <a:latin typeface="Corbel" charset="0"/>
                <a:ea typeface="Corbel" charset="0"/>
                <a:cs typeface="Corbel" charset="0"/>
                <a:sym typeface="Calibri" charset="0"/>
              </a:rPr>
              <a:t> do </a:t>
            </a:r>
            <a:r>
              <a:rPr lang="en-US" sz="1600" dirty="0" err="1">
                <a:solidFill>
                  <a:srgbClr val="3C4A4A"/>
                </a:solidFill>
                <a:latin typeface="Corbel" charset="0"/>
                <a:ea typeface="Corbel" charset="0"/>
                <a:cs typeface="Corbel" charset="0"/>
                <a:sym typeface="Calibri" charset="0"/>
              </a:rPr>
              <a:t>mocnych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stron</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regionu</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Obecność</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granicą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Gdzie</a:t>
            </a:r>
            <a:r>
              <a:rPr lang="en-US" sz="1600" dirty="0">
                <a:solidFill>
                  <a:srgbClr val="3C4A4A"/>
                </a:solidFill>
                <a:latin typeface="Corbel" charset="0"/>
                <a:ea typeface="Corbel" charset="0"/>
                <a:cs typeface="Corbel" charset="0"/>
                <a:sym typeface="Calibri" charset="0"/>
              </a:rPr>
              <a:t>? Jaki </a:t>
            </a:r>
            <a:r>
              <a:rPr lang="en-US" sz="1600" dirty="0" err="1">
                <a:solidFill>
                  <a:srgbClr val="3C4A4A"/>
                </a:solidFill>
                <a:latin typeface="Corbel" charset="0"/>
                <a:ea typeface="Corbel" charset="0"/>
                <a:cs typeface="Corbel" charset="0"/>
                <a:sym typeface="Calibri" charset="0"/>
              </a:rPr>
              <a:t>rodzaj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obiektów</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endParaRPr lang="en-US" sz="1600" dirty="0">
              <a:solidFill>
                <a:srgbClr val="3C4A4A"/>
              </a:solidFill>
              <a:latin typeface="Corbel" charset="0"/>
              <a:ea typeface="Corbel" charset="0"/>
              <a:cs typeface="Corbel" charset="0"/>
              <a:sym typeface="Calibri" charset="0"/>
            </a:endParaRPr>
          </a:p>
          <a:p>
            <a:pPr marL="192485">
              <a:spcAft>
                <a:spcPts val="638"/>
              </a:spcAft>
              <a:buClr>
                <a:srgbClr val="003B4D"/>
              </a:buClr>
              <a:buSzPct val="100000"/>
            </a:pPr>
            <a:r>
              <a:rPr lang="en-US" sz="1600" b="1" dirty="0" err="1">
                <a:solidFill>
                  <a:srgbClr val="3C4A4A"/>
                </a:solidFill>
                <a:latin typeface="Corbel" charset="0"/>
                <a:ea typeface="Corbel" charset="0"/>
                <a:cs typeface="Corbel" charset="0"/>
                <a:sym typeface="Calibri" charset="0"/>
              </a:rPr>
              <a:t>Źródła</a:t>
            </a:r>
            <a:endParaRPr lang="en-US" sz="1600" b="1"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Strona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internetowa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Nowości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analizy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Raporty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roczne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kwartalne</a:t>
            </a:r>
            <a:endParaRPr lang="en-US" sz="1600" dirty="0">
              <a:solidFill>
                <a:srgbClr val="3C4A4A"/>
              </a:solidFill>
              <a:latin typeface="Corbel" charset="0"/>
              <a:ea typeface="Corbel" charset="0"/>
              <a:cs typeface="Corbel" charset="0"/>
              <a:sym typeface="Calibri" charset="0"/>
            </a:endParaRPr>
          </a:p>
          <a:p>
            <a:pPr marL="478235" indent="-285750">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Prezentacje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inwestorów</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spółek</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notowanych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giełdzie</a:t>
            </a:r>
            <a:r>
              <a:rPr lang="en-US" sz="1600" dirty="0">
                <a:solidFill>
                  <a:srgbClr val="3C4A4A"/>
                </a:solidFill>
                <a:latin typeface="Corbel" charset="0"/>
                <a:ea typeface="Corbel" charset="0"/>
                <a:cs typeface="Corbel" charset="0"/>
                <a:sym typeface="Calibri" charset="0"/>
              </a:rPr>
              <a:t>)</a:t>
            </a:r>
          </a:p>
          <a:p>
            <a:pPr marL="478235" indent="-285750">
              <a:spcAft>
                <a:spcPts val="638"/>
              </a:spcAft>
              <a:buClr>
                <a:srgbClr val="003B4D"/>
              </a:buClr>
              <a:buSzPct val="100000"/>
              <a:buFont typeface="Arial" charset="0"/>
              <a:buChar char="•"/>
            </a:pP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Wywiady</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kierownictwem</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endParaRPr>
          </a:p>
        </p:txBody>
      </p:sp>
    </p:spTree>
    <p:extLst>
      <p:ext uri="{BB962C8B-B14F-4D97-AF65-F5344CB8AC3E}">
        <p14:creationId xmlns:p14="http://schemas.microsoft.com/office/powerpoint/2010/main" val="8836991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sp>
        <p:nvSpPr>
          <p:cNvPr id="9" name="Shape 215"/>
          <p:cNvSpPr/>
          <p:nvPr/>
        </p:nvSpPr>
        <p:spPr>
          <a:xfrm>
            <a:off x="654626" y="1905000"/>
            <a:ext cx="8794174" cy="5067095"/>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647700"/>
          </a:xfrm>
        </p:spPr>
        <p:txBody>
          <a:bodyPr/>
          <a:lstStyle/>
          <a:p>
            <a:r>
              <a:rPr lang="en-US" sz="2800" dirty="0" err="1">
                <a:latin typeface="Corbel" charset="0"/>
                <a:ea typeface="Corbel" charset="0"/>
                <a:cs typeface="Corbel" charset="0"/>
              </a:rPr>
              <a:t>Proces</a:t>
            </a:r>
            <a:r>
              <a:rPr lang="en-US" sz="2800" dirty="0">
                <a:latin typeface="Corbel" charset="0"/>
                <a:ea typeface="Corbel" charset="0"/>
                <a:cs typeface="Corbel" charset="0"/>
              </a:rPr>
              <a:t> </a:t>
            </a:r>
            <a:r>
              <a:rPr lang="en-US" sz="2800" dirty="0" err="1">
                <a:latin typeface="Corbel" charset="0"/>
                <a:ea typeface="Corbel" charset="0"/>
                <a:cs typeface="Corbel" charset="0"/>
              </a:rPr>
              <a:t>znajdowania</a:t>
            </a:r>
            <a:r>
              <a:rPr lang="en-US" sz="2800" dirty="0">
                <a:latin typeface="Corbel" charset="0"/>
                <a:ea typeface="Corbel" charset="0"/>
                <a:cs typeface="Corbel" charset="0"/>
              </a:rPr>
              <a:t> </a:t>
            </a:r>
            <a:r>
              <a:rPr lang="en-US" sz="2800" dirty="0" err="1">
                <a:latin typeface="Corbel" charset="0"/>
                <a:ea typeface="Corbel" charset="0"/>
                <a:cs typeface="Corbel" charset="0"/>
              </a:rPr>
              <a:t>potencjalnych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inwestorów</a:t>
            </a:r>
            <a:r>
              <a:rPr lang="en-US" sz="2800" dirty="0">
                <a:latin typeface="Corbel" charset="0"/>
                <a:ea typeface="Corbel" charset="0"/>
                <a:cs typeface="Corbel" charset="0"/>
              </a:rPr>
              <a:t> </a:t>
            </a:r>
            <a:r>
              <a:rPr lang="en-US" sz="2800" dirty="0" err="1">
                <a:latin typeface="Corbel" charset="0"/>
                <a:ea typeface="Corbel" charset="0"/>
                <a:cs typeface="Corbel" charset="0"/>
              </a:rPr>
              <a:t>krok</a:t>
            </a:r>
            <a:r>
              <a:rPr lang="en-US" sz="2800" dirty="0">
                <a:latin typeface="Corbel" charset="0"/>
                <a:ea typeface="Corbel" charset="0"/>
                <a:cs typeface="Corbel" charset="0"/>
              </a:rPr>
              <a:t> </a:t>
            </a:r>
            <a:r>
              <a:rPr lang="en-US" sz="2800" dirty="0" err="1">
                <a:latin typeface="Corbel" charset="0"/>
                <a:ea typeface="Corbel" charset="0"/>
                <a:cs typeface="Corbel" charset="0"/>
              </a:rPr>
              <a:t>po</a:t>
            </a:r>
            <a:r>
              <a:rPr lang="en-US" sz="2800" dirty="0">
                <a:latin typeface="Corbel" charset="0"/>
                <a:ea typeface="Corbel" charset="0"/>
                <a:cs typeface="Corbel" charset="0"/>
              </a:rPr>
              <a:t> </a:t>
            </a:r>
            <a:r>
              <a:rPr lang="en-US" sz="2800" dirty="0" err="1">
                <a:latin typeface="Corbel" charset="0"/>
                <a:ea typeface="Corbel" charset="0"/>
                <a:cs typeface="Corbel" charset="0"/>
              </a:rPr>
              <a:t>kroku</a:t>
            </a:r>
            <a:endParaRPr lang="en-US" sz="2800" dirty="0">
              <a:latin typeface="Corbel" charset="0"/>
              <a:ea typeface="Corbel" charset="0"/>
              <a:cs typeface="Corbel" charset="0"/>
            </a:endParaRPr>
          </a:p>
        </p:txBody>
      </p:sp>
      <p:sp>
        <p:nvSpPr>
          <p:cNvPr id="5" name="Rectangle 4"/>
          <p:cNvSpPr/>
          <p:nvPr/>
        </p:nvSpPr>
        <p:spPr>
          <a:xfrm>
            <a:off x="800101" y="2047756"/>
            <a:ext cx="8600360" cy="5032147"/>
          </a:xfrm>
          <a:prstGeom prst="rect">
            <a:avLst/>
          </a:prstGeom>
        </p:spPr>
        <p:txBody>
          <a:bodyPr wrap="square">
            <a:spAutoFit/>
          </a:bodyPr>
          <a:lstStyle/>
          <a:p>
            <a:pPr marL="367524" indent="-183762">
              <a:spcAft>
                <a:spcPts val="1218"/>
              </a:spcAft>
              <a:buClr>
                <a:srgbClr val="C00000"/>
              </a:buClr>
              <a:buSzPct val="120000"/>
            </a:pPr>
            <a:r>
              <a:rPr lang="en-US" sz="1600" dirty="0" err="1">
                <a:solidFill>
                  <a:srgbClr val="214757"/>
                </a:solidFill>
                <a:latin typeface="Corbel" panose="020B0503020204020204" pitchFamily="34" charset="0"/>
                <a:sym typeface="Calibri" charset="0"/>
              </a:rPr>
              <a:t>Krok</a:t>
            </a:r>
            <a:r>
              <a:rPr lang="en-US" sz="1600" dirty="0">
                <a:solidFill>
                  <a:srgbClr val="214757"/>
                </a:solidFill>
                <a:latin typeface="Corbel" panose="020B0503020204020204" pitchFamily="34" charset="0"/>
                <a:sym typeface="Calibri" charset="0"/>
              </a:rPr>
              <a:t> 1:     </a:t>
            </a:r>
            <a:r>
              <a:rPr lang="en-US" sz="1600" b="1" dirty="0" err="1">
                <a:solidFill>
                  <a:srgbClr val="214757"/>
                </a:solidFill>
                <a:latin typeface="Corbel" panose="020B0503020204020204" pitchFamily="34" charset="0"/>
                <a:sym typeface="Calibri" charset="0"/>
              </a:rPr>
              <a:t>Znajdź</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wskaźnik</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potencjalnej</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przyszłej</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ekspansji</a:t>
            </a:r>
            <a:endParaRPr lang="en-US" sz="1600" b="1" dirty="0">
              <a:solidFill>
                <a:srgbClr val="214757"/>
              </a:solidFill>
              <a:latin typeface="Corbel" panose="020B0503020204020204" pitchFamily="34" charset="0"/>
              <a:sym typeface="Calibri" charset="0"/>
            </a:endParaRPr>
          </a:p>
          <a:p>
            <a:pPr marL="367524" indent="-183762">
              <a:spcAft>
                <a:spcPts val="1218"/>
              </a:spcAft>
              <a:buClr>
                <a:srgbClr val="C00000"/>
              </a:buClr>
              <a:buSzPct val="120000"/>
            </a:pPr>
            <a:r>
              <a:rPr lang="en-US" sz="1600" dirty="0" err="1">
                <a:solidFill>
                  <a:srgbClr val="214757"/>
                </a:solidFill>
                <a:latin typeface="Corbel" panose="020B0503020204020204" pitchFamily="34" charset="0"/>
                <a:sym typeface="Calibri" charset="0"/>
              </a:rPr>
              <a:t>Krok</a:t>
            </a:r>
            <a:r>
              <a:rPr lang="en-US" sz="1600" dirty="0">
                <a:solidFill>
                  <a:srgbClr val="214757"/>
                </a:solidFill>
                <a:latin typeface="Corbel" panose="020B0503020204020204" pitchFamily="34" charset="0"/>
                <a:sym typeface="Calibri" charset="0"/>
              </a:rPr>
              <a:t> 2: 	  </a:t>
            </a:r>
            <a:r>
              <a:rPr lang="en-US" sz="1600" b="1" dirty="0" err="1">
                <a:solidFill>
                  <a:srgbClr val="214757"/>
                </a:solidFill>
                <a:latin typeface="Corbel" panose="020B0503020204020204" pitchFamily="34" charset="0"/>
                <a:sym typeface="Calibri" charset="0"/>
              </a:rPr>
              <a:t>Wykonaj</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podstawowe</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badania</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na</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temat</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firmy</a:t>
            </a:r>
            <a:endParaRPr lang="en-US" sz="1600" b="1" dirty="0">
              <a:solidFill>
                <a:srgbClr val="214757"/>
              </a:solidFill>
              <a:latin typeface="Corbel" panose="020B0503020204020204" pitchFamily="34" charset="0"/>
              <a:sym typeface="Calibri" charset="0"/>
            </a:endParaRP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Czym</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się</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zajmuje</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ma </a:t>
            </a:r>
            <a:r>
              <a:rPr lang="en-US" sz="1600" dirty="0" err="1">
                <a:solidFill>
                  <a:srgbClr val="3C4A4A"/>
                </a:solidFill>
                <a:latin typeface="Corbel" charset="0"/>
                <a:ea typeface="Corbel" charset="0"/>
                <a:cs typeface="Corbel" charset="0"/>
                <a:sym typeface="Calibri" charset="0"/>
              </a:rPr>
              <a:t>jakiś</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związek</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regionem</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jest </a:t>
            </a:r>
            <a:r>
              <a:rPr lang="en-US" sz="1600" dirty="0" err="1">
                <a:solidFill>
                  <a:srgbClr val="3C4A4A"/>
                </a:solidFill>
                <a:latin typeface="Corbel" charset="0"/>
                <a:ea typeface="Corbel" charset="0"/>
                <a:cs typeface="Corbel" charset="0"/>
                <a:sym typeface="Calibri" charset="0"/>
              </a:rPr>
              <a:t>obecna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międzynarodowo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Jeśli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tak</a:t>
            </a:r>
            <a:r>
              <a:rPr lang="en-US" sz="1600" dirty="0">
                <a:solidFill>
                  <a:srgbClr val="3C4A4A"/>
                </a:solidFill>
                <a:latin typeface="Corbel" charset="0"/>
                <a:ea typeface="Corbel" charset="0"/>
                <a:cs typeface="Corbel" charset="0"/>
                <a:sym typeface="Calibri" charset="0"/>
              </a:rPr>
              <a:t> -  </a:t>
            </a: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produkuje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granicą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tylko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ustanawia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filie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celów</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sprzedaży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eksportuje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swoje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produkty</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centrali</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Gdzie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lokalizacje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zagraniczne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działa</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Polsce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Jak</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duża</a:t>
            </a:r>
            <a:r>
              <a:rPr lang="en-US" sz="1600" dirty="0">
                <a:solidFill>
                  <a:srgbClr val="3C4A4A"/>
                </a:solidFill>
                <a:latin typeface="Corbel" charset="0"/>
                <a:ea typeface="Corbel" charset="0"/>
                <a:cs typeface="Corbel" charset="0"/>
                <a:sym typeface="Calibri" charset="0"/>
              </a:rPr>
              <a:t> jest firma? (</a:t>
            </a:r>
            <a:r>
              <a:rPr lang="en-US" sz="1600" dirty="0" err="1">
                <a:solidFill>
                  <a:srgbClr val="3C4A4A"/>
                </a:solidFill>
                <a:latin typeface="Corbel" charset="0"/>
                <a:ea typeface="Corbel" charset="0"/>
                <a:cs typeface="Corbel" charset="0"/>
                <a:sym typeface="Calibri" charset="0"/>
              </a:rPr>
              <a:t>obroty</a:t>
            </a:r>
            <a:r>
              <a:rPr lang="en-US" sz="1600" dirty="0">
                <a:solidFill>
                  <a:srgbClr val="3C4A4A"/>
                </a:solidFill>
                <a:latin typeface="Corbel" charset="0"/>
                <a:ea typeface="Corbel" charset="0"/>
                <a:cs typeface="Corbel" charset="0"/>
                <a:sym typeface="Calibri" charset="0"/>
              </a:rPr>
              <a:t> / </a:t>
            </a:r>
            <a:r>
              <a:rPr lang="en-US" sz="1600" dirty="0" err="1">
                <a:solidFill>
                  <a:srgbClr val="3C4A4A"/>
                </a:solidFill>
                <a:latin typeface="Corbel" charset="0"/>
                <a:ea typeface="Corbel" charset="0"/>
                <a:cs typeface="Corbel" charset="0"/>
                <a:sym typeface="Calibri" charset="0"/>
              </a:rPr>
              <a:t>liczba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pracowników</a:t>
            </a:r>
            <a:r>
              <a:rPr lang="en-US" sz="1600" dirty="0">
                <a:solidFill>
                  <a:srgbClr val="3C4A4A"/>
                </a:solidFill>
                <a:latin typeface="Corbel" charset="0"/>
                <a:ea typeface="Corbel" charset="0"/>
                <a:cs typeface="Corbel" charset="0"/>
                <a:sym typeface="Calibri" charset="0"/>
              </a:rPr>
              <a:t>)</a:t>
            </a:r>
          </a:p>
          <a:p>
            <a:pPr marL="1184782" indent="-175703">
              <a:spcAft>
                <a:spcPts val="618"/>
              </a:spcAft>
              <a:buClr>
                <a:srgbClr val="4B9CB9"/>
              </a:buClr>
              <a:buSzPct val="120000"/>
              <a:buFont typeface="Arial" panose="020B0604020202020204" pitchFamily="34" charset="0"/>
              <a:buChar char="•"/>
            </a:pPr>
            <a:endParaRPr lang="en-US" sz="1600" dirty="0">
              <a:solidFill>
                <a:srgbClr val="214757"/>
              </a:solidFill>
              <a:latin typeface="Corbel" panose="020B0503020204020204" pitchFamily="34" charset="0"/>
              <a:sym typeface="Calibri" charset="0"/>
            </a:endParaRPr>
          </a:p>
          <a:p>
            <a:pPr marL="188598">
              <a:spcAft>
                <a:spcPts val="609"/>
              </a:spcAft>
              <a:buClr>
                <a:srgbClr val="C00000"/>
              </a:buClr>
              <a:buSzPct val="120000"/>
            </a:pPr>
            <a:r>
              <a:rPr lang="en-US" sz="1600" dirty="0" err="1">
                <a:solidFill>
                  <a:srgbClr val="214757"/>
                </a:solidFill>
                <a:latin typeface="Corbel" panose="020B0503020204020204" pitchFamily="34" charset="0"/>
                <a:sym typeface="Calibri" charset="0"/>
              </a:rPr>
              <a:t>Krok</a:t>
            </a:r>
            <a:r>
              <a:rPr lang="en-US" sz="1600" dirty="0">
                <a:solidFill>
                  <a:srgbClr val="214757"/>
                </a:solidFill>
                <a:latin typeface="Corbel" panose="020B0503020204020204" pitchFamily="34" charset="0"/>
                <a:sym typeface="Calibri" charset="0"/>
              </a:rPr>
              <a:t> 3:	   </a:t>
            </a:r>
            <a:r>
              <a:rPr lang="en-US" sz="1600" b="1" dirty="0" err="1">
                <a:solidFill>
                  <a:srgbClr val="214757"/>
                </a:solidFill>
                <a:latin typeface="Corbel" panose="020B0503020204020204" pitchFamily="34" charset="0"/>
                <a:sym typeface="Calibri" charset="0"/>
              </a:rPr>
              <a:t>Zidentyfikowanie</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kluczowych</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wydarzeń</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wskazujących</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na</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potencjał</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przyszłej</a:t>
            </a:r>
            <a:r>
              <a:rPr lang="en-US" sz="1600" b="1" dirty="0">
                <a:solidFill>
                  <a:srgbClr val="214757"/>
                </a:solidFill>
                <a:latin typeface="Corbel" panose="020B0503020204020204" pitchFamily="34" charset="0"/>
                <a:sym typeface="Calibri" charset="0"/>
              </a:rPr>
              <a:t> 			   </a:t>
            </a:r>
            <a:r>
              <a:rPr lang="en-US" sz="1600" b="1" dirty="0" err="1">
                <a:solidFill>
                  <a:srgbClr val="214757"/>
                </a:solidFill>
                <a:latin typeface="Corbel" panose="020B0503020204020204" pitchFamily="34" charset="0"/>
                <a:sym typeface="Calibri" charset="0"/>
              </a:rPr>
              <a:t>inwestycji</a:t>
            </a:r>
            <a:endParaRPr lang="en-US" sz="1600" b="1" dirty="0">
              <a:solidFill>
                <a:srgbClr val="214757"/>
              </a:solidFill>
              <a:latin typeface="Corbel" panose="020B0503020204020204" pitchFamily="34" charset="0"/>
              <a:sym typeface="Calibri" charset="0"/>
            </a:endParaRP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zainwestowała</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nową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lokalizację</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ciągu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ostatnich</a:t>
            </a:r>
            <a:r>
              <a:rPr lang="en-US" sz="1600" dirty="0">
                <a:solidFill>
                  <a:srgbClr val="3C4A4A"/>
                </a:solidFill>
                <a:latin typeface="Corbel" charset="0"/>
                <a:ea typeface="Corbel" charset="0"/>
                <a:cs typeface="Corbel" charset="0"/>
                <a:sym typeface="Calibri" charset="0"/>
              </a:rPr>
              <a:t> 2-3 </a:t>
            </a:r>
            <a:r>
              <a:rPr lang="en-US" sz="1600" dirty="0" err="1">
                <a:solidFill>
                  <a:srgbClr val="3C4A4A"/>
                </a:solidFill>
                <a:latin typeface="Corbel" charset="0"/>
                <a:ea typeface="Corbel" charset="0"/>
                <a:cs typeface="Corbel" charset="0"/>
                <a:sym typeface="Calibri" charset="0"/>
              </a:rPr>
              <a:t>lat</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Jeśli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tak</a:t>
            </a:r>
            <a:r>
              <a:rPr lang="en-US" sz="1600" dirty="0">
                <a:solidFill>
                  <a:srgbClr val="3C4A4A"/>
                </a:solidFill>
                <a:latin typeface="Corbel" charset="0"/>
                <a:ea typeface="Corbel" charset="0"/>
                <a:cs typeface="Corbel" charset="0"/>
                <a:sym typeface="Calibri" charset="0"/>
              </a:rPr>
              <a:t> - to </a:t>
            </a:r>
            <a:r>
              <a:rPr lang="en-US" sz="1600" dirty="0" err="1">
                <a:solidFill>
                  <a:srgbClr val="3C4A4A"/>
                </a:solidFill>
                <a:latin typeface="Corbel" charset="0"/>
                <a:ea typeface="Corbel" charset="0"/>
                <a:cs typeface="Corbel" charset="0"/>
                <a:sym typeface="Calibri" charset="0"/>
              </a:rPr>
              <a:t>gdzie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spółka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otrzymała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finansowanie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ekspansję</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ogłosiła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że</a:t>
            </a:r>
            <a:r>
              <a:rPr lang="en-US" sz="1600" dirty="0">
                <a:solidFill>
                  <a:srgbClr val="3C4A4A"/>
                </a:solidFill>
                <a:latin typeface="Corbel" charset="0"/>
                <a:ea typeface="Corbel" charset="0"/>
                <a:cs typeface="Corbel" charset="0"/>
                <a:sym typeface="Calibri" charset="0"/>
              </a:rPr>
              <a:t> ma </a:t>
            </a:r>
            <a:r>
              <a:rPr lang="en-US" sz="1600" dirty="0" err="1">
                <a:solidFill>
                  <a:srgbClr val="3C4A4A"/>
                </a:solidFill>
                <a:latin typeface="Corbel" charset="0"/>
                <a:ea typeface="Corbel" charset="0"/>
                <a:cs typeface="Corbel" charset="0"/>
                <a:sym typeface="Calibri" charset="0"/>
              </a:rPr>
              <a:t>problemy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zdolnościami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produkcyjnymi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lub</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potrzebę</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rozszerzenia</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doświadczyła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szybkiego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wzrostu</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ostatnich</a:t>
            </a:r>
            <a:r>
              <a:rPr lang="en-US" sz="1600" dirty="0">
                <a:solidFill>
                  <a:srgbClr val="3C4A4A"/>
                </a:solidFill>
                <a:latin typeface="Corbel" charset="0"/>
                <a:ea typeface="Corbel" charset="0"/>
                <a:cs typeface="Corbel" charset="0"/>
                <a:sym typeface="Calibri" charset="0"/>
              </a:rPr>
              <a:t> </a:t>
            </a:r>
            <a:r>
              <a:rPr lang="en-US" sz="1600" dirty="0" err="1">
                <a:solidFill>
                  <a:srgbClr val="214757"/>
                </a:solidFill>
                <a:latin typeface="Corbel" panose="020B0503020204020204" pitchFamily="34" charset="0"/>
                <a:sym typeface="Calibri" charset="0"/>
              </a:rPr>
              <a:t>latach</a:t>
            </a:r>
            <a:r>
              <a:rPr lang="en-US" sz="1600" dirty="0">
                <a:solidFill>
                  <a:srgbClr val="214757"/>
                </a:solidFill>
                <a:latin typeface="Corbel" panose="020B0503020204020204" pitchFamily="34" charset="0"/>
                <a:sym typeface="Calibri" charset="0"/>
              </a:rPr>
              <a: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82750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hape 215"/>
          <p:cNvSpPr/>
          <p:nvPr/>
        </p:nvSpPr>
        <p:spPr>
          <a:xfrm>
            <a:off x="654626" y="1905000"/>
            <a:ext cx="8794174" cy="5067095"/>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5" name="Rectangle 4"/>
          <p:cNvSpPr/>
          <p:nvPr/>
        </p:nvSpPr>
        <p:spPr>
          <a:xfrm>
            <a:off x="762001" y="2025164"/>
            <a:ext cx="8638460" cy="4955203"/>
          </a:xfrm>
          <a:prstGeom prst="rect">
            <a:avLst/>
          </a:prstGeom>
        </p:spPr>
        <p:txBody>
          <a:bodyPr wrap="square">
            <a:spAutoFit/>
          </a:bodyPr>
          <a:lstStyle/>
          <a:p>
            <a:pPr marL="188598">
              <a:spcBef>
                <a:spcPts val="609"/>
              </a:spcBef>
              <a:spcAft>
                <a:spcPts val="609"/>
              </a:spcAft>
              <a:buClr>
                <a:srgbClr val="C00000"/>
              </a:buClr>
              <a:buSzPct val="120000"/>
            </a:pPr>
            <a:r>
              <a:rPr lang="en-US" sz="1600" dirty="0" err="1">
                <a:latin typeface="Corbel" charset="0"/>
                <a:ea typeface="Corbel" charset="0"/>
                <a:cs typeface="Corbel" charset="0"/>
                <a:sym typeface="Calibri" charset="0"/>
              </a:rPr>
              <a:t>Krok</a:t>
            </a:r>
            <a:r>
              <a:rPr lang="en-US" sz="1600" dirty="0">
                <a:latin typeface="Corbel" charset="0"/>
                <a:ea typeface="Corbel" charset="0"/>
                <a:cs typeface="Corbel" charset="0"/>
                <a:sym typeface="Calibri" charset="0"/>
              </a:rPr>
              <a:t> 4:     </a:t>
            </a:r>
            <a:r>
              <a:rPr lang="en-US" sz="1600" b="1" dirty="0" err="1">
                <a:latin typeface="Corbel" charset="0"/>
                <a:ea typeface="Corbel" charset="0"/>
                <a:cs typeface="Corbel" charset="0"/>
                <a:sym typeface="Calibri" charset="0"/>
              </a:rPr>
              <a:t>Ocenić</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potencjał</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ekspansji</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firmy</a:t>
            </a:r>
            <a:r>
              <a:rPr lang="en-US" sz="1600" b="1" dirty="0">
                <a:latin typeface="Corbel" charset="0"/>
                <a:ea typeface="Corbel" charset="0"/>
                <a:cs typeface="Corbel" charset="0"/>
                <a:sym typeface="Calibri" charset="0"/>
              </a:rPr>
              <a:t>  w </a:t>
            </a:r>
            <a:r>
              <a:rPr lang="en-US" sz="1600" b="1" dirty="0" err="1">
                <a:latin typeface="Corbel" charset="0"/>
                <a:ea typeface="Corbel" charset="0"/>
                <a:cs typeface="Corbel" charset="0"/>
                <a:sym typeface="Calibri" charset="0"/>
              </a:rPr>
              <a:t>Polsce</a:t>
            </a:r>
            <a:endParaRPr lang="en-US" sz="1600" b="1" dirty="0">
              <a:latin typeface="Corbel" charset="0"/>
              <a:ea typeface="Corbel" charset="0"/>
              <a:cs typeface="Corbel" charset="0"/>
              <a:sym typeface="Calibri" charset="0"/>
            </a:endParaRP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odnotowała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znaczny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wzrost</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sprzedaży</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Polsce</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ostatnim</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czasie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ma </a:t>
            </a:r>
            <a:r>
              <a:rPr lang="en-US" sz="1600" dirty="0" err="1">
                <a:solidFill>
                  <a:srgbClr val="3C4A4A"/>
                </a:solidFill>
                <a:latin typeface="Corbel" charset="0"/>
                <a:ea typeface="Corbel" charset="0"/>
                <a:cs typeface="Corbel" charset="0"/>
                <a:sym typeface="Calibri" charset="0"/>
              </a:rPr>
              <a:t>problemy</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istniejącą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produkcją</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Polsce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zainwestowała</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nowe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obiekty</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Europie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wschodniej</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ostatnim</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czasie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otrzymała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zlecenie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lub</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zdobyła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nowych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klientów</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Polsce</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firma </a:t>
            </a:r>
            <a:r>
              <a:rPr lang="en-US" sz="1600" dirty="0" err="1">
                <a:solidFill>
                  <a:srgbClr val="3C4A4A"/>
                </a:solidFill>
                <a:latin typeface="Corbel" charset="0"/>
                <a:ea typeface="Corbel" charset="0"/>
                <a:cs typeface="Corbel" charset="0"/>
                <a:sym typeface="Calibri" charset="0"/>
              </a:rPr>
              <a:t>wyrażała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jakąś</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opinię</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temat</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rynku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polskiego</a:t>
            </a:r>
            <a:r>
              <a:rPr lang="en-US" sz="1600" dirty="0">
                <a:solidFill>
                  <a:srgbClr val="3C4A4A"/>
                </a:solidFill>
                <a:latin typeface="Corbel" charset="0"/>
                <a:ea typeface="Corbel" charset="0"/>
                <a:cs typeface="Corbel" charset="0"/>
                <a:sym typeface="Calibri" charset="0"/>
              </a:rPr>
              <a:t>?</a:t>
            </a:r>
          </a:p>
          <a:p>
            <a:pPr marL="188598">
              <a:spcBef>
                <a:spcPts val="609"/>
              </a:spcBef>
              <a:spcAft>
                <a:spcPts val="609"/>
              </a:spcAft>
              <a:buClr>
                <a:srgbClr val="C00000"/>
              </a:buClr>
              <a:buSzPct val="120000"/>
            </a:pPr>
            <a:r>
              <a:rPr lang="en-US" sz="1600" dirty="0">
                <a:latin typeface="Corbel" charset="0"/>
                <a:ea typeface="Corbel" charset="0"/>
                <a:cs typeface="Corbel" charset="0"/>
                <a:sym typeface="Calibri" charset="0"/>
              </a:rPr>
              <a:t>Na </a:t>
            </a:r>
            <a:r>
              <a:rPr lang="en-US" sz="1600" dirty="0" err="1">
                <a:latin typeface="Corbel" charset="0"/>
                <a:ea typeface="Corbel" charset="0"/>
                <a:cs typeface="Corbel" charset="0"/>
                <a:sym typeface="Calibri" charset="0"/>
              </a:rPr>
              <a:t>podstawie</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informacji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zebranych</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przez</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badania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można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zdecydować</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czy</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należy</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skontaktować</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się</a:t>
            </a:r>
            <a:r>
              <a:rPr lang="en-US" sz="1600" dirty="0">
                <a:latin typeface="Corbel" charset="0"/>
                <a:ea typeface="Corbel" charset="0"/>
                <a:cs typeface="Corbel" charset="0"/>
                <a:sym typeface="Calibri" charset="0"/>
              </a:rPr>
              <a:t> z </a:t>
            </a:r>
            <a:r>
              <a:rPr lang="en-US" sz="1600" dirty="0" err="1">
                <a:latin typeface="Corbel" charset="0"/>
                <a:ea typeface="Corbel" charset="0"/>
                <a:cs typeface="Corbel" charset="0"/>
                <a:sym typeface="Calibri" charset="0"/>
              </a:rPr>
              <a:t>firmą</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Jeśli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odpowiedź</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brzmi</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tak</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można</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przejść</a:t>
            </a:r>
            <a:r>
              <a:rPr lang="en-US" sz="1600" dirty="0">
                <a:latin typeface="Corbel" charset="0"/>
                <a:ea typeface="Corbel" charset="0"/>
                <a:cs typeface="Corbel" charset="0"/>
                <a:sym typeface="Calibri" charset="0"/>
              </a:rPr>
              <a:t> do </a:t>
            </a:r>
            <a:r>
              <a:rPr lang="en-US" sz="1600" dirty="0" err="1">
                <a:latin typeface="Corbel" charset="0"/>
                <a:ea typeface="Corbel" charset="0"/>
                <a:cs typeface="Corbel" charset="0"/>
                <a:sym typeface="Calibri" charset="0"/>
              </a:rPr>
              <a:t>kroku</a:t>
            </a:r>
            <a:r>
              <a:rPr lang="en-US" sz="1600" dirty="0">
                <a:latin typeface="Corbel" charset="0"/>
                <a:ea typeface="Corbel" charset="0"/>
                <a:cs typeface="Corbel" charset="0"/>
                <a:sym typeface="Calibri" charset="0"/>
              </a:rPr>
              <a:t> 5:</a:t>
            </a:r>
          </a:p>
          <a:p>
            <a:pPr marL="188598">
              <a:spcBef>
                <a:spcPts val="609"/>
              </a:spcBef>
              <a:spcAft>
                <a:spcPts val="609"/>
              </a:spcAft>
              <a:buClr>
                <a:srgbClr val="C00000"/>
              </a:buClr>
              <a:buSzPct val="120000"/>
            </a:pPr>
            <a:r>
              <a:rPr lang="en-US" sz="1600" dirty="0" err="1">
                <a:latin typeface="Corbel" charset="0"/>
                <a:ea typeface="Corbel" charset="0"/>
                <a:cs typeface="Corbel" charset="0"/>
                <a:sym typeface="Calibri" charset="0"/>
              </a:rPr>
              <a:t>Krok</a:t>
            </a:r>
            <a:r>
              <a:rPr lang="en-US" sz="1600" dirty="0">
                <a:latin typeface="Corbel" charset="0"/>
                <a:ea typeface="Corbel" charset="0"/>
                <a:cs typeface="Corbel" charset="0"/>
                <a:sym typeface="Calibri" charset="0"/>
              </a:rPr>
              <a:t> 5:     </a:t>
            </a:r>
            <a:r>
              <a:rPr lang="en-US" sz="1600" b="1" dirty="0" err="1">
                <a:latin typeface="Corbel" charset="0"/>
                <a:ea typeface="Corbel" charset="0"/>
                <a:cs typeface="Corbel" charset="0"/>
                <a:sym typeface="Calibri" charset="0"/>
              </a:rPr>
              <a:t>Identyfikowanie</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prawdopodobnych</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decydentów</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i</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ludzi</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wpływowych</a:t>
            </a:r>
            <a:endParaRPr lang="en-US" sz="1600" b="1" dirty="0">
              <a:latin typeface="Corbel" charset="0"/>
              <a:ea typeface="Corbel" charset="0"/>
              <a:cs typeface="Corbel" charset="0"/>
              <a:sym typeface="Calibri" charset="0"/>
            </a:endParaRP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Czy</a:t>
            </a:r>
            <a:r>
              <a:rPr lang="en-US" sz="1600" dirty="0">
                <a:solidFill>
                  <a:srgbClr val="3C4A4A"/>
                </a:solidFill>
                <a:latin typeface="Corbel" charset="0"/>
                <a:ea typeface="Corbel" charset="0"/>
                <a:cs typeface="Corbel" charset="0"/>
                <a:sym typeface="Calibri" charset="0"/>
              </a:rPr>
              <a:t> jest </a:t>
            </a:r>
            <a:r>
              <a:rPr lang="en-US" sz="1600" dirty="0" err="1">
                <a:solidFill>
                  <a:srgbClr val="3C4A4A"/>
                </a:solidFill>
                <a:latin typeface="Corbel" charset="0"/>
                <a:ea typeface="Corbel" charset="0"/>
                <a:cs typeface="Corbel" charset="0"/>
                <a:sym typeface="Calibri" charset="0"/>
              </a:rPr>
              <a:t>ktoś</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cytowany</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artykule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Jeśli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nie</a:t>
            </a:r>
            <a:r>
              <a:rPr lang="en-US" sz="1600" dirty="0">
                <a:solidFill>
                  <a:srgbClr val="3C4A4A"/>
                </a:solidFill>
                <a:latin typeface="Corbel" charset="0"/>
                <a:ea typeface="Corbel" charset="0"/>
                <a:cs typeface="Corbel" charset="0"/>
                <a:sym typeface="Calibri" charset="0"/>
              </a:rPr>
              <a:t> - </a:t>
            </a:r>
            <a:r>
              <a:rPr lang="en-US" sz="1600" dirty="0" err="1">
                <a:solidFill>
                  <a:srgbClr val="3C4A4A"/>
                </a:solidFill>
                <a:latin typeface="Corbel" charset="0"/>
                <a:ea typeface="Corbel" charset="0"/>
                <a:cs typeface="Corbel" charset="0"/>
                <a:sym typeface="Calibri" charset="0"/>
              </a:rPr>
              <a:t>można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znaleźć</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inny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artykuł</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który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cytuje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prezesa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spółki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mówiącego</a:t>
            </a:r>
            <a:r>
              <a:rPr lang="en-US" sz="1600" dirty="0">
                <a:solidFill>
                  <a:srgbClr val="3C4A4A"/>
                </a:solidFill>
                <a:latin typeface="Corbel" charset="0"/>
                <a:ea typeface="Corbel" charset="0"/>
                <a:cs typeface="Corbel" charset="0"/>
                <a:sym typeface="Calibri" charset="0"/>
              </a:rPr>
              <a:t>  o </a:t>
            </a:r>
            <a:r>
              <a:rPr lang="en-US" sz="1600" dirty="0" err="1">
                <a:solidFill>
                  <a:srgbClr val="3C4A4A"/>
                </a:solidFill>
                <a:latin typeface="Corbel" charset="0"/>
                <a:ea typeface="Corbel" charset="0"/>
                <a:cs typeface="Corbel" charset="0"/>
                <a:sym typeface="Calibri" charset="0"/>
              </a:rPr>
              <a:t>planach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rozwoju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Kto</a:t>
            </a:r>
            <a:r>
              <a:rPr lang="en-US" sz="1600" dirty="0">
                <a:solidFill>
                  <a:srgbClr val="3C4A4A"/>
                </a:solidFill>
                <a:latin typeface="Corbel" charset="0"/>
                <a:ea typeface="Corbel" charset="0"/>
                <a:cs typeface="Corbel" charset="0"/>
                <a:sym typeface="Calibri" charset="0"/>
              </a:rPr>
              <a:t> jest </a:t>
            </a:r>
            <a:r>
              <a:rPr lang="en-US" sz="1600" dirty="0" err="1">
                <a:solidFill>
                  <a:srgbClr val="3C4A4A"/>
                </a:solidFill>
                <a:latin typeface="Corbel" charset="0"/>
                <a:ea typeface="Corbel" charset="0"/>
                <a:cs typeface="Corbel" charset="0"/>
                <a:sym typeface="Calibri" charset="0"/>
              </a:rPr>
              <a:t>wymieniony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stronie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internetowej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jako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osoba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odpowiedzialna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działalność</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Europie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Środkowo-Wschodniej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lub</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międzynarodow</a:t>
            </a:r>
            <a:r>
              <a:rPr lang="pl-PL" sz="1600" dirty="0">
                <a:solidFill>
                  <a:srgbClr val="3C4A4A"/>
                </a:solidFill>
                <a:latin typeface="Corbel" charset="0"/>
                <a:ea typeface="Corbel" charset="0"/>
                <a:cs typeface="Corbel" charset="0"/>
                <a:sym typeface="Calibri" charset="0"/>
              </a:rPr>
              <a:t>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rozw</a:t>
            </a:r>
            <a:r>
              <a:rPr lang="pl-PL" sz="1600" dirty="0" err="1">
                <a:solidFill>
                  <a:srgbClr val="3C4A4A"/>
                </a:solidFill>
                <a:latin typeface="Corbel" charset="0"/>
                <a:ea typeface="Corbel" charset="0"/>
                <a:cs typeface="Corbel" charset="0"/>
                <a:sym typeface="Calibri" charset="0"/>
              </a:rPr>
              <a:t>ój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biznesu</a:t>
            </a:r>
            <a:r>
              <a:rPr lang="en-US" sz="1600" dirty="0">
                <a:solidFill>
                  <a:srgbClr val="3C4A4A"/>
                </a:solidFill>
                <a:latin typeface="Corbel" charset="0"/>
                <a:ea typeface="Corbel" charset="0"/>
                <a:cs typeface="Corbel" charset="0"/>
                <a:sym typeface="Calibri" charset="0"/>
              </a:rPr>
              <a:t>?</a:t>
            </a:r>
          </a:p>
          <a:p>
            <a:pPr marL="1200150" indent="-392113">
              <a:spcBef>
                <a:spcPts val="9"/>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Jeżeli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przedsiębiorstwo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prowadzi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działalność</a:t>
            </a:r>
            <a:r>
              <a:rPr lang="en-US" sz="1600" dirty="0">
                <a:solidFill>
                  <a:srgbClr val="3C4A4A"/>
                </a:solidFill>
                <a:latin typeface="Corbel" charset="0"/>
                <a:ea typeface="Corbel" charset="0"/>
                <a:cs typeface="Corbel" charset="0"/>
                <a:sym typeface="Calibri" charset="0"/>
              </a:rPr>
              <a:t> w </a:t>
            </a:r>
            <a:r>
              <a:rPr lang="en-US" sz="1600" dirty="0" err="1">
                <a:solidFill>
                  <a:srgbClr val="3C4A4A"/>
                </a:solidFill>
                <a:latin typeface="Corbel" charset="0"/>
                <a:ea typeface="Corbel" charset="0"/>
                <a:cs typeface="Corbel" charset="0"/>
                <a:sym typeface="Calibri" charset="0"/>
              </a:rPr>
              <a:t>różnych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krajach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posiada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zdywersyfikowaną</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ofertę</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produktów</a:t>
            </a:r>
            <a:r>
              <a:rPr lang="en-US" sz="1600" dirty="0">
                <a:solidFill>
                  <a:srgbClr val="3C4A4A"/>
                </a:solidFill>
                <a:latin typeface="Corbel" charset="0"/>
                <a:ea typeface="Corbel" charset="0"/>
                <a:cs typeface="Corbel" charset="0"/>
                <a:sym typeface="Calibri" charset="0"/>
              </a:rPr>
              <a:t>, to  </a:t>
            </a:r>
            <a:r>
              <a:rPr lang="en-US" sz="1600" dirty="0" err="1">
                <a:solidFill>
                  <a:srgbClr val="3C4A4A"/>
                </a:solidFill>
                <a:latin typeface="Corbel" charset="0"/>
                <a:ea typeface="Corbel" charset="0"/>
                <a:cs typeface="Corbel" charset="0"/>
                <a:sym typeface="Calibri" charset="0"/>
              </a:rPr>
              <a:t>dyrektor</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odpowiedzialny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dział</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może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być</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również</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odpowiedzialny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ekspansję</a:t>
            </a:r>
            <a:endParaRPr lang="en-US" sz="1600" dirty="0">
              <a:solidFill>
                <a:srgbClr val="3C4A4A"/>
              </a:solidFill>
              <a:latin typeface="Corbel" charset="0"/>
              <a:ea typeface="Corbel" charset="0"/>
              <a:cs typeface="Corbel" charset="0"/>
              <a:sym typeface="Calibri" charset="0"/>
            </a:endParaRPr>
          </a:p>
        </p:txBody>
      </p:sp>
      <p:sp>
        <p:nvSpPr>
          <p:cNvPr id="6" name="Text Placeholder 1"/>
          <p:cNvSpPr>
            <a:spLocks noGrp="1"/>
          </p:cNvSpPr>
          <p:nvPr>
            <p:ph type="body" sz="quarter" idx="10"/>
          </p:nvPr>
        </p:nvSpPr>
        <p:spPr>
          <a:xfrm>
            <a:off x="654627" y="838200"/>
            <a:ext cx="6127174" cy="647700"/>
          </a:xfrm>
        </p:spPr>
        <p:txBody>
          <a:bodyPr/>
          <a:lstStyle/>
          <a:p>
            <a:r>
              <a:rPr lang="en-US" sz="2800" err="1">
                <a:latin typeface="Corbel" charset="0"/>
                <a:ea typeface="Corbel" charset="0"/>
                <a:cs typeface="Corbel" charset="0"/>
              </a:rPr>
              <a:t>Proces</a:t>
            </a:r>
            <a:r>
              <a:rPr lang="en-US" sz="2800" dirty="0">
                <a:latin typeface="Corbel" charset="0"/>
                <a:ea typeface="Corbel" charset="0"/>
                <a:cs typeface="Corbel" charset="0"/>
              </a:rPr>
              <a:t> </a:t>
            </a:r>
            <a:r>
              <a:rPr lang="en-US" sz="2800" dirty="0" err="1">
                <a:latin typeface="Corbel" charset="0"/>
                <a:ea typeface="Corbel" charset="0"/>
                <a:cs typeface="Corbel" charset="0"/>
              </a:rPr>
              <a:t>znajdowanie</a:t>
            </a:r>
            <a:r>
              <a:rPr lang="en-US" sz="2800" dirty="0">
                <a:latin typeface="Corbel" charset="0"/>
                <a:ea typeface="Corbel" charset="0"/>
                <a:cs typeface="Corbel" charset="0"/>
              </a:rPr>
              <a:t> </a:t>
            </a:r>
            <a:r>
              <a:rPr lang="en-US" sz="2800" dirty="0" err="1">
                <a:latin typeface="Corbel" charset="0"/>
                <a:ea typeface="Corbel" charset="0"/>
                <a:cs typeface="Corbel" charset="0"/>
              </a:rPr>
              <a:t>poten</a:t>
            </a:r>
            <a:r>
              <a:rPr lang="pl-PL" sz="2800" dirty="0" err="1">
                <a:latin typeface="Corbel" charset="0"/>
                <a:ea typeface="Corbel" charset="0"/>
                <a:cs typeface="Corbel" charset="0"/>
              </a:rPr>
              <a:t>cj</a:t>
            </a:r>
            <a:r>
              <a:rPr lang="en-US" sz="2800" dirty="0" err="1">
                <a:latin typeface="Corbel" charset="0"/>
                <a:ea typeface="Corbel" charset="0"/>
                <a:cs typeface="Corbel" charset="0"/>
              </a:rPr>
              <a:t>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a:t>
            </a:r>
            <a:r>
              <a:rPr lang="pl-PL" sz="2800" dirty="0">
                <a:latin typeface="Corbel" charset="0"/>
                <a:ea typeface="Corbel" charset="0"/>
                <a:cs typeface="Corbel" charset="0"/>
              </a:rPr>
              <a:t>ó</a:t>
            </a:r>
            <a:r>
              <a:rPr lang="en-US" sz="2800" dirty="0">
                <a:latin typeface="Corbel" charset="0"/>
                <a:ea typeface="Corbel" charset="0"/>
                <a:cs typeface="Corbel" charset="0"/>
              </a:rPr>
              <a:t>w </a:t>
            </a:r>
            <a:r>
              <a:rPr lang="en-US" sz="2800" dirty="0" err="1">
                <a:latin typeface="Corbel" charset="0"/>
                <a:ea typeface="Corbel" charset="0"/>
                <a:cs typeface="Corbel" charset="0"/>
              </a:rPr>
              <a:t>krok</a:t>
            </a:r>
            <a:r>
              <a:rPr lang="en-US" sz="2800" dirty="0">
                <a:latin typeface="Corbel" charset="0"/>
                <a:ea typeface="Corbel" charset="0"/>
                <a:cs typeface="Corbel" charset="0"/>
              </a:rPr>
              <a:t> </a:t>
            </a:r>
            <a:r>
              <a:rPr lang="en-US" sz="2800" dirty="0" err="1">
                <a:latin typeface="Corbel" charset="0"/>
                <a:ea typeface="Corbel" charset="0"/>
                <a:cs typeface="Corbel" charset="0"/>
              </a:rPr>
              <a:t>po</a:t>
            </a:r>
            <a:r>
              <a:rPr lang="en-US" sz="2800" dirty="0">
                <a:latin typeface="Corbel" charset="0"/>
                <a:ea typeface="Corbel" charset="0"/>
                <a:cs typeface="Corbel" charset="0"/>
              </a:rPr>
              <a:t> </a:t>
            </a:r>
            <a:r>
              <a:rPr lang="en-US" sz="2800" dirty="0" err="1">
                <a:latin typeface="Corbel" charset="0"/>
                <a:ea typeface="Corbel" charset="0"/>
                <a:cs typeface="Corbel" charset="0"/>
              </a:rPr>
              <a:t>kroku</a:t>
            </a:r>
            <a:endParaRPr lang="en-US" sz="2800" dirty="0">
              <a:latin typeface="Corbel" charset="0"/>
              <a:ea typeface="Corbel" charset="0"/>
              <a:cs typeface="Corbel"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75715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lgn="ctr"/>
            <a:r>
              <a:rPr lang="is-IS" sz="2800" b="1" dirty="0">
                <a:solidFill>
                  <a:srgbClr val="003B4D"/>
                </a:solidFill>
                <a:latin typeface="Corbel" pitchFamily="18"/>
              </a:rPr>
              <a:t>12:30 – 13:30</a:t>
            </a:r>
            <a:endParaRPr lang="pl-PL" sz="2800" dirty="0">
              <a:solidFill>
                <a:srgbClr val="003B4D"/>
              </a:solidFill>
              <a:latin typeface="Corbel" pitchFamily="18"/>
            </a:endParaRPr>
          </a:p>
          <a:p>
            <a:pPr marL="184150" algn="ctr"/>
            <a:r>
              <a:rPr lang="pl-PL" sz="2800" b="1" dirty="0">
                <a:solidFill>
                  <a:srgbClr val="003B4D"/>
                </a:solidFill>
                <a:latin typeface="Corbel" pitchFamily="18"/>
                <a:sym typeface="Calibri"/>
              </a:rPr>
              <a:t>Lunch</a:t>
            </a: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r>
              <a:rPr lang="is-IS" sz="2800" b="1" dirty="0">
                <a:solidFill>
                  <a:srgbClr val="003B4D"/>
                </a:solidFill>
                <a:latin typeface="Corbel" pitchFamily="18"/>
              </a:rPr>
              <a:t>14:00 – 15:00</a:t>
            </a:r>
            <a:endParaRPr lang="pl-PL" sz="2800" b="1" dirty="0">
              <a:solidFill>
                <a:srgbClr val="003B4D"/>
              </a:solidFill>
              <a:latin typeface="Corbel" pitchFamily="18"/>
            </a:endParaRPr>
          </a:p>
          <a:p>
            <a:pPr marL="184150"/>
            <a:r>
              <a:rPr lang="pl-PL" b="1" dirty="0">
                <a:solidFill>
                  <a:srgbClr val="003B4D"/>
                </a:solidFill>
                <a:latin typeface="Corbel" pitchFamily="18"/>
                <a:sym typeface="Calibri"/>
              </a:rPr>
              <a:t>Workshop na temat Analiza porównawcza działalności Agencji Rozwoju w rożnych krajach</a:t>
            </a:r>
          </a:p>
          <a:p>
            <a:pPr marL="0" lvl="2"/>
            <a:r>
              <a:rPr lang="pl-PL" sz="1600" b="1" dirty="0">
                <a:solidFill>
                  <a:srgbClr val="003B4D"/>
                </a:solidFill>
                <a:latin typeface="Corbel" pitchFamily="18"/>
                <a:sym typeface="Calibri"/>
              </a:rPr>
              <a:t>		</a:t>
            </a:r>
            <a:endParaRPr lang="en-US" sz="1600" b="1" dirty="0">
              <a:solidFill>
                <a:srgbClr val="003B4D"/>
              </a:solidFill>
              <a:latin typeface="Corbel" pitchFamily="18"/>
            </a:endParaRPr>
          </a:p>
          <a:p>
            <a:pPr marL="762000" lvl="2" indent="-227013">
              <a:lnSpc>
                <a:spcPct val="150000"/>
              </a:lnSpc>
              <a:buFont typeface="Arial" charset="0"/>
              <a:buChar char="•"/>
            </a:pPr>
            <a:r>
              <a:rPr lang="en-US" sz="1600" b="1" dirty="0" err="1">
                <a:solidFill>
                  <a:srgbClr val="003B4D"/>
                </a:solidFill>
                <a:latin typeface="Corbel" pitchFamily="18"/>
              </a:rPr>
              <a:t>Działalnośc</a:t>
            </a:r>
            <a:r>
              <a:rPr lang="en-US" sz="1600" b="1" dirty="0">
                <a:solidFill>
                  <a:srgbClr val="003B4D"/>
                </a:solidFill>
                <a:latin typeface="Corbel" pitchFamily="18"/>
              </a:rPr>
              <a:t>́ </a:t>
            </a:r>
            <a:r>
              <a:rPr lang="en-US" sz="1600" b="1" dirty="0" err="1">
                <a:solidFill>
                  <a:srgbClr val="003B4D"/>
                </a:solidFill>
                <a:latin typeface="Corbel" pitchFamily="18"/>
              </a:rPr>
              <a:t>Agencji</a:t>
            </a:r>
            <a:r>
              <a:rPr lang="en-US" sz="1600" b="1" dirty="0">
                <a:solidFill>
                  <a:srgbClr val="003B4D"/>
                </a:solidFill>
                <a:latin typeface="Corbel" pitchFamily="18"/>
              </a:rPr>
              <a:t> </a:t>
            </a:r>
            <a:r>
              <a:rPr lang="en-US" sz="1600" b="1" dirty="0" err="1">
                <a:solidFill>
                  <a:srgbClr val="003B4D"/>
                </a:solidFill>
                <a:latin typeface="Corbel" pitchFamily="18"/>
              </a:rPr>
              <a:t>Rozwoju</a:t>
            </a:r>
            <a:r>
              <a:rPr lang="en-US" sz="1600" b="1" dirty="0">
                <a:solidFill>
                  <a:srgbClr val="003B4D"/>
                </a:solidFill>
                <a:latin typeface="Corbel" pitchFamily="18"/>
              </a:rPr>
              <a:t> </a:t>
            </a:r>
            <a:r>
              <a:rPr lang="en-US" sz="1600" b="1" dirty="0" err="1">
                <a:solidFill>
                  <a:srgbClr val="003B4D"/>
                </a:solidFill>
                <a:latin typeface="Corbel" pitchFamily="18"/>
              </a:rPr>
              <a:t>i</a:t>
            </a:r>
            <a:r>
              <a:rPr lang="en-US" sz="1600" b="1" dirty="0">
                <a:solidFill>
                  <a:srgbClr val="003B4D"/>
                </a:solidFill>
                <a:latin typeface="Corbel" pitchFamily="18"/>
              </a:rPr>
              <a:t> </a:t>
            </a:r>
            <a:r>
              <a:rPr lang="en-US" sz="1600" b="1" dirty="0" err="1">
                <a:solidFill>
                  <a:srgbClr val="003B4D"/>
                </a:solidFill>
                <a:latin typeface="Corbel" pitchFamily="18"/>
              </a:rPr>
              <a:t>analiza</a:t>
            </a:r>
            <a:r>
              <a:rPr lang="en-US" sz="1600" b="1" dirty="0">
                <a:solidFill>
                  <a:srgbClr val="003B4D"/>
                </a:solidFill>
                <a:latin typeface="Corbel" pitchFamily="18"/>
              </a:rPr>
              <a:t> </a:t>
            </a:r>
            <a:r>
              <a:rPr lang="en-US" sz="1600" b="1" dirty="0" err="1">
                <a:solidFill>
                  <a:srgbClr val="003B4D"/>
                </a:solidFill>
                <a:latin typeface="Corbel" pitchFamily="18"/>
              </a:rPr>
              <a:t>porównawcza</a:t>
            </a:r>
            <a:r>
              <a:rPr lang="en-US" sz="1600" b="1" dirty="0">
                <a:solidFill>
                  <a:srgbClr val="003B4D"/>
                </a:solidFill>
                <a:latin typeface="Corbel" pitchFamily="18"/>
              </a:rPr>
              <a:t> IPA w </a:t>
            </a:r>
            <a:r>
              <a:rPr lang="en-US" sz="1600" b="1" dirty="0" err="1">
                <a:solidFill>
                  <a:srgbClr val="003B4D"/>
                </a:solidFill>
                <a:latin typeface="Corbel" pitchFamily="18"/>
              </a:rPr>
              <a:t>różnych</a:t>
            </a:r>
            <a:r>
              <a:rPr lang="en-US" sz="1600" b="1" dirty="0">
                <a:solidFill>
                  <a:srgbClr val="003B4D"/>
                </a:solidFill>
                <a:latin typeface="Corbel" pitchFamily="18"/>
              </a:rPr>
              <a:t> </a:t>
            </a:r>
            <a:r>
              <a:rPr lang="en-US" sz="1600" b="1" dirty="0" err="1">
                <a:solidFill>
                  <a:srgbClr val="003B4D"/>
                </a:solidFill>
                <a:latin typeface="Corbel" pitchFamily="18"/>
              </a:rPr>
              <a:t>krajach</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Czynniki</a:t>
            </a:r>
            <a:r>
              <a:rPr lang="en-US" sz="1600" b="1" dirty="0">
                <a:solidFill>
                  <a:srgbClr val="003B4D"/>
                </a:solidFill>
                <a:latin typeface="Corbel" pitchFamily="18"/>
              </a:rPr>
              <a:t> </a:t>
            </a:r>
            <a:r>
              <a:rPr lang="en-US" sz="1600" b="1" dirty="0" err="1">
                <a:solidFill>
                  <a:srgbClr val="003B4D"/>
                </a:solidFill>
                <a:latin typeface="Corbel" pitchFamily="18"/>
              </a:rPr>
              <a:t>determinujące</a:t>
            </a:r>
            <a:r>
              <a:rPr lang="en-US" sz="1600" b="1" dirty="0">
                <a:solidFill>
                  <a:srgbClr val="003B4D"/>
                </a:solidFill>
                <a:latin typeface="Corbel" pitchFamily="18"/>
              </a:rPr>
              <a:t> </a:t>
            </a:r>
            <a:r>
              <a:rPr lang="en-US" sz="1600" b="1" dirty="0" err="1">
                <a:solidFill>
                  <a:srgbClr val="003B4D"/>
                </a:solidFill>
                <a:latin typeface="Corbel" pitchFamily="18"/>
              </a:rPr>
              <a:t>efekty</a:t>
            </a:r>
            <a:r>
              <a:rPr lang="en-US" sz="1600" b="1" dirty="0">
                <a:solidFill>
                  <a:srgbClr val="003B4D"/>
                </a:solidFill>
                <a:latin typeface="Corbel" pitchFamily="18"/>
              </a:rPr>
              <a:t> </a:t>
            </a:r>
            <a:r>
              <a:rPr lang="en-US" sz="1600" b="1" dirty="0" err="1">
                <a:solidFill>
                  <a:srgbClr val="003B4D"/>
                </a:solidFill>
                <a:latin typeface="Corbel" pitchFamily="18"/>
              </a:rPr>
              <a:t>działania</a:t>
            </a:r>
            <a:r>
              <a:rPr lang="en-US" sz="1600" b="1" dirty="0">
                <a:solidFill>
                  <a:srgbClr val="003B4D"/>
                </a:solidFill>
                <a:latin typeface="Corbel" pitchFamily="18"/>
              </a:rPr>
              <a:t> </a:t>
            </a:r>
            <a:r>
              <a:rPr lang="en-US" sz="1600" b="1" dirty="0" err="1">
                <a:solidFill>
                  <a:srgbClr val="003B4D"/>
                </a:solidFill>
                <a:latin typeface="Corbel" pitchFamily="18"/>
              </a:rPr>
              <a:t>Agencji</a:t>
            </a:r>
            <a:r>
              <a:rPr lang="en-US" sz="1600" b="1" dirty="0">
                <a:solidFill>
                  <a:srgbClr val="003B4D"/>
                </a:solidFill>
                <a:latin typeface="Corbel" pitchFamily="18"/>
              </a:rPr>
              <a:t> </a:t>
            </a:r>
            <a:r>
              <a:rPr lang="en-US" sz="1600" b="1" dirty="0" err="1">
                <a:solidFill>
                  <a:srgbClr val="003B4D"/>
                </a:solidFill>
                <a:latin typeface="Corbel" pitchFamily="18"/>
              </a:rPr>
              <a:t>Rozwoju</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Metody</a:t>
            </a:r>
            <a:r>
              <a:rPr lang="en-US" sz="1600" b="1" dirty="0">
                <a:solidFill>
                  <a:srgbClr val="003B4D"/>
                </a:solidFill>
                <a:latin typeface="Corbel" pitchFamily="18"/>
              </a:rPr>
              <a:t> </a:t>
            </a:r>
            <a:r>
              <a:rPr lang="en-US" sz="1600" b="1" dirty="0" err="1">
                <a:solidFill>
                  <a:srgbClr val="003B4D"/>
                </a:solidFill>
                <a:latin typeface="Corbel" pitchFamily="18"/>
              </a:rPr>
              <a:t>działalności</a:t>
            </a:r>
            <a:r>
              <a:rPr lang="en-US" sz="1600" b="1" dirty="0">
                <a:solidFill>
                  <a:srgbClr val="003B4D"/>
                </a:solidFill>
                <a:latin typeface="Corbel" pitchFamily="18"/>
              </a:rPr>
              <a:t> IPA </a:t>
            </a:r>
            <a:r>
              <a:rPr lang="en-US" sz="1600" b="1" dirty="0" err="1">
                <a:solidFill>
                  <a:srgbClr val="003B4D"/>
                </a:solidFill>
                <a:latin typeface="Corbel" pitchFamily="18"/>
              </a:rPr>
              <a:t>i</a:t>
            </a:r>
            <a:r>
              <a:rPr lang="en-US" sz="1600" b="1" dirty="0">
                <a:solidFill>
                  <a:srgbClr val="003B4D"/>
                </a:solidFill>
                <a:latin typeface="Corbel" pitchFamily="18"/>
              </a:rPr>
              <a:t> </a:t>
            </a:r>
            <a:r>
              <a:rPr lang="en-US" sz="1600" b="1" dirty="0" err="1">
                <a:solidFill>
                  <a:srgbClr val="003B4D"/>
                </a:solidFill>
                <a:latin typeface="Corbel" pitchFamily="18"/>
              </a:rPr>
              <a:t>dobre</a:t>
            </a:r>
            <a:r>
              <a:rPr lang="en-US" sz="1600" b="1" dirty="0">
                <a:solidFill>
                  <a:srgbClr val="003B4D"/>
                </a:solidFill>
                <a:latin typeface="Corbel" pitchFamily="18"/>
              </a:rPr>
              <a:t> </a:t>
            </a:r>
            <a:r>
              <a:rPr lang="en-US" sz="1600" b="1" dirty="0" err="1">
                <a:solidFill>
                  <a:srgbClr val="003B4D"/>
                </a:solidFill>
                <a:latin typeface="Corbel" pitchFamily="18"/>
              </a:rPr>
              <a:t>praktyi</a:t>
            </a: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9184545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647700"/>
          </a:xfrm>
        </p:spPr>
        <p:txBody>
          <a:bodyPr/>
          <a:lstStyle/>
          <a:p>
            <a:r>
              <a:rPr lang="en-US" sz="2800" dirty="0" err="1">
                <a:latin typeface="Corbel" charset="0"/>
                <a:ea typeface="Corbel" charset="0"/>
                <a:cs typeface="Corbel" charset="0"/>
              </a:rPr>
              <a:t>Identyfikowanie</a:t>
            </a:r>
            <a:r>
              <a:rPr lang="en-US" sz="2800" dirty="0">
                <a:latin typeface="Corbel" charset="0"/>
                <a:ea typeface="Corbel" charset="0"/>
                <a:cs typeface="Corbel" charset="0"/>
              </a:rPr>
              <a:t> </a:t>
            </a:r>
            <a:r>
              <a:rPr lang="en-US" sz="2800" dirty="0" err="1">
                <a:latin typeface="Corbel" charset="0"/>
                <a:ea typeface="Corbel" charset="0"/>
                <a:cs typeface="Corbel" charset="0"/>
              </a:rPr>
              <a:t>potencjalnych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inwestorów</a:t>
            </a:r>
            <a:r>
              <a:rPr lang="en-US" sz="2800" dirty="0">
                <a:latin typeface="Corbel" charset="0"/>
                <a:ea typeface="Corbel" charset="0"/>
                <a:cs typeface="Corbel" charset="0"/>
              </a:rPr>
              <a:t> “targeting”</a:t>
            </a:r>
          </a:p>
        </p:txBody>
      </p:sp>
      <p:sp>
        <p:nvSpPr>
          <p:cNvPr id="5" name="Rectángulo 4"/>
          <p:cNvSpPr/>
          <p:nvPr/>
        </p:nvSpPr>
        <p:spPr>
          <a:xfrm>
            <a:off x="825508" y="1857301"/>
            <a:ext cx="4203692" cy="546196"/>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sp>
        <p:nvSpPr>
          <p:cNvPr id="6" name="Rectángulo 5"/>
          <p:cNvSpPr/>
          <p:nvPr/>
        </p:nvSpPr>
        <p:spPr>
          <a:xfrm>
            <a:off x="844756" y="1964206"/>
            <a:ext cx="4023414" cy="347669"/>
          </a:xfrm>
          <a:prstGeom prst="rect">
            <a:avLst/>
          </a:prstGeom>
        </p:spPr>
        <p:txBody>
          <a:bodyPr wrap="square" anchor="ctr">
            <a:spAutoFit/>
          </a:bodyPr>
          <a:lstStyle/>
          <a:p>
            <a:pPr algn="ctr"/>
            <a:r>
              <a:rPr lang="en-US" sz="1625" b="1" dirty="0">
                <a:solidFill>
                  <a:srgbClr val="FFFFFF"/>
                </a:solidFill>
                <a:latin typeface="Corbel" charset="0"/>
                <a:ea typeface="Corbel" charset="0"/>
                <a:cs typeface="Corbel" charset="0"/>
              </a:rPr>
              <a:t>Co to jest target ?</a:t>
            </a:r>
            <a:endParaRPr lang="en-US" sz="1625" b="1" dirty="0">
              <a:solidFill>
                <a:srgbClr val="FFFFFF"/>
              </a:solidFill>
            </a:endParaRPr>
          </a:p>
        </p:txBody>
      </p:sp>
      <p:sp>
        <p:nvSpPr>
          <p:cNvPr id="7" name="Rectángulo 7"/>
          <p:cNvSpPr/>
          <p:nvPr/>
        </p:nvSpPr>
        <p:spPr>
          <a:xfrm>
            <a:off x="853351" y="2490802"/>
            <a:ext cx="4109946" cy="4185248"/>
          </a:xfrm>
          <a:prstGeom prst="rect">
            <a:avLst/>
          </a:prstGeom>
        </p:spPr>
        <p:txBody>
          <a:bodyPr wrap="square">
            <a:spAutoFit/>
          </a:bodyPr>
          <a:lstStyle/>
          <a:p>
            <a:pPr marL="184150" indent="-138113">
              <a:lnSpc>
                <a:spcPts val="2031"/>
              </a:lnSpc>
              <a:spcBef>
                <a:spcPct val="20000"/>
              </a:spcBef>
              <a:spcAft>
                <a:spcPts val="638"/>
              </a:spcAft>
              <a:buClr>
                <a:srgbClr val="003B4D"/>
              </a:buClr>
              <a:buSzPct val="100000"/>
              <a:buFont typeface="Arial" charset="0"/>
              <a:buChar char="•"/>
            </a:pPr>
            <a:r>
              <a:rPr lang="en-US" sz="1600" dirty="0">
                <a:solidFill>
                  <a:srgbClr val="3C4A4A"/>
                </a:solidFill>
                <a:latin typeface="Corbel" charset="0"/>
                <a:ea typeface="Corbel" charset="0"/>
                <a:cs typeface="Corbel" charset="0"/>
              </a:rPr>
              <a:t>“Target” to firma o </a:t>
            </a:r>
            <a:r>
              <a:rPr lang="en-US" sz="1600" dirty="0" err="1">
                <a:solidFill>
                  <a:srgbClr val="3C4A4A"/>
                </a:solidFill>
                <a:latin typeface="Corbel" charset="0"/>
                <a:ea typeface="Corbel" charset="0"/>
                <a:cs typeface="Corbel" charset="0"/>
              </a:rPr>
              <a:t>największym</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potencjale</a:t>
            </a:r>
            <a:r>
              <a:rPr lang="en-US" sz="1600" dirty="0">
                <a:solidFill>
                  <a:srgbClr val="3C4A4A"/>
                </a:solidFill>
                <a:latin typeface="Corbel" charset="0"/>
                <a:ea typeface="Corbel" charset="0"/>
                <a:cs typeface="Corbel" charset="0"/>
              </a:rPr>
              <a:t> do </a:t>
            </a:r>
            <a:r>
              <a:rPr lang="en-US" sz="1600" dirty="0" err="1">
                <a:solidFill>
                  <a:srgbClr val="3C4A4A"/>
                </a:solidFill>
                <a:latin typeface="Corbel" charset="0"/>
                <a:ea typeface="Corbel" charset="0"/>
                <a:cs typeface="Corbel" charset="0"/>
              </a:rPr>
              <a:t>inwestowania</a:t>
            </a:r>
            <a:r>
              <a:rPr lang="en-US" sz="1600" dirty="0">
                <a:solidFill>
                  <a:srgbClr val="3C4A4A"/>
                </a:solidFill>
                <a:latin typeface="Corbel" charset="0"/>
                <a:ea typeface="Corbel" charset="0"/>
                <a:cs typeface="Corbel" charset="0"/>
              </a:rPr>
              <a:t> w </a:t>
            </a:r>
            <a:r>
              <a:rPr lang="en-US" sz="1600" dirty="0" err="1">
                <a:solidFill>
                  <a:srgbClr val="3C4A4A"/>
                </a:solidFill>
                <a:latin typeface="Corbel" charset="0"/>
                <a:ea typeface="Corbel" charset="0"/>
                <a:cs typeface="Corbel" charset="0"/>
              </a:rPr>
              <a:t>Małopolsce</a:t>
            </a:r>
            <a:r>
              <a:rPr lang="en-US" sz="1600" dirty="0">
                <a:solidFill>
                  <a:srgbClr val="3C4A4A"/>
                </a:solidFill>
                <a:latin typeface="Corbel" charset="0"/>
                <a:ea typeface="Corbel" charset="0"/>
                <a:cs typeface="Corbel" charset="0"/>
              </a:rPr>
              <a:t>.</a:t>
            </a:r>
          </a:p>
          <a:p>
            <a:pPr marL="184150" indent="-138113">
              <a:lnSpc>
                <a:spcPts val="2031"/>
              </a:lnSpc>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rPr>
              <a:t>Wiedza</a:t>
            </a:r>
            <a:r>
              <a:rPr lang="en-US" sz="1600" dirty="0">
                <a:solidFill>
                  <a:srgbClr val="3C4A4A"/>
                </a:solidFill>
                <a:latin typeface="Corbel" charset="0"/>
                <a:ea typeface="Corbel" charset="0"/>
                <a:cs typeface="Corbel" charset="0"/>
              </a:rPr>
              <a:t> o </a:t>
            </a:r>
            <a:r>
              <a:rPr lang="en-US" sz="1600" dirty="0" err="1">
                <a:solidFill>
                  <a:srgbClr val="3C4A4A"/>
                </a:solidFill>
                <a:latin typeface="Corbel" charset="0"/>
                <a:ea typeface="Corbel" charset="0"/>
                <a:cs typeface="Corbel" charset="0"/>
              </a:rPr>
              <a:t>takim</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potencjale</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wynika</a:t>
            </a:r>
            <a:r>
              <a:rPr lang="en-US" sz="1600" dirty="0">
                <a:solidFill>
                  <a:srgbClr val="3C4A4A"/>
                </a:solidFill>
                <a:latin typeface="Corbel" charset="0"/>
                <a:ea typeface="Corbel" charset="0"/>
                <a:cs typeface="Corbel" charset="0"/>
              </a:rPr>
              <a:t> z </a:t>
            </a:r>
            <a:r>
              <a:rPr lang="en-US" sz="1600" dirty="0" err="1">
                <a:solidFill>
                  <a:srgbClr val="3C4A4A"/>
                </a:solidFill>
                <a:latin typeface="Corbel" charset="0"/>
                <a:ea typeface="Corbel" charset="0"/>
                <a:cs typeface="Corbel" charset="0"/>
              </a:rPr>
              <a:t>rozumienia</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sytuacji</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spółki</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i</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jej</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charakterystyki</a:t>
            </a:r>
            <a:r>
              <a:rPr lang="en-US" sz="1600" dirty="0">
                <a:solidFill>
                  <a:srgbClr val="3C4A4A"/>
                </a:solidFill>
                <a:latin typeface="Corbel" charset="0"/>
                <a:ea typeface="Corbel" charset="0"/>
                <a:cs typeface="Corbel" charset="0"/>
              </a:rPr>
              <a:t>.</a:t>
            </a:r>
          </a:p>
          <a:p>
            <a:pPr marL="184150" indent="-138113">
              <a:lnSpc>
                <a:spcPts val="2031"/>
              </a:lnSpc>
              <a:spcBef>
                <a:spcPct val="20000"/>
              </a:spcBef>
              <a:spcAft>
                <a:spcPts val="638"/>
              </a:spcAft>
              <a:buClr>
                <a:srgbClr val="003B4D"/>
              </a:buClr>
              <a:buSzPct val="100000"/>
              <a:buFont typeface="Arial" charset="0"/>
              <a:buChar char="•"/>
            </a:pPr>
            <a:r>
              <a:rPr lang="en-US" sz="1600" dirty="0">
                <a:solidFill>
                  <a:srgbClr val="3C4A4A"/>
                </a:solidFill>
                <a:latin typeface="Corbel" charset="0"/>
                <a:ea typeface="Corbel" charset="0"/>
                <a:cs typeface="Corbel" charset="0"/>
              </a:rPr>
              <a:t>”Lead"  to firma z </a:t>
            </a:r>
            <a:r>
              <a:rPr lang="en-US" sz="1600" dirty="0" err="1">
                <a:solidFill>
                  <a:srgbClr val="3C4A4A"/>
                </a:solidFill>
                <a:latin typeface="Corbel" charset="0"/>
                <a:ea typeface="Corbel" charset="0"/>
                <a:cs typeface="Corbel" charset="0"/>
              </a:rPr>
              <a:t>aktywnym</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projektem</a:t>
            </a:r>
            <a:r>
              <a:rPr lang="en-US" sz="1600" dirty="0">
                <a:solidFill>
                  <a:srgbClr val="3C4A4A"/>
                </a:solidFill>
                <a:latin typeface="Corbel" charset="0"/>
                <a:ea typeface="Corbel" charset="0"/>
                <a:cs typeface="Corbel" charset="0"/>
              </a:rPr>
              <a:t> w </a:t>
            </a:r>
            <a:r>
              <a:rPr lang="en-US" sz="1600" dirty="0" err="1">
                <a:solidFill>
                  <a:srgbClr val="3C4A4A"/>
                </a:solidFill>
                <a:latin typeface="Corbel" charset="0"/>
                <a:ea typeface="Corbel" charset="0"/>
                <a:cs typeface="Corbel" charset="0"/>
              </a:rPr>
              <a:t>określonej</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lokalizacji</a:t>
            </a:r>
            <a:r>
              <a:rPr lang="en-US" sz="1600" dirty="0">
                <a:solidFill>
                  <a:srgbClr val="3C4A4A"/>
                </a:solidFill>
                <a:latin typeface="Corbel" charset="0"/>
                <a:ea typeface="Corbel" charset="0"/>
                <a:cs typeface="Corbel" charset="0"/>
              </a:rPr>
              <a:t>.</a:t>
            </a:r>
          </a:p>
          <a:p>
            <a:pPr marL="184150" indent="-138113">
              <a:lnSpc>
                <a:spcPts val="2031"/>
              </a:lnSpc>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rPr>
              <a:t>Pierwszy</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kontakt</a:t>
            </a:r>
            <a:r>
              <a:rPr lang="en-US" sz="1600" dirty="0">
                <a:solidFill>
                  <a:srgbClr val="3C4A4A"/>
                </a:solidFill>
                <a:latin typeface="Corbel" charset="0"/>
                <a:ea typeface="Corbel" charset="0"/>
                <a:cs typeface="Corbel" charset="0"/>
              </a:rPr>
              <a:t> z </a:t>
            </a:r>
            <a:r>
              <a:rPr lang="en-US" sz="1600" dirty="0" err="1">
                <a:solidFill>
                  <a:srgbClr val="3C4A4A"/>
                </a:solidFill>
                <a:latin typeface="Corbel" charset="0"/>
                <a:ea typeface="Corbel" charset="0"/>
                <a:cs typeface="Corbel" charset="0"/>
              </a:rPr>
              <a:t>firmą</a:t>
            </a:r>
            <a:r>
              <a:rPr lang="en-US" sz="1600" dirty="0">
                <a:solidFill>
                  <a:srgbClr val="3C4A4A"/>
                </a:solidFill>
                <a:latin typeface="Corbel" charset="0"/>
                <a:ea typeface="Corbel" charset="0"/>
                <a:cs typeface="Corbel" charset="0"/>
              </a:rPr>
              <a:t> jest </a:t>
            </a:r>
            <a:r>
              <a:rPr lang="en-US" sz="1600" dirty="0" err="1">
                <a:solidFill>
                  <a:srgbClr val="3C4A4A"/>
                </a:solidFill>
                <a:latin typeface="Corbel" charset="0"/>
                <a:ea typeface="Corbel" charset="0"/>
                <a:cs typeface="Corbel" charset="0"/>
              </a:rPr>
              <a:t>konieczny</a:t>
            </a:r>
            <a:r>
              <a:rPr lang="en-US" sz="1600" dirty="0">
                <a:solidFill>
                  <a:srgbClr val="3C4A4A"/>
                </a:solidFill>
                <a:latin typeface="Corbel" charset="0"/>
                <a:ea typeface="Corbel" charset="0"/>
                <a:cs typeface="Corbel" charset="0"/>
              </a:rPr>
              <a:t> do </a:t>
            </a:r>
            <a:r>
              <a:rPr lang="en-US" sz="1600" dirty="0" err="1">
                <a:solidFill>
                  <a:srgbClr val="3C4A4A"/>
                </a:solidFill>
                <a:latin typeface="Corbel" charset="0"/>
                <a:ea typeface="Corbel" charset="0"/>
                <a:cs typeface="Corbel" charset="0"/>
              </a:rPr>
              <a:t>ustalenia</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czy</a:t>
            </a:r>
            <a:r>
              <a:rPr lang="en-US" sz="1600" dirty="0">
                <a:solidFill>
                  <a:srgbClr val="3C4A4A"/>
                </a:solidFill>
                <a:latin typeface="Corbel" charset="0"/>
                <a:ea typeface="Corbel" charset="0"/>
                <a:cs typeface="Corbel" charset="0"/>
              </a:rPr>
              <a:t> jest to Lead.</a:t>
            </a:r>
          </a:p>
          <a:p>
            <a:pPr marL="184150" indent="-138113">
              <a:lnSpc>
                <a:spcPts val="2031"/>
              </a:lnSpc>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rPr>
              <a:t>Definicja</a:t>
            </a:r>
            <a:r>
              <a:rPr lang="en-US" sz="1600" dirty="0">
                <a:solidFill>
                  <a:srgbClr val="3C4A4A"/>
                </a:solidFill>
                <a:latin typeface="Corbel" charset="0"/>
                <a:ea typeface="Corbel" charset="0"/>
                <a:cs typeface="Corbel" charset="0"/>
              </a:rPr>
              <a:t> Lead:  </a:t>
            </a:r>
            <a:r>
              <a:rPr lang="en-US" sz="1600" dirty="0" err="1">
                <a:solidFill>
                  <a:srgbClr val="3C4A4A"/>
                </a:solidFill>
                <a:latin typeface="Corbel" charset="0"/>
                <a:ea typeface="Corbel" charset="0"/>
                <a:cs typeface="Corbel" charset="0"/>
              </a:rPr>
              <a:t>spółka</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która</a:t>
            </a:r>
            <a:r>
              <a:rPr lang="en-US" sz="1600" dirty="0">
                <a:solidFill>
                  <a:srgbClr val="3C4A4A"/>
                </a:solidFill>
                <a:latin typeface="Corbel" charset="0"/>
                <a:ea typeface="Corbel" charset="0"/>
                <a:cs typeface="Corbel" charset="0"/>
              </a:rPr>
              <a:t> ma </a:t>
            </a:r>
            <a:r>
              <a:rPr lang="en-US" sz="1600" dirty="0" err="1">
                <a:solidFill>
                  <a:srgbClr val="3C4A4A"/>
                </a:solidFill>
                <a:latin typeface="Corbel" charset="0"/>
                <a:ea typeface="Corbel" charset="0"/>
                <a:cs typeface="Corbel" charset="0"/>
              </a:rPr>
              <a:t>jasno</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określoną</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mobilną</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inwestycję</a:t>
            </a:r>
            <a:r>
              <a:rPr lang="en-US" sz="1600" dirty="0">
                <a:solidFill>
                  <a:srgbClr val="3C4A4A"/>
                </a:solidFill>
                <a:latin typeface="Corbel" charset="0"/>
                <a:ea typeface="Corbel" charset="0"/>
                <a:cs typeface="Corbel" charset="0"/>
              </a:rPr>
              <a:t> w </a:t>
            </a:r>
            <a:r>
              <a:rPr lang="en-US" sz="1600" dirty="0" err="1">
                <a:solidFill>
                  <a:srgbClr val="3C4A4A"/>
                </a:solidFill>
                <a:latin typeface="Corbel" charset="0"/>
                <a:ea typeface="Corbel" charset="0"/>
                <a:cs typeface="Corbel" charset="0"/>
              </a:rPr>
              <a:t>ciągu</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najbliższych</a:t>
            </a:r>
            <a:r>
              <a:rPr lang="en-US" sz="1600" dirty="0">
                <a:solidFill>
                  <a:srgbClr val="3C4A4A"/>
                </a:solidFill>
                <a:latin typeface="Corbel" charset="0"/>
                <a:ea typeface="Corbel" charset="0"/>
                <a:cs typeface="Corbel" charset="0"/>
              </a:rPr>
              <a:t> 24 </a:t>
            </a:r>
            <a:r>
              <a:rPr lang="en-US" sz="1600" dirty="0" err="1">
                <a:solidFill>
                  <a:srgbClr val="3C4A4A"/>
                </a:solidFill>
                <a:latin typeface="Corbel" charset="0"/>
                <a:ea typeface="Corbel" charset="0"/>
                <a:cs typeface="Corbel" charset="0"/>
              </a:rPr>
              <a:t>miesięcy</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dla</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której</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Małopolska</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może</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być</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potencjalną</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lokalizacją</a:t>
            </a:r>
            <a:r>
              <a:rPr lang="en-US" sz="1600" dirty="0">
                <a:solidFill>
                  <a:srgbClr val="3C4A4A"/>
                </a:solidFill>
                <a:latin typeface="Corbel" charset="0"/>
                <a:ea typeface="Corbel" charset="0"/>
                <a:cs typeface="Corbel" charset="0"/>
              </a:rPr>
              <a:t>.</a:t>
            </a:r>
          </a:p>
        </p:txBody>
      </p:sp>
      <p:sp>
        <p:nvSpPr>
          <p:cNvPr id="8" name="Rectángulo 22"/>
          <p:cNvSpPr/>
          <p:nvPr/>
        </p:nvSpPr>
        <p:spPr>
          <a:xfrm>
            <a:off x="821208" y="1857591"/>
            <a:ext cx="4203692" cy="4754293"/>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sp>
        <p:nvSpPr>
          <p:cNvPr id="9" name="Rectángulo 4"/>
          <p:cNvSpPr/>
          <p:nvPr/>
        </p:nvSpPr>
        <p:spPr>
          <a:xfrm>
            <a:off x="5209126" y="1857301"/>
            <a:ext cx="4203692" cy="546196"/>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sp>
        <p:nvSpPr>
          <p:cNvPr id="10" name="Rectángulo 5"/>
          <p:cNvSpPr/>
          <p:nvPr/>
        </p:nvSpPr>
        <p:spPr>
          <a:xfrm>
            <a:off x="5401773" y="1964206"/>
            <a:ext cx="3589827" cy="347669"/>
          </a:xfrm>
          <a:prstGeom prst="rect">
            <a:avLst/>
          </a:prstGeom>
        </p:spPr>
        <p:txBody>
          <a:bodyPr wrap="square" anchor="ctr">
            <a:spAutoFit/>
          </a:bodyPr>
          <a:lstStyle/>
          <a:p>
            <a:pPr algn="ctr"/>
            <a:r>
              <a:rPr lang="es-ES_tradnl" sz="1625" b="1" err="1">
                <a:solidFill>
                  <a:srgbClr val="FFFFFF"/>
                </a:solidFill>
                <a:latin typeface="Corbel" charset="0"/>
                <a:ea typeface="Corbel" charset="0"/>
                <a:cs typeface="Corbel" charset="0"/>
              </a:rPr>
              <a:t>Dlaczego</a:t>
            </a:r>
            <a:r>
              <a:rPr lang="es-ES_tradnl" sz="1625" b="1">
                <a:solidFill>
                  <a:srgbClr val="FFFFFF"/>
                </a:solidFill>
                <a:latin typeface="Corbel" charset="0"/>
                <a:ea typeface="Corbel" charset="0"/>
                <a:cs typeface="Corbel" charset="0"/>
              </a:rPr>
              <a:t> “</a:t>
            </a:r>
            <a:r>
              <a:rPr lang="es-ES_tradnl" sz="1625" b="1" err="1">
                <a:solidFill>
                  <a:srgbClr val="FFFFFF"/>
                </a:solidFill>
                <a:latin typeface="Corbel" charset="0"/>
                <a:ea typeface="Corbel" charset="0"/>
                <a:cs typeface="Corbel" charset="0"/>
              </a:rPr>
              <a:t>targeting</a:t>
            </a:r>
            <a:r>
              <a:rPr lang="es-ES_tradnl" sz="1625" b="1">
                <a:solidFill>
                  <a:srgbClr val="FFFFFF"/>
                </a:solidFill>
                <a:latin typeface="Corbel" charset="0"/>
                <a:ea typeface="Corbel" charset="0"/>
                <a:cs typeface="Corbel" charset="0"/>
              </a:rPr>
              <a:t>” </a:t>
            </a:r>
            <a:r>
              <a:rPr lang="es-ES_tradnl" sz="1625" b="1" err="1">
                <a:solidFill>
                  <a:srgbClr val="FFFFFF"/>
                </a:solidFill>
                <a:latin typeface="Corbel" charset="0"/>
                <a:ea typeface="Corbel" charset="0"/>
                <a:cs typeface="Corbel" charset="0"/>
              </a:rPr>
              <a:t>jest</a:t>
            </a:r>
            <a:r>
              <a:rPr lang="es-ES_tradnl" sz="1625" b="1">
                <a:solidFill>
                  <a:srgbClr val="FFFFFF"/>
                </a:solidFill>
                <a:latin typeface="Corbel" charset="0"/>
                <a:ea typeface="Corbel" charset="0"/>
                <a:cs typeface="Corbel" charset="0"/>
              </a:rPr>
              <a:t> </a:t>
            </a:r>
            <a:r>
              <a:rPr lang="es-ES_tradnl" sz="1625" b="1" err="1">
                <a:solidFill>
                  <a:srgbClr val="FFFFFF"/>
                </a:solidFill>
                <a:latin typeface="Corbel" charset="0"/>
                <a:ea typeface="Corbel" charset="0"/>
                <a:cs typeface="Corbel" charset="0"/>
              </a:rPr>
              <a:t>ważny</a:t>
            </a:r>
            <a:r>
              <a:rPr lang="es-ES_tradnl" sz="1625" b="1">
                <a:solidFill>
                  <a:srgbClr val="FFFFFF"/>
                </a:solidFill>
                <a:latin typeface="Corbel" charset="0"/>
                <a:ea typeface="Corbel" charset="0"/>
                <a:cs typeface="Corbel" charset="0"/>
              </a:rPr>
              <a:t>?</a:t>
            </a:r>
          </a:p>
        </p:txBody>
      </p:sp>
      <p:sp>
        <p:nvSpPr>
          <p:cNvPr id="11" name="Rectángulo 7"/>
          <p:cNvSpPr/>
          <p:nvPr/>
        </p:nvSpPr>
        <p:spPr>
          <a:xfrm>
            <a:off x="5290791" y="2490802"/>
            <a:ext cx="4139423" cy="4307333"/>
          </a:xfrm>
          <a:prstGeom prst="rect">
            <a:avLst/>
          </a:prstGeom>
        </p:spPr>
        <p:txBody>
          <a:bodyPr wrap="square">
            <a:spAutoFit/>
          </a:bodyPr>
          <a:lstStyle/>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Zapewnia  skoncentrowanie działań.</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Pozwala efektywnie wykorzystać ograniczone  zasoby.</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Pozwoli dotrzeć do interesujących firm przed konkurencja.</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Zapewnia powód do kontaktowania  się z firmą  i ułatwia pierwszy kontakt.</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Zapewnia zwiększoną  wiarygodność agencji od pierwszego kontaktu</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Umożliwia dopasowanie zapotrzebowania firm i mocnych stron lokalizacji.</a:t>
            </a:r>
          </a:p>
          <a:p>
            <a:pPr marL="184150" lvl="0" indent="-138113">
              <a:lnSpc>
                <a:spcPts val="2031"/>
              </a:lnSpc>
              <a:spcBef>
                <a:spcPct val="20000"/>
              </a:spcBef>
              <a:spcAft>
                <a:spcPts val="638"/>
              </a:spcAft>
              <a:buClr>
                <a:srgbClr val="003B4D"/>
              </a:buClr>
              <a:buSzPct val="100000"/>
              <a:buFont typeface="Arial" charset="0"/>
              <a:buChar char="•"/>
              <a:defRPr sz="1800"/>
            </a:pPr>
            <a:r>
              <a:rPr lang="pl-PL" sz="1600" dirty="0">
                <a:solidFill>
                  <a:srgbClr val="3C4A4A"/>
                </a:solidFill>
                <a:latin typeface="Corbel" charset="0"/>
                <a:ea typeface="Corbel" charset="0"/>
                <a:cs typeface="Corbel" charset="0"/>
              </a:rPr>
              <a:t>Zwiększa  prawdopodobieństwo sukcesu.</a:t>
            </a:r>
          </a:p>
          <a:p>
            <a:pPr marL="184150" indent="-138113">
              <a:lnSpc>
                <a:spcPts val="2031"/>
              </a:lnSpc>
              <a:spcBef>
                <a:spcPct val="20000"/>
              </a:spcBef>
              <a:spcAft>
                <a:spcPts val="638"/>
              </a:spcAft>
              <a:buClr>
                <a:srgbClr val="003B4D"/>
              </a:buClr>
              <a:buSzPct val="100000"/>
              <a:buFont typeface="Arial" charset="0"/>
              <a:buChar char="•"/>
            </a:pPr>
            <a:endParaRPr lang="en-US" sz="1600" dirty="0">
              <a:solidFill>
                <a:srgbClr val="3C4A4A"/>
              </a:solidFill>
              <a:latin typeface="Corbel" charset="0"/>
              <a:ea typeface="Corbel" charset="0"/>
              <a:cs typeface="Corbel" charset="0"/>
            </a:endParaRPr>
          </a:p>
        </p:txBody>
      </p:sp>
      <p:sp>
        <p:nvSpPr>
          <p:cNvPr id="12" name="Rectángulo 22"/>
          <p:cNvSpPr/>
          <p:nvPr/>
        </p:nvSpPr>
        <p:spPr>
          <a:xfrm>
            <a:off x="5204826" y="1857592"/>
            <a:ext cx="4203692" cy="4754292"/>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567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P spid="10" grpId="0"/>
      <p:bldP spid="11" grpId="0"/>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762000" y="1999343"/>
            <a:ext cx="8420100" cy="446598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647700"/>
          </a:xfrm>
        </p:spPr>
        <p:txBody>
          <a:bodyPr/>
          <a:lstStyle/>
          <a:p>
            <a:r>
              <a:rPr lang="en-US" sz="2800" err="1">
                <a:latin typeface="Corbel" charset="0"/>
                <a:ea typeface="Corbel" charset="0"/>
                <a:cs typeface="Corbel" charset="0"/>
              </a:rPr>
              <a:t>Identyfikowanie</a:t>
            </a:r>
            <a:r>
              <a:rPr lang="en-US" sz="2800" dirty="0">
                <a:latin typeface="Corbel" charset="0"/>
                <a:ea typeface="Corbel" charset="0"/>
                <a:cs typeface="Corbel" charset="0"/>
              </a:rPr>
              <a:t> </a:t>
            </a:r>
            <a:r>
              <a:rPr lang="en-US" sz="2800" dirty="0" err="1">
                <a:latin typeface="Corbel" charset="0"/>
                <a:ea typeface="Corbel" charset="0"/>
                <a:cs typeface="Corbel" charset="0"/>
              </a:rPr>
              <a:t>potencjalnych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inwestorów</a:t>
            </a:r>
            <a:r>
              <a:rPr lang="en-US" sz="2800" dirty="0">
                <a:latin typeface="Corbel" charset="0"/>
                <a:ea typeface="Corbel" charset="0"/>
                <a:cs typeface="Corbel" charset="0"/>
              </a:rPr>
              <a:t>: </a:t>
            </a:r>
            <a:r>
              <a:rPr lang="en-US" sz="2800" dirty="0" err="1">
                <a:latin typeface="Corbel" charset="0"/>
                <a:ea typeface="Corbel" charset="0"/>
                <a:cs typeface="Corbel" charset="0"/>
              </a:rPr>
              <a:t>jak</a:t>
            </a:r>
            <a:r>
              <a:rPr lang="en-US" sz="2800" dirty="0">
                <a:latin typeface="Corbel" charset="0"/>
                <a:ea typeface="Corbel" charset="0"/>
                <a:cs typeface="Corbel" charset="0"/>
              </a:rPr>
              <a:t> </a:t>
            </a:r>
            <a:r>
              <a:rPr lang="en-US" sz="2800" dirty="0" err="1">
                <a:latin typeface="Corbel" charset="0"/>
                <a:ea typeface="Corbel" charset="0"/>
                <a:cs typeface="Corbel" charset="0"/>
              </a:rPr>
              <a:t>rozpoznać</a:t>
            </a:r>
            <a:r>
              <a:rPr lang="en-US" sz="2800" dirty="0">
                <a:latin typeface="Corbel" charset="0"/>
                <a:ea typeface="Corbel" charset="0"/>
                <a:cs typeface="Corbel" charset="0"/>
              </a:rPr>
              <a:t> target?</a:t>
            </a:r>
          </a:p>
        </p:txBody>
      </p:sp>
      <p:sp>
        <p:nvSpPr>
          <p:cNvPr id="3" name="Rectangle 2"/>
          <p:cNvSpPr/>
          <p:nvPr/>
        </p:nvSpPr>
        <p:spPr>
          <a:xfrm>
            <a:off x="952500" y="2019300"/>
            <a:ext cx="8153400" cy="4285276"/>
          </a:xfrm>
          <a:prstGeom prst="rect">
            <a:avLst/>
          </a:prstGeom>
        </p:spPr>
        <p:txBody>
          <a:bodyPr wrap="square">
            <a:spAutoFit/>
          </a:bodyPr>
          <a:lstStyle/>
          <a:p>
            <a:pPr lvl="0" algn="ctr">
              <a:spcBef>
                <a:spcPts val="360"/>
              </a:spcBef>
              <a:spcAft>
                <a:spcPts val="530"/>
              </a:spcAft>
              <a:defRPr sz="1800"/>
            </a:pPr>
            <a:r>
              <a:rPr lang="pl-PL" sz="1600" b="1" dirty="0">
                <a:latin typeface="Corbel" charset="0"/>
                <a:ea typeface="Corbel" charset="0"/>
                <a:cs typeface="Corbel" charset="0"/>
              </a:rPr>
              <a:t>“Target”  ma wyraźny powód biznesowy do  inwestowanie w określonym obszarze geograficznym. Jest to "sterownik" inwestycyjny:</a:t>
            </a:r>
          </a:p>
          <a:p>
            <a:pPr lvl="0" algn="ctr">
              <a:spcBef>
                <a:spcPts val="360"/>
              </a:spcBef>
              <a:spcAft>
                <a:spcPts val="530"/>
              </a:spcAft>
              <a:defRPr sz="1800"/>
            </a:pPr>
            <a:endParaRPr lang="pl-PL" sz="1600" b="1" dirty="0">
              <a:latin typeface="Corbel" charset="0"/>
              <a:ea typeface="Corbel" charset="0"/>
              <a:cs typeface="Corbel" charset="0"/>
            </a:endParaRP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Nowe- produkty, rynki, klienci lub umowy</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Przyjęta strategii rozwoju firmy</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Redukcja kosztów (np. wynagrodzenia, transportu, podatków)</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Restrukturyzacja / Reorganizacja</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Ograniczenia w istniejącej lokalizacji</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Dostęp do rynku</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Bliskość klienta</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Dostęp do określonej  wiedzy, umiejętności lub zasobów</a:t>
            </a:r>
          </a:p>
          <a:p>
            <a:pPr marL="0" lvl="1" algn="ctr" defTabSz="353278">
              <a:spcBef>
                <a:spcPct val="20000"/>
              </a:spcBef>
              <a:spcAft>
                <a:spcPts val="600"/>
              </a:spcAft>
              <a:buClr>
                <a:srgbClr val="4B9CB9"/>
              </a:buClr>
              <a:buSzPct val="100000"/>
              <a:defRPr sz="1800"/>
            </a:pPr>
            <a:r>
              <a:rPr lang="pl-PL" sz="1600" dirty="0">
                <a:latin typeface="Corbel" charset="0"/>
                <a:ea typeface="Corbel" charset="0"/>
                <a:cs typeface="Corbel" charset="0"/>
              </a:rPr>
              <a:t>Zmiany w łańcuchu dostaw</a:t>
            </a:r>
            <a:endParaRPr lang="pl-PL" sz="1410" dirty="0">
              <a:solidFill>
                <a:srgbClr val="000000"/>
              </a:solidFill>
              <a:latin typeface="Corbel" pitchFamily="18"/>
              <a:ea typeface="Corbel" pitchFamily="2"/>
              <a:cs typeface="Corbel" pitchFamily="2"/>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3564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762000" y="1999343"/>
            <a:ext cx="8420100" cy="4908425"/>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Rectangle 2"/>
          <p:cNvSpPr/>
          <p:nvPr/>
        </p:nvSpPr>
        <p:spPr>
          <a:xfrm>
            <a:off x="952500" y="2019300"/>
            <a:ext cx="8153400" cy="4681282"/>
          </a:xfrm>
          <a:prstGeom prst="rect">
            <a:avLst/>
          </a:prstGeom>
        </p:spPr>
        <p:txBody>
          <a:bodyPr wrap="square">
            <a:spAutoFit/>
          </a:bodyPr>
          <a:lstStyle/>
          <a:p>
            <a:pPr defTabSz="353278">
              <a:lnSpc>
                <a:spcPct val="150000"/>
              </a:lnSpc>
              <a:spcBef>
                <a:spcPct val="20000"/>
              </a:spcBef>
              <a:spcAft>
                <a:spcPts val="600"/>
              </a:spcAft>
              <a:buClr>
                <a:srgbClr val="4B9CB9"/>
              </a:buClr>
              <a:buSzPct val="120000"/>
            </a:pPr>
            <a:r>
              <a:rPr lang="en-US" sz="1600" b="1" dirty="0">
                <a:latin typeface="Corbel" charset="0"/>
                <a:ea typeface="Corbel" charset="0"/>
                <a:cs typeface="Corbel" charset="0"/>
                <a:sym typeface="Calibri" charset="0"/>
              </a:rPr>
              <a:t>Co </a:t>
            </a:r>
            <a:r>
              <a:rPr lang="en-US" sz="1600" b="1" dirty="0" err="1">
                <a:latin typeface="Corbel" charset="0"/>
                <a:ea typeface="Corbel" charset="0"/>
                <a:cs typeface="Corbel" charset="0"/>
                <a:sym typeface="Calibri" charset="0"/>
              </a:rPr>
              <a:t>musimy</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wiedzieć</a:t>
            </a:r>
            <a:r>
              <a:rPr lang="en-US" sz="1600" b="1" dirty="0">
                <a:latin typeface="Corbel" charset="0"/>
                <a:ea typeface="Corbel" charset="0"/>
                <a:cs typeface="Corbel" charset="0"/>
                <a:sym typeface="Calibri" charset="0"/>
              </a:rPr>
              <a:t>, aby </a:t>
            </a:r>
            <a:r>
              <a:rPr lang="en-US" sz="1600" b="1" dirty="0" err="1">
                <a:latin typeface="Corbel" charset="0"/>
                <a:ea typeface="Corbel" charset="0"/>
                <a:cs typeface="Corbel" charset="0"/>
                <a:sym typeface="Calibri" charset="0"/>
              </a:rPr>
              <a:t>ustalić</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czy</a:t>
            </a:r>
            <a:r>
              <a:rPr lang="en-US" sz="1600" b="1" dirty="0">
                <a:latin typeface="Corbel" charset="0"/>
                <a:ea typeface="Corbel" charset="0"/>
                <a:cs typeface="Corbel" charset="0"/>
                <a:sym typeface="Calibri" charset="0"/>
              </a:rPr>
              <a:t> z </a:t>
            </a:r>
            <a:r>
              <a:rPr lang="en-US" sz="1600" b="1" dirty="0" err="1">
                <a:latin typeface="Corbel" charset="0"/>
                <a:ea typeface="Corbel" charset="0"/>
                <a:cs typeface="Corbel" charset="0"/>
                <a:sym typeface="Calibri" charset="0"/>
              </a:rPr>
              <a:t>firmą</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należy</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się</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skontaktować</a:t>
            </a:r>
            <a:r>
              <a:rPr lang="en-US" sz="1600" b="1" dirty="0">
                <a:latin typeface="Corbel" charset="0"/>
                <a:ea typeface="Corbel" charset="0"/>
                <a:cs typeface="Corbel" charset="0"/>
                <a:sym typeface="Calibri" charset="0"/>
              </a:rPr>
              <a:t>?</a:t>
            </a: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Podstawowa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znajomość</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branży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oraz</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modelu</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biznesowego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r>
              <a:rPr lang="en-US" sz="1600" dirty="0">
                <a:solidFill>
                  <a:srgbClr val="3C4A4A"/>
                </a:solidFill>
                <a:latin typeface="Corbel" charset="0"/>
                <a:ea typeface="Corbel" charset="0"/>
                <a:cs typeface="Corbel" charset="0"/>
                <a:sym typeface="Calibri" charset="0"/>
              </a:rPr>
              <a:t>.</a:t>
            </a: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Najważniejsze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wydarzenia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wskazujące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potencjał</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inwestycji</a:t>
            </a:r>
            <a:r>
              <a:rPr lang="en-US" sz="1600" dirty="0">
                <a:solidFill>
                  <a:srgbClr val="3C4A4A"/>
                </a:solidFill>
                <a:latin typeface="Corbel" charset="0"/>
                <a:ea typeface="Corbel" charset="0"/>
                <a:cs typeface="Corbel" charset="0"/>
                <a:sym typeface="Calibri" charset="0"/>
              </a:rPr>
              <a:t>.</a:t>
            </a: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Schemat</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wcześniejszej</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ekspansji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inwestycji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Potencjalne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potrzeby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kluczowe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wymagania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Grupy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lub</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organizacje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wywierające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wpływ</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decyzję</a:t>
            </a:r>
            <a:r>
              <a:rPr lang="en-US" sz="1600" dirty="0">
                <a:solidFill>
                  <a:srgbClr val="3C4A4A"/>
                </a:solidFill>
                <a:latin typeface="Corbel" charset="0"/>
                <a:ea typeface="Corbel" charset="0"/>
                <a:cs typeface="Corbel" charset="0"/>
                <a:sym typeface="Calibri" charset="0"/>
              </a:rPr>
              <a:t> o </a:t>
            </a:r>
            <a:r>
              <a:rPr lang="en-US" sz="1600" dirty="0" err="1">
                <a:solidFill>
                  <a:srgbClr val="3C4A4A"/>
                </a:solidFill>
                <a:latin typeface="Corbel" charset="0"/>
                <a:ea typeface="Corbel" charset="0"/>
                <a:cs typeface="Corbel" charset="0"/>
                <a:sym typeface="Calibri" charset="0"/>
              </a:rPr>
              <a:t>lokalizacji</a:t>
            </a:r>
            <a:r>
              <a:rPr lang="en-US" sz="1600" dirty="0">
                <a:solidFill>
                  <a:srgbClr val="3C4A4A"/>
                </a:solidFill>
                <a:latin typeface="Corbel" charset="0"/>
                <a:ea typeface="Corbel" charset="0"/>
                <a:cs typeface="Corbel" charset="0"/>
                <a:sym typeface="Calibri" charset="0"/>
              </a:rPr>
              <a:t>.</a:t>
            </a:r>
          </a:p>
          <a:p>
            <a:pPr defTabSz="353278">
              <a:lnSpc>
                <a:spcPct val="150000"/>
              </a:lnSpc>
              <a:spcBef>
                <a:spcPct val="20000"/>
              </a:spcBef>
              <a:spcAft>
                <a:spcPts val="600"/>
              </a:spcAft>
              <a:buClr>
                <a:srgbClr val="4B9CB9"/>
              </a:buClr>
              <a:buSzPct val="120000"/>
            </a:pPr>
            <a:r>
              <a:rPr lang="en-US" sz="1600" b="1" dirty="0" err="1">
                <a:latin typeface="Corbel" charset="0"/>
                <a:ea typeface="Corbel" charset="0"/>
                <a:cs typeface="Corbel" charset="0"/>
                <a:sym typeface="Calibri" charset="0"/>
              </a:rPr>
              <a:t>Źródła</a:t>
            </a:r>
            <a:endParaRPr lang="en-US" sz="1600" b="1" dirty="0">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Strona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internetowa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firmy</a:t>
            </a:r>
            <a:endParaRPr lang="en-US" sz="1600" dirty="0">
              <a:solidFill>
                <a:srgbClr val="3C4A4A"/>
              </a:solidFill>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Aktualności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firmowe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analiza</a:t>
            </a:r>
            <a:endParaRPr lang="en-US" sz="1600" dirty="0">
              <a:solidFill>
                <a:srgbClr val="3C4A4A"/>
              </a:solidFill>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Raporty</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roczne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kwartalne</a:t>
            </a:r>
            <a:endParaRPr lang="en-US" sz="1600" dirty="0">
              <a:solidFill>
                <a:srgbClr val="3C4A4A"/>
              </a:solidFill>
              <a:latin typeface="Corbel" charset="0"/>
              <a:ea typeface="Corbel" charset="0"/>
              <a:cs typeface="Corbel" charset="0"/>
              <a:sym typeface="Calibri" charset="0"/>
            </a:endParaRP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Prezentacje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inwestorskie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dla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spółek</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notowanych</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giełdzie</a:t>
            </a:r>
            <a:r>
              <a:rPr lang="en-US" sz="1600" dirty="0">
                <a:solidFill>
                  <a:srgbClr val="3C4A4A"/>
                </a:solidFill>
                <a:latin typeface="Corbel" charset="0"/>
                <a:ea typeface="Corbel" charset="0"/>
                <a:cs typeface="Corbel" charset="0"/>
                <a:sym typeface="Calibri" charset="0"/>
              </a:rPr>
              <a:t>)</a:t>
            </a:r>
          </a:p>
          <a:p>
            <a:pPr marL="1200150" indent="-392113">
              <a:spcBef>
                <a:spcPct val="20000"/>
              </a:spcBef>
              <a:spcAft>
                <a:spcPts val="638"/>
              </a:spcAft>
              <a:buClr>
                <a:srgbClr val="003B4D"/>
              </a:buClr>
              <a:buSzPct val="100000"/>
              <a:buFont typeface="Arial" charset="0"/>
              <a:buChar char="•"/>
            </a:pPr>
            <a:r>
              <a:rPr lang="en-US" sz="1600" dirty="0" err="1">
                <a:solidFill>
                  <a:srgbClr val="3C4A4A"/>
                </a:solidFill>
                <a:latin typeface="Corbel" charset="0"/>
                <a:ea typeface="Corbel" charset="0"/>
                <a:cs typeface="Corbel" charset="0"/>
                <a:sym typeface="Calibri" charset="0"/>
              </a:rPr>
              <a:t>Wywiady</a:t>
            </a:r>
            <a:r>
              <a:rPr lang="en-US" sz="1600" dirty="0">
                <a:solidFill>
                  <a:srgbClr val="3C4A4A"/>
                </a:solidFill>
                <a:latin typeface="Corbel" charset="0"/>
                <a:ea typeface="Corbel" charset="0"/>
                <a:cs typeface="Corbel" charset="0"/>
                <a:sym typeface="Calibri" charset="0"/>
              </a:rPr>
              <a:t> z </a:t>
            </a:r>
            <a:r>
              <a:rPr lang="en-US" sz="1600" dirty="0" err="1">
                <a:solidFill>
                  <a:srgbClr val="3C4A4A"/>
                </a:solidFill>
                <a:latin typeface="Corbel" charset="0"/>
                <a:ea typeface="Corbel" charset="0"/>
                <a:cs typeface="Corbel" charset="0"/>
                <a:sym typeface="Calibri" charset="0"/>
              </a:rPr>
              <a:t>dyrektorami</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spółki</a:t>
            </a:r>
            <a:endParaRPr lang="en-US" sz="1600" dirty="0">
              <a:solidFill>
                <a:srgbClr val="3C4A4A"/>
              </a:solidFill>
              <a:latin typeface="Corbel" charset="0"/>
              <a:ea typeface="Corbel" charset="0"/>
              <a:cs typeface="Corbel" charset="0"/>
              <a:sym typeface="Calibri" charset="0"/>
            </a:endParaRPr>
          </a:p>
        </p:txBody>
      </p:sp>
      <p:sp>
        <p:nvSpPr>
          <p:cNvPr id="5" name="Text Placeholder 1"/>
          <p:cNvSpPr>
            <a:spLocks noGrp="1"/>
          </p:cNvSpPr>
          <p:nvPr>
            <p:ph type="body" sz="quarter" idx="10"/>
          </p:nvPr>
        </p:nvSpPr>
        <p:spPr>
          <a:xfrm>
            <a:off x="654627" y="838200"/>
            <a:ext cx="6165274" cy="647700"/>
          </a:xfrm>
        </p:spPr>
        <p:txBody>
          <a:bodyPr/>
          <a:lstStyle/>
          <a:p>
            <a:r>
              <a:rPr lang="en-US" sz="2800" dirty="0" err="1">
                <a:latin typeface="Corbel" charset="0"/>
                <a:ea typeface="Corbel" charset="0"/>
                <a:cs typeface="Corbel" charset="0"/>
              </a:rPr>
              <a:t>Identyfikowanie</a:t>
            </a:r>
            <a:r>
              <a:rPr lang="en-US" sz="2800" dirty="0">
                <a:latin typeface="Corbel" charset="0"/>
                <a:ea typeface="Corbel" charset="0"/>
                <a:cs typeface="Corbel" charset="0"/>
              </a:rPr>
              <a:t> </a:t>
            </a:r>
            <a:r>
              <a:rPr lang="en-US" sz="2800" dirty="0" err="1">
                <a:latin typeface="Corbel" charset="0"/>
                <a:ea typeface="Corbel" charset="0"/>
                <a:cs typeface="Corbel" charset="0"/>
              </a:rPr>
              <a:t>potencjalnych</a:t>
            </a:r>
            <a:r>
              <a:rPr lang="en-US" sz="2800" dirty="0">
                <a:latin typeface="Corbel" charset="0"/>
                <a:ea typeface="Corbel" charset="0"/>
                <a:cs typeface="Corbel" charset="0"/>
              </a:rPr>
              <a:t> </a:t>
            </a:r>
            <a:r>
              <a:rPr lang="en-US" sz="2800" dirty="0" err="1">
                <a:latin typeface="Corbel" charset="0"/>
                <a:ea typeface="Corbel" charset="0"/>
                <a:cs typeface="Corbel" charset="0"/>
              </a:rPr>
              <a:t>inwestorów</a:t>
            </a:r>
            <a:r>
              <a:rPr lang="en-US" sz="2800" dirty="0">
                <a:latin typeface="Corbel" charset="0"/>
                <a:ea typeface="Corbel" charset="0"/>
                <a:cs typeface="Corbel" charset="0"/>
              </a:rPr>
              <a:t>: </a:t>
            </a:r>
            <a:r>
              <a:rPr lang="en-US" sz="2800" dirty="0" err="1">
                <a:latin typeface="Corbel" charset="0"/>
                <a:ea typeface="Corbel" charset="0"/>
                <a:cs typeface="Corbel" charset="0"/>
              </a:rPr>
              <a:t>jak</a:t>
            </a:r>
            <a:r>
              <a:rPr lang="en-US" sz="2800" dirty="0">
                <a:latin typeface="Corbel" charset="0"/>
                <a:ea typeface="Corbel" charset="0"/>
                <a:cs typeface="Corbel" charset="0"/>
              </a:rPr>
              <a:t> </a:t>
            </a:r>
            <a:r>
              <a:rPr lang="en-US" sz="2800" dirty="0" err="1">
                <a:latin typeface="Corbel" charset="0"/>
                <a:ea typeface="Corbel" charset="0"/>
                <a:cs typeface="Corbel" charset="0"/>
              </a:rPr>
              <a:t>rozpoznać</a:t>
            </a:r>
            <a:r>
              <a:rPr lang="en-US" sz="2800" dirty="0">
                <a:latin typeface="Corbel" charset="0"/>
                <a:ea typeface="Corbel" charset="0"/>
                <a:cs typeface="Corbel" charset="0"/>
              </a:rPr>
              <a:t> target?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624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762000" y="1999343"/>
            <a:ext cx="8420100" cy="446598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6261549" cy="1257300"/>
          </a:xfrm>
        </p:spPr>
        <p:txBody>
          <a:bodyPr/>
          <a:lstStyle/>
          <a:p>
            <a:r>
              <a:rPr lang="en-US" sz="2800" dirty="0" err="1">
                <a:latin typeface="Corbel" charset="0"/>
                <a:ea typeface="Corbel" charset="0"/>
                <a:cs typeface="Corbel" charset="0"/>
              </a:rPr>
              <a:t>Identyfikowanie</a:t>
            </a:r>
            <a:r>
              <a:rPr lang="en-US" sz="2800" dirty="0">
                <a:latin typeface="Corbel" charset="0"/>
                <a:ea typeface="Corbel" charset="0"/>
                <a:cs typeface="Corbel" charset="0"/>
              </a:rPr>
              <a:t> “Targets” </a:t>
            </a:r>
            <a:r>
              <a:rPr lang="en-US" sz="2800" dirty="0" err="1">
                <a:latin typeface="Corbel" charset="0"/>
                <a:ea typeface="Corbel" charset="0"/>
                <a:cs typeface="Corbel" charset="0"/>
              </a:rPr>
              <a:t>za</a:t>
            </a:r>
            <a:r>
              <a:rPr lang="en-US" sz="2800" dirty="0">
                <a:latin typeface="Corbel" charset="0"/>
                <a:ea typeface="Corbel" charset="0"/>
                <a:cs typeface="Corbel" charset="0"/>
              </a:rPr>
              <a:t> </a:t>
            </a:r>
            <a:r>
              <a:rPr lang="en-US" sz="2800" dirty="0" err="1">
                <a:latin typeface="Corbel" charset="0"/>
                <a:ea typeface="Corbel" charset="0"/>
                <a:cs typeface="Corbel" charset="0"/>
              </a:rPr>
              <a:t>pomocą</a:t>
            </a:r>
            <a:r>
              <a:rPr lang="en-US" sz="2800" dirty="0">
                <a:latin typeface="Corbel" charset="0"/>
                <a:ea typeface="Corbel" charset="0"/>
                <a:cs typeface="Corbel" charset="0"/>
              </a:rPr>
              <a:t> “</a:t>
            </a:r>
            <a:r>
              <a:rPr lang="en-US" sz="2800" dirty="0" err="1">
                <a:latin typeface="Corbel" charset="0"/>
                <a:ea typeface="Corbel" charset="0"/>
                <a:cs typeface="Corbel" charset="0"/>
              </a:rPr>
              <a:t>sygnałów</a:t>
            </a:r>
            <a:r>
              <a:rPr lang="en-US" sz="2800" dirty="0">
                <a:latin typeface="Corbel" charset="0"/>
                <a:ea typeface="Corbel" charset="0"/>
                <a:cs typeface="Corbel" charset="0"/>
              </a:rPr>
              <a:t> </a:t>
            </a:r>
            <a:r>
              <a:rPr lang="en-US" sz="2800" dirty="0" err="1">
                <a:latin typeface="Corbel" charset="0"/>
                <a:ea typeface="Corbel" charset="0"/>
                <a:cs typeface="Corbel" charset="0"/>
              </a:rPr>
              <a:t>inwestycyjnych</a:t>
            </a:r>
            <a:r>
              <a:rPr lang="en-US" sz="2800" dirty="0">
                <a:latin typeface="Corbel" charset="0"/>
                <a:ea typeface="Corbel" charset="0"/>
                <a:cs typeface="Corbel" charset="0"/>
              </a:rPr>
              <a:t>”</a:t>
            </a:r>
          </a:p>
        </p:txBody>
      </p:sp>
      <p:sp>
        <p:nvSpPr>
          <p:cNvPr id="3" name="TextBox 2"/>
          <p:cNvSpPr txBox="1"/>
          <p:nvPr/>
        </p:nvSpPr>
        <p:spPr>
          <a:xfrm>
            <a:off x="647700" y="2154853"/>
            <a:ext cx="8458200" cy="5386090"/>
          </a:xfrm>
          <a:prstGeom prst="rect">
            <a:avLst/>
          </a:prstGeom>
          <a:noFill/>
        </p:spPr>
        <p:txBody>
          <a:bodyPr wrap="square" rtlCol="0">
            <a:spAutoFit/>
          </a:bodyPr>
          <a:lstStyle/>
          <a:p>
            <a:pPr algn="ctr"/>
            <a:endParaRPr lang="en-US" sz="1600" b="1" dirty="0">
              <a:solidFill>
                <a:srgbClr val="505559"/>
              </a:solidFill>
              <a:latin typeface="Corbel" charset="0"/>
              <a:ea typeface="Corbel" charset="0"/>
              <a:cs typeface="Corbel" charset="0"/>
            </a:endParaRPr>
          </a:p>
          <a:p>
            <a:pPr algn="ctr"/>
            <a:endParaRPr lang="en-US" sz="1600" dirty="0">
              <a:solidFill>
                <a:srgbClr val="505559"/>
              </a:solidFill>
              <a:latin typeface="Corbel" charset="0"/>
              <a:ea typeface="Corbel" charset="0"/>
              <a:cs typeface="Corbel" charset="0"/>
            </a:endParaRPr>
          </a:p>
          <a:p>
            <a:pPr lvl="0" algn="ctr">
              <a:defRPr sz="1800"/>
            </a:pPr>
            <a:r>
              <a:rPr lang="pl-PL" sz="1600" dirty="0">
                <a:latin typeface="Corbel" charset="0"/>
                <a:ea typeface="Corbel" charset="0"/>
                <a:cs typeface="Corbel" charset="0"/>
              </a:rPr>
              <a:t>”Sygnały" i przyszłe zamierzenia dotyczące inwestycji są często przekazywane przez przedsiębiorstwa w prasie lub innych źródłach informacji.   Można je zidentyfikować   poprzez  wykorzystanie  słów kluczowych lub kombinacji słów kluczowych.</a:t>
            </a:r>
          </a:p>
          <a:p>
            <a:pPr lvl="0" algn="ctr">
              <a:defRPr sz="1800"/>
            </a:pPr>
            <a:endParaRPr lang="pl-PL" sz="1600" dirty="0">
              <a:latin typeface="Corbel" charset="0"/>
              <a:ea typeface="Corbel" charset="0"/>
              <a:cs typeface="Corbel" charset="0"/>
            </a:endParaRPr>
          </a:p>
          <a:p>
            <a:pPr algn="ctr"/>
            <a:endParaRPr lang="en-US" sz="1600" b="1" dirty="0">
              <a:latin typeface="Corbel" charset="0"/>
              <a:ea typeface="Corbel" charset="0"/>
              <a:cs typeface="Corbel" charset="0"/>
            </a:endParaRPr>
          </a:p>
          <a:p>
            <a:pPr algn="ctr"/>
            <a:r>
              <a:rPr lang="en-US" sz="1600" b="1" dirty="0">
                <a:latin typeface="Corbel" charset="0"/>
                <a:ea typeface="Corbel" charset="0"/>
                <a:cs typeface="Corbel" charset="0"/>
              </a:rPr>
              <a:t>INVESTMENT SIGNALS</a:t>
            </a:r>
            <a:endParaRPr lang="en-US" sz="1600" b="1" dirty="0">
              <a:solidFill>
                <a:srgbClr val="505559"/>
              </a:solidFill>
              <a:latin typeface="Corbel" charset="0"/>
              <a:ea typeface="Corbel" charset="0"/>
              <a:cs typeface="Corbel" charset="0"/>
            </a:endParaRPr>
          </a:p>
          <a:p>
            <a:pPr algn="ctr"/>
            <a:endParaRPr lang="en-US" sz="1600" b="1" dirty="0">
              <a:solidFill>
                <a:srgbClr val="505559"/>
              </a:solidFill>
              <a:latin typeface="Corbel" charset="0"/>
              <a:ea typeface="Corbel" charset="0"/>
              <a:cs typeface="Corbel" charset="0"/>
            </a:endParaRPr>
          </a:p>
          <a:p>
            <a:pPr marL="1257300" lvl="2" indent="-342900">
              <a:lnSpc>
                <a:spcPct val="250000"/>
              </a:lnSpc>
              <a:buFont typeface="+mj-lt"/>
              <a:buAutoNum type="arabicPeriod"/>
            </a:pPr>
            <a:r>
              <a:rPr lang="en-US" sz="1600" b="1" dirty="0" err="1">
                <a:latin typeface="Corbel" charset="0"/>
                <a:ea typeface="Corbel" charset="0"/>
                <a:cs typeface="Corbel" charset="0"/>
              </a:rPr>
              <a:t>Kluczowe</a:t>
            </a:r>
            <a:r>
              <a:rPr lang="en-US" sz="1600" b="1" dirty="0">
                <a:latin typeface="Corbel" charset="0"/>
                <a:ea typeface="Corbel" charset="0"/>
                <a:cs typeface="Corbel" charset="0"/>
              </a:rPr>
              <a:t>  </a:t>
            </a:r>
            <a:r>
              <a:rPr lang="en-US" sz="1600" b="1" dirty="0" err="1">
                <a:latin typeface="Corbel" charset="0"/>
                <a:ea typeface="Corbel" charset="0"/>
                <a:cs typeface="Corbel" charset="0"/>
              </a:rPr>
              <a:t>słowa</a:t>
            </a:r>
            <a:r>
              <a:rPr lang="en-US" sz="1600" b="1" dirty="0">
                <a:latin typeface="Corbel" charset="0"/>
                <a:ea typeface="Corbel" charset="0"/>
                <a:cs typeface="Corbel" charset="0"/>
              </a:rPr>
              <a:t> </a:t>
            </a:r>
            <a:r>
              <a:rPr lang="en-US" sz="1600" b="1" dirty="0" err="1">
                <a:latin typeface="Corbel" charset="0"/>
                <a:ea typeface="Corbel" charset="0"/>
                <a:cs typeface="Corbel" charset="0"/>
              </a:rPr>
              <a:t>sygnał</a:t>
            </a:r>
            <a:r>
              <a:rPr lang="pl-PL" sz="1600" b="1" dirty="0">
                <a:latin typeface="Corbel" charset="0"/>
                <a:ea typeface="Corbel" charset="0"/>
                <a:cs typeface="Corbel" charset="0"/>
              </a:rPr>
              <a:t>ó</a:t>
            </a:r>
            <a:r>
              <a:rPr lang="en-US" sz="1600" b="1" dirty="0">
                <a:latin typeface="Corbel" charset="0"/>
                <a:ea typeface="Corbel" charset="0"/>
                <a:cs typeface="Corbel" charset="0"/>
              </a:rPr>
              <a:t>w </a:t>
            </a:r>
            <a:r>
              <a:rPr lang="en-US" sz="1600" b="1" dirty="0" err="1">
                <a:latin typeface="Corbel" charset="0"/>
                <a:ea typeface="Corbel" charset="0"/>
                <a:cs typeface="Corbel" charset="0"/>
              </a:rPr>
              <a:t>inwestycyjnyvh</a:t>
            </a:r>
            <a:r>
              <a:rPr lang="en-US" sz="1600" b="1" dirty="0">
                <a:latin typeface="Corbel" charset="0"/>
                <a:ea typeface="Corbel" charset="0"/>
                <a:cs typeface="Corbel" charset="0"/>
              </a:rPr>
              <a:t> -  </a:t>
            </a:r>
            <a:r>
              <a:rPr lang="en-US" sz="1600" b="1" dirty="0" err="1">
                <a:latin typeface="Corbel" charset="0"/>
                <a:ea typeface="Corbel" charset="0"/>
                <a:cs typeface="Corbel" charset="0"/>
              </a:rPr>
              <a:t>jaki</a:t>
            </a:r>
            <a:r>
              <a:rPr lang="en-US" sz="1600" b="1" dirty="0">
                <a:latin typeface="Corbel" charset="0"/>
                <a:ea typeface="Corbel" charset="0"/>
                <a:cs typeface="Corbel" charset="0"/>
              </a:rPr>
              <a:t> jest "</a:t>
            </a:r>
            <a:r>
              <a:rPr lang="en-US" sz="1600" b="1" dirty="0" err="1">
                <a:latin typeface="Corbel" charset="0"/>
                <a:ea typeface="Corbel" charset="0"/>
                <a:cs typeface="Corbel" charset="0"/>
              </a:rPr>
              <a:t>powód</a:t>
            </a:r>
            <a:r>
              <a:rPr lang="en-US" sz="1600" b="1" dirty="0">
                <a:latin typeface="Corbel" charset="0"/>
                <a:ea typeface="Corbel" charset="0"/>
                <a:cs typeface="Corbel" charset="0"/>
              </a:rPr>
              <a:t>"?</a:t>
            </a:r>
          </a:p>
          <a:p>
            <a:pPr marL="1257300" lvl="2" indent="-342900">
              <a:lnSpc>
                <a:spcPct val="250000"/>
              </a:lnSpc>
              <a:buFont typeface="+mj-lt"/>
              <a:buAutoNum type="arabicPeriod"/>
            </a:pPr>
            <a:r>
              <a:rPr lang="en-US" sz="1600" b="1" dirty="0" err="1">
                <a:latin typeface="Corbel" charset="0"/>
                <a:ea typeface="Corbel" charset="0"/>
                <a:cs typeface="Corbel" charset="0"/>
              </a:rPr>
              <a:t>Regionalne</a:t>
            </a:r>
            <a:r>
              <a:rPr lang="en-US" sz="1600" b="1" dirty="0">
                <a:latin typeface="Corbel" charset="0"/>
                <a:ea typeface="Corbel" charset="0"/>
                <a:cs typeface="Corbel" charset="0"/>
              </a:rPr>
              <a:t> </a:t>
            </a:r>
            <a:r>
              <a:rPr lang="en-US" sz="1600" b="1" dirty="0" err="1">
                <a:latin typeface="Corbel" charset="0"/>
                <a:ea typeface="Corbel" charset="0"/>
                <a:cs typeface="Corbel" charset="0"/>
              </a:rPr>
              <a:t>słowa</a:t>
            </a:r>
            <a:r>
              <a:rPr lang="en-US" sz="1600" b="1" dirty="0">
                <a:latin typeface="Corbel" charset="0"/>
                <a:ea typeface="Corbel" charset="0"/>
                <a:cs typeface="Corbel" charset="0"/>
              </a:rPr>
              <a:t> </a:t>
            </a:r>
            <a:r>
              <a:rPr lang="en-US" sz="1600" b="1" dirty="0" err="1">
                <a:latin typeface="Corbel" charset="0"/>
                <a:ea typeface="Corbel" charset="0"/>
                <a:cs typeface="Corbel" charset="0"/>
              </a:rPr>
              <a:t>kluczowe</a:t>
            </a:r>
            <a:r>
              <a:rPr lang="en-US" sz="1600" b="1" dirty="0">
                <a:latin typeface="Corbel" charset="0"/>
                <a:ea typeface="Corbel" charset="0"/>
                <a:cs typeface="Corbel" charset="0"/>
              </a:rPr>
              <a:t> –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jakim</a:t>
            </a:r>
            <a:r>
              <a:rPr lang="en-US" sz="1600" b="1" dirty="0">
                <a:latin typeface="Corbel" charset="0"/>
                <a:ea typeface="Corbel" charset="0"/>
                <a:cs typeface="Corbel" charset="0"/>
              </a:rPr>
              <a:t> </a:t>
            </a:r>
            <a:r>
              <a:rPr lang="en-US" sz="1600" b="1" dirty="0" err="1">
                <a:latin typeface="Corbel" charset="0"/>
                <a:ea typeface="Corbel" charset="0"/>
                <a:cs typeface="Corbel" charset="0"/>
              </a:rPr>
              <a:t>regionie</a:t>
            </a:r>
            <a:r>
              <a:rPr lang="en-US" sz="1600" b="1" dirty="0">
                <a:latin typeface="Corbel" charset="0"/>
                <a:ea typeface="Corbel" charset="0"/>
                <a:cs typeface="Corbel" charset="0"/>
              </a:rPr>
              <a:t> </a:t>
            </a:r>
            <a:r>
              <a:rPr lang="en-US" sz="1600" b="1" dirty="0" err="1">
                <a:latin typeface="Corbel" charset="0"/>
                <a:ea typeface="Corbel" charset="0"/>
                <a:cs typeface="Corbel" charset="0"/>
              </a:rPr>
              <a:t>są</a:t>
            </a:r>
            <a:r>
              <a:rPr lang="en-US" sz="1600" b="1" dirty="0">
                <a:latin typeface="Corbel" charset="0"/>
                <a:ea typeface="Corbel" charset="0"/>
                <a:cs typeface="Corbel" charset="0"/>
              </a:rPr>
              <a:t> one </a:t>
            </a:r>
            <a:r>
              <a:rPr lang="en-US" sz="1600" b="1" dirty="0" err="1">
                <a:latin typeface="Corbel" charset="0"/>
                <a:ea typeface="Corbel" charset="0"/>
                <a:cs typeface="Corbel" charset="0"/>
              </a:rPr>
              <a:t>skoncentrowane</a:t>
            </a:r>
            <a:r>
              <a:rPr lang="en-US" sz="1600" b="1" dirty="0">
                <a:latin typeface="Corbel" charset="0"/>
                <a:ea typeface="Corbel" charset="0"/>
                <a:cs typeface="Corbel" charset="0"/>
              </a:rPr>
              <a:t>?</a:t>
            </a:r>
          </a:p>
          <a:p>
            <a:pPr marL="1257300" lvl="2" indent="-342900">
              <a:lnSpc>
                <a:spcPct val="250000"/>
              </a:lnSpc>
              <a:buFont typeface="+mj-lt"/>
              <a:buAutoNum type="arabicPeriod"/>
            </a:pPr>
            <a:r>
              <a:rPr lang="en-US" sz="1600" b="1" dirty="0" err="1">
                <a:latin typeface="Corbel" charset="0"/>
                <a:ea typeface="Corbel" charset="0"/>
                <a:cs typeface="Corbel" charset="0"/>
              </a:rPr>
              <a:t>Specyficzne</a:t>
            </a:r>
            <a:r>
              <a:rPr lang="en-US" sz="1600" b="1" dirty="0">
                <a:latin typeface="Corbel" charset="0"/>
                <a:ea typeface="Corbel" charset="0"/>
                <a:cs typeface="Corbel" charset="0"/>
              </a:rPr>
              <a:t> </a:t>
            </a:r>
            <a:r>
              <a:rPr lang="en-US" sz="1600" b="1" dirty="0" err="1">
                <a:latin typeface="Corbel" charset="0"/>
                <a:ea typeface="Corbel" charset="0"/>
                <a:cs typeface="Corbel" charset="0"/>
              </a:rPr>
              <a:t>słowa</a:t>
            </a:r>
            <a:r>
              <a:rPr lang="en-US" sz="1600" b="1" dirty="0">
                <a:latin typeface="Corbel" charset="0"/>
                <a:ea typeface="Corbel" charset="0"/>
                <a:cs typeface="Corbel" charset="0"/>
              </a:rPr>
              <a:t> </a:t>
            </a:r>
            <a:r>
              <a:rPr lang="en-US" sz="1600" b="1" dirty="0" err="1">
                <a:latin typeface="Corbel" charset="0"/>
                <a:ea typeface="Corbel" charset="0"/>
                <a:cs typeface="Corbel" charset="0"/>
              </a:rPr>
              <a:t>branżowe</a:t>
            </a:r>
            <a:r>
              <a:rPr lang="en-US" sz="1600" b="1" dirty="0">
                <a:latin typeface="Corbel" charset="0"/>
                <a:ea typeface="Corbel" charset="0"/>
                <a:cs typeface="Corbel" charset="0"/>
              </a:rPr>
              <a:t> - </a:t>
            </a:r>
            <a:r>
              <a:rPr lang="en-US" sz="1600" b="1" dirty="0" err="1">
                <a:latin typeface="Corbel" charset="0"/>
                <a:ea typeface="Corbel" charset="0"/>
                <a:cs typeface="Corbel" charset="0"/>
              </a:rPr>
              <a:t>Jakie</a:t>
            </a:r>
            <a:r>
              <a:rPr lang="en-US" sz="1600" b="1" dirty="0">
                <a:latin typeface="Corbel" charset="0"/>
                <a:ea typeface="Corbel" charset="0"/>
                <a:cs typeface="Corbel" charset="0"/>
              </a:rPr>
              <a:t> </a:t>
            </a:r>
            <a:r>
              <a:rPr lang="en-US" sz="1600" b="1" dirty="0" err="1">
                <a:latin typeface="Corbel" charset="0"/>
                <a:ea typeface="Corbel" charset="0"/>
                <a:cs typeface="Corbel" charset="0"/>
              </a:rPr>
              <a:t>są</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docelowe</a:t>
            </a:r>
            <a:r>
              <a:rPr lang="en-US" sz="1600" b="1" dirty="0">
                <a:latin typeface="Corbel" charset="0"/>
                <a:ea typeface="Corbel" charset="0"/>
                <a:cs typeface="Corbel" charset="0"/>
              </a:rPr>
              <a:t> </a:t>
            </a:r>
            <a:r>
              <a:rPr lang="en-US" sz="1600" b="1" dirty="0" err="1">
                <a:latin typeface="Corbel" charset="0"/>
                <a:ea typeface="Corbel" charset="0"/>
                <a:cs typeface="Corbel" charset="0"/>
              </a:rPr>
              <a:t>sektory</a:t>
            </a:r>
            <a:r>
              <a:rPr lang="en-US" sz="1600" b="1" dirty="0">
                <a:latin typeface="Corbel" charset="0"/>
                <a:ea typeface="Corbel" charset="0"/>
                <a:cs typeface="Corbel" charset="0"/>
              </a:rPr>
              <a:t>?</a:t>
            </a:r>
          </a:p>
          <a:p>
            <a:pPr marL="342900" indent="-342900" algn="just">
              <a:lnSpc>
                <a:spcPct val="150000"/>
              </a:lnSpc>
              <a:buFont typeface="+mj-lt"/>
              <a:buAutoNum type="arabicPeriod"/>
            </a:pPr>
            <a:endParaRPr lang="en-US" sz="1600" dirty="0">
              <a:solidFill>
                <a:srgbClr val="505559"/>
              </a:solidFill>
              <a:latin typeface="Corbel" charset="0"/>
              <a:ea typeface="Corbel" charset="0"/>
              <a:cs typeface="Corbel" charset="0"/>
            </a:endParaRPr>
          </a:p>
          <a:p>
            <a:pPr marL="342900" indent="-342900" algn="just">
              <a:lnSpc>
                <a:spcPct val="150000"/>
              </a:lnSpc>
              <a:buFont typeface="+mj-lt"/>
              <a:buAutoNum type="arabicPeriod"/>
            </a:pPr>
            <a:endParaRPr lang="en-US" sz="1600" dirty="0">
              <a:solidFill>
                <a:srgbClr val="505559"/>
              </a:solidFill>
              <a:latin typeface="Corbel" charset="0"/>
              <a:ea typeface="Corbel" charset="0"/>
              <a:cs typeface="Corbel" charset="0"/>
            </a:endParaRPr>
          </a:p>
          <a:p>
            <a:pPr marL="342900" indent="-342900" algn="just">
              <a:buFont typeface="+mj-lt"/>
              <a:buAutoNum type="arabicPeriod"/>
            </a:pPr>
            <a:endParaRPr lang="en-US" sz="1600" dirty="0">
              <a:solidFill>
                <a:srgbClr val="505559"/>
              </a:solidFill>
              <a:latin typeface="Corbel" charset="0"/>
              <a:ea typeface="Corbel" charset="0"/>
              <a:cs typeface="Corbel" charset="0"/>
            </a:endParaRPr>
          </a:p>
          <a:p>
            <a:pPr algn="just"/>
            <a:endParaRPr lang="en-US" sz="1600" b="1" dirty="0">
              <a:solidFill>
                <a:srgbClr val="505559"/>
              </a:solidFill>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34016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762000" y="1999343"/>
            <a:ext cx="8420100" cy="446598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7" y="838200"/>
            <a:ext cx="6050974" cy="647700"/>
          </a:xfrm>
        </p:spPr>
        <p:txBody>
          <a:bodyPr/>
          <a:lstStyle/>
          <a:p>
            <a:r>
              <a:rPr lang="en-US" sz="2800" dirty="0" err="1">
                <a:latin typeface="Corbel" charset="0"/>
                <a:ea typeface="Corbel" charset="0"/>
                <a:cs typeface="Corbel" charset="0"/>
              </a:rPr>
              <a:t>Słowa</a:t>
            </a:r>
            <a:r>
              <a:rPr lang="en-US" sz="2800" dirty="0">
                <a:latin typeface="Corbel" charset="0"/>
                <a:ea typeface="Corbel" charset="0"/>
                <a:cs typeface="Corbel" charset="0"/>
              </a:rPr>
              <a:t> </a:t>
            </a:r>
            <a:r>
              <a:rPr lang="en-US" sz="2800" dirty="0" err="1">
                <a:latin typeface="Corbel" charset="0"/>
                <a:ea typeface="Corbel" charset="0"/>
                <a:cs typeface="Corbel" charset="0"/>
              </a:rPr>
              <a:t>kluczowe</a:t>
            </a:r>
            <a:r>
              <a:rPr lang="en-US" sz="2800" dirty="0">
                <a:latin typeface="Corbel" charset="0"/>
                <a:ea typeface="Corbel" charset="0"/>
                <a:cs typeface="Corbel" charset="0"/>
              </a:rPr>
              <a:t> </a:t>
            </a:r>
            <a:r>
              <a:rPr lang="en-US" sz="2800" dirty="0" err="1">
                <a:latin typeface="Corbel" charset="0"/>
                <a:ea typeface="Corbel" charset="0"/>
                <a:cs typeface="Corbel" charset="0"/>
              </a:rPr>
              <a:t>sygnałów</a:t>
            </a:r>
            <a:r>
              <a:rPr lang="en-US" sz="2800" dirty="0">
                <a:latin typeface="Corbel" charset="0"/>
                <a:ea typeface="Corbel" charset="0"/>
                <a:cs typeface="Corbel" charset="0"/>
              </a:rPr>
              <a:t> </a:t>
            </a:r>
            <a:r>
              <a:rPr lang="en-US" sz="2800" dirty="0" err="1">
                <a:latin typeface="Corbel" charset="0"/>
                <a:ea typeface="Corbel" charset="0"/>
                <a:cs typeface="Corbel" charset="0"/>
              </a:rPr>
              <a:t>inwestycyjnych</a:t>
            </a:r>
            <a:endParaRPr lang="en-US" sz="2800" dirty="0">
              <a:latin typeface="Corbel" charset="0"/>
              <a:ea typeface="Corbel" charset="0"/>
              <a:cs typeface="Corbel" charset="0"/>
            </a:endParaRPr>
          </a:p>
          <a:p>
            <a:endParaRPr lang="en-US" sz="2800" dirty="0">
              <a:latin typeface="Corbel" charset="0"/>
              <a:ea typeface="Corbel" charset="0"/>
              <a:cs typeface="Corbel" charset="0"/>
            </a:endParaRPr>
          </a:p>
          <a:p>
            <a:endParaRPr lang="en-US" sz="2800" dirty="0">
              <a:latin typeface="Corbel" charset="0"/>
              <a:ea typeface="Corbel" charset="0"/>
              <a:cs typeface="Corbel" charset="0"/>
            </a:endParaRPr>
          </a:p>
        </p:txBody>
      </p:sp>
      <p:sp>
        <p:nvSpPr>
          <p:cNvPr id="3" name="TextBox 2"/>
          <p:cNvSpPr txBox="1"/>
          <p:nvPr/>
        </p:nvSpPr>
        <p:spPr>
          <a:xfrm>
            <a:off x="990600" y="2819400"/>
            <a:ext cx="7924799" cy="3539430"/>
          </a:xfrm>
          <a:prstGeom prst="rect">
            <a:avLst/>
          </a:prstGeom>
          <a:noFill/>
        </p:spPr>
        <p:txBody>
          <a:bodyPr wrap="square" rtlCol="0">
            <a:spAutoFit/>
          </a:bodyPr>
          <a:lstStyle/>
          <a:p>
            <a:pPr lvl="0" algn="ctr">
              <a:defRPr sz="1800"/>
            </a:pPr>
            <a:r>
              <a:rPr lang="pl-PL" sz="1600" dirty="0">
                <a:latin typeface="Corbel" charset="0"/>
                <a:ea typeface="Corbel" charset="0"/>
                <a:cs typeface="Corbel" charset="0"/>
              </a:rPr>
              <a:t>Słowa kluczowe sygnałów inwestycyjnych wyrażają powody, dla których firma rozwinie się w nowym regionie. Odzwierciedla to sterowniki inwestycyjne.</a:t>
            </a:r>
          </a:p>
          <a:p>
            <a:pPr marL="342900" indent="-342900" algn="just">
              <a:buFont typeface="+mj-lt"/>
              <a:buAutoNum type="arabicPeriod"/>
            </a:pPr>
            <a:endParaRPr lang="en-US" sz="1600" b="1" dirty="0">
              <a:latin typeface="Corbel" charset="0"/>
              <a:ea typeface="Corbel" charset="0"/>
              <a:cs typeface="Corbel" charset="0"/>
            </a:endParaRPr>
          </a:p>
          <a:p>
            <a:pPr algn="ctr">
              <a:lnSpc>
                <a:spcPct val="150000"/>
              </a:lnSpc>
            </a:pPr>
            <a:r>
              <a:rPr lang="en-US" sz="1600" b="1" dirty="0">
                <a:latin typeface="Corbel" charset="0"/>
                <a:ea typeface="Corbel" charset="0"/>
                <a:cs typeface="Corbel" charset="0"/>
              </a:rPr>
              <a:t>“growing sales in”</a:t>
            </a:r>
          </a:p>
          <a:p>
            <a:pPr algn="ctr">
              <a:lnSpc>
                <a:spcPct val="150000"/>
              </a:lnSpc>
            </a:pPr>
            <a:r>
              <a:rPr lang="en-US" sz="1600" b="1" dirty="0">
                <a:latin typeface="Corbel" charset="0"/>
                <a:ea typeface="Corbel" charset="0"/>
                <a:cs typeface="Corbel" charset="0"/>
              </a:rPr>
              <a:t>“growth in turnover”</a:t>
            </a:r>
          </a:p>
          <a:p>
            <a:pPr algn="ctr">
              <a:lnSpc>
                <a:spcPct val="150000"/>
              </a:lnSpc>
            </a:pPr>
            <a:r>
              <a:rPr lang="en-US" sz="1600" b="1" dirty="0">
                <a:latin typeface="Corbel" charset="0"/>
                <a:ea typeface="Corbel" charset="0"/>
                <a:cs typeface="Corbel" charset="0"/>
              </a:rPr>
              <a:t>“raised * funding”</a:t>
            </a:r>
          </a:p>
          <a:p>
            <a:pPr algn="ctr">
              <a:lnSpc>
                <a:spcPct val="150000"/>
              </a:lnSpc>
            </a:pPr>
            <a:r>
              <a:rPr lang="en-US" sz="1600" b="1" dirty="0">
                <a:latin typeface="Corbel" charset="0"/>
                <a:ea typeface="Corbel" charset="0"/>
                <a:cs typeface="Corbel" charset="0"/>
              </a:rPr>
              <a:t>“wins * contract”</a:t>
            </a:r>
          </a:p>
          <a:p>
            <a:pPr algn="ctr">
              <a:lnSpc>
                <a:spcPct val="150000"/>
              </a:lnSpc>
            </a:pPr>
            <a:r>
              <a:rPr lang="en-US" sz="1600" b="1" dirty="0">
                <a:latin typeface="Corbel" charset="0"/>
                <a:ea typeface="Corbel" charset="0"/>
                <a:cs typeface="Corbel" charset="0"/>
              </a:rPr>
              <a:t>“reach new markets”</a:t>
            </a:r>
          </a:p>
          <a:p>
            <a:pPr algn="ctr">
              <a:lnSpc>
                <a:spcPct val="150000"/>
              </a:lnSpc>
            </a:pPr>
            <a:r>
              <a:rPr lang="en-US" sz="1600" b="1" dirty="0">
                <a:latin typeface="Corbel" charset="0"/>
                <a:ea typeface="Corbel" charset="0"/>
                <a:cs typeface="Corbel" charset="0"/>
              </a:rPr>
              <a:t>“growing demand”</a:t>
            </a:r>
          </a:p>
          <a:p>
            <a:pPr marL="342900" indent="-342900" algn="just">
              <a:buFont typeface="+mj-lt"/>
              <a:buAutoNum type="arabicPeriod"/>
            </a:pPr>
            <a:endParaRPr lang="en-US" sz="1600" dirty="0">
              <a:solidFill>
                <a:srgbClr val="505559"/>
              </a:solidFill>
              <a:latin typeface="Corbel" charset="0"/>
              <a:ea typeface="Corbel" charset="0"/>
              <a:cs typeface="Corbel" charset="0"/>
            </a:endParaRPr>
          </a:p>
          <a:p>
            <a:pPr algn="just"/>
            <a:endParaRPr lang="en-US" sz="1600" b="1" dirty="0">
              <a:solidFill>
                <a:srgbClr val="505559"/>
              </a:solidFill>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39780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1" y="838200"/>
            <a:ext cx="5943600" cy="2006600"/>
          </a:xfrm>
        </p:spPr>
        <p:txBody>
          <a:bodyPr/>
          <a:lstStyle/>
          <a:p>
            <a:r>
              <a:rPr lang="en-US" sz="2800" dirty="0" err="1">
                <a:latin typeface="Corbel" charset="0"/>
                <a:ea typeface="Corbel" charset="0"/>
                <a:cs typeface="Corbel" charset="0"/>
              </a:rPr>
              <a:t>Gospodarka</a:t>
            </a:r>
            <a:r>
              <a:rPr lang="en-US" sz="2800" dirty="0">
                <a:latin typeface="Corbel" charset="0"/>
                <a:ea typeface="Corbel" charset="0"/>
                <a:cs typeface="Corbel" charset="0"/>
              </a:rPr>
              <a:t> </a:t>
            </a:r>
            <a:r>
              <a:rPr lang="en-US" sz="2800" dirty="0" err="1">
                <a:latin typeface="Corbel" charset="0"/>
                <a:ea typeface="Corbel" charset="0"/>
                <a:cs typeface="Corbel" charset="0"/>
              </a:rPr>
              <a:t>oparta</a:t>
            </a:r>
            <a:r>
              <a:rPr lang="en-US" sz="2800" dirty="0">
                <a:latin typeface="Corbel" charset="0"/>
                <a:ea typeface="Corbel" charset="0"/>
                <a:cs typeface="Corbel" charset="0"/>
              </a:rPr>
              <a:t> </a:t>
            </a:r>
            <a:r>
              <a:rPr lang="en-US" sz="2800" dirty="0" err="1">
                <a:latin typeface="Corbel" charset="0"/>
                <a:ea typeface="Corbel" charset="0"/>
                <a:cs typeface="Corbel" charset="0"/>
              </a:rPr>
              <a:t>na</a:t>
            </a:r>
            <a:r>
              <a:rPr lang="en-US" sz="2800" dirty="0">
                <a:latin typeface="Corbel" charset="0"/>
                <a:ea typeface="Corbel" charset="0"/>
                <a:cs typeface="Corbel" charset="0"/>
              </a:rPr>
              <a:t> </a:t>
            </a:r>
            <a:r>
              <a:rPr lang="en-US" sz="2800" dirty="0" err="1">
                <a:latin typeface="Corbel" charset="0"/>
                <a:ea typeface="Corbel" charset="0"/>
                <a:cs typeface="Corbel" charset="0"/>
              </a:rPr>
              <a:t>wiedzy</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projektach</a:t>
            </a:r>
            <a:r>
              <a:rPr lang="en-US" sz="2800" dirty="0">
                <a:latin typeface="Corbel" charset="0"/>
                <a:ea typeface="Corbel" charset="0"/>
                <a:cs typeface="Corbel" charset="0"/>
              </a:rPr>
              <a:t> o </a:t>
            </a:r>
            <a:r>
              <a:rPr lang="en-US" sz="2800" dirty="0" err="1">
                <a:latin typeface="Corbel" pitchFamily="18"/>
              </a:rPr>
              <a:t>wyższej</a:t>
            </a:r>
            <a:r>
              <a:rPr lang="en-US" sz="2800" dirty="0">
                <a:latin typeface="Corbel" charset="0"/>
                <a:ea typeface="Corbel" charset="0"/>
                <a:cs typeface="Corbel" charset="0"/>
              </a:rPr>
              <a:t> </a:t>
            </a:r>
            <a:r>
              <a:rPr lang="en-US" sz="2800" dirty="0" err="1">
                <a:latin typeface="Corbel" charset="0"/>
                <a:ea typeface="Corbel" charset="0"/>
                <a:cs typeface="Corbel" charset="0"/>
              </a:rPr>
              <a:t>wartości</a:t>
            </a:r>
            <a:r>
              <a:rPr lang="en-US" sz="2800" dirty="0">
                <a:latin typeface="Corbel" charset="0"/>
                <a:ea typeface="Corbel" charset="0"/>
                <a:cs typeface="Corbel" charset="0"/>
              </a:rPr>
              <a:t> </a:t>
            </a:r>
            <a:r>
              <a:rPr lang="en-US" sz="2800" dirty="0" err="1">
                <a:latin typeface="Corbel" charset="0"/>
                <a:ea typeface="Corbel" charset="0"/>
                <a:cs typeface="Corbel" charset="0"/>
              </a:rPr>
              <a:t>inwestycyjnej</a:t>
            </a:r>
            <a:endParaRPr lang="en-US" sz="2800" dirty="0">
              <a:latin typeface="Corbel" charset="0"/>
              <a:ea typeface="Corbel" charset="0"/>
              <a:cs typeface="Corbel" charset="0"/>
            </a:endParaRPr>
          </a:p>
        </p:txBody>
      </p:sp>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7" name="Text Placeholder 2"/>
          <p:cNvSpPr>
            <a:spLocks noGrp="1"/>
          </p:cNvSpPr>
          <p:nvPr>
            <p:ph type="body" sz="quarter" idx="11"/>
          </p:nvPr>
        </p:nvSpPr>
        <p:spPr>
          <a:xfrm>
            <a:off x="7314511" y="2623089"/>
            <a:ext cx="2456426" cy="4914900"/>
          </a:xfrm>
        </p:spPr>
        <p:txBody>
          <a:bodyPr/>
          <a:lstStyle/>
          <a:p>
            <a:pPr>
              <a:spcBef>
                <a:spcPts val="0"/>
              </a:spcBef>
              <a:spcAft>
                <a:spcPts val="0"/>
              </a:spcAft>
            </a:pPr>
            <a:endParaRPr lang="en-US" sz="1600" dirty="0">
              <a:latin typeface="Corbel" charset="0"/>
              <a:ea typeface="Corbel" charset="0"/>
              <a:cs typeface="Corbel" charset="0"/>
            </a:endParaRPr>
          </a:p>
          <a:p>
            <a:pPr marL="285750" indent="-285750">
              <a:spcBef>
                <a:spcPts val="0"/>
              </a:spcBef>
              <a:spcAft>
                <a:spcPts val="0"/>
              </a:spcAft>
              <a:buFont typeface="Arial" charset="0"/>
              <a:buChar char="•"/>
            </a:pPr>
            <a:r>
              <a:rPr lang="en-US" sz="1600" b="1" dirty="0" err="1">
                <a:latin typeface="Corbel" charset="0"/>
                <a:ea typeface="Corbel" charset="0"/>
                <a:cs typeface="Corbel" charset="0"/>
              </a:rPr>
              <a:t>Litwa</a:t>
            </a:r>
            <a:r>
              <a:rPr lang="en-US" sz="1600" dirty="0">
                <a:latin typeface="Corbel" charset="0"/>
                <a:ea typeface="Corbel" charset="0"/>
                <a:cs typeface="Corbel" charset="0"/>
              </a:rPr>
              <a:t> jest </a:t>
            </a:r>
            <a:r>
              <a:rPr lang="en-US" sz="1600" dirty="0" err="1">
                <a:latin typeface="Corbel" charset="0"/>
                <a:ea typeface="Corbel" charset="0"/>
                <a:cs typeface="Corbel" charset="0"/>
              </a:rPr>
              <a:t>kluczowym</a:t>
            </a:r>
            <a:r>
              <a:rPr lang="en-US" sz="1600" dirty="0">
                <a:latin typeface="Corbel" charset="0"/>
                <a:ea typeface="Corbel" charset="0"/>
                <a:cs typeface="Corbel" charset="0"/>
              </a:rPr>
              <a:t> </a:t>
            </a:r>
            <a:r>
              <a:rPr lang="en-US" sz="1600" dirty="0" err="1">
                <a:latin typeface="Corbel" charset="0"/>
                <a:ea typeface="Corbel" charset="0"/>
                <a:cs typeface="Corbel" charset="0"/>
              </a:rPr>
              <a:t>miejscem</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w </a:t>
            </a:r>
            <a:r>
              <a:rPr lang="en-US" sz="1600" dirty="0" err="1">
                <a:latin typeface="Corbel" charset="0"/>
                <a:ea typeface="Corbel" charset="0"/>
                <a:cs typeface="Corbel" charset="0"/>
              </a:rPr>
              <a:t>sektorze</a:t>
            </a:r>
            <a:r>
              <a:rPr lang="en-US" sz="1600" dirty="0">
                <a:latin typeface="Corbel" charset="0"/>
                <a:ea typeface="Corbel" charset="0"/>
                <a:cs typeface="Corbel" charset="0"/>
              </a:rPr>
              <a:t> </a:t>
            </a:r>
            <a:r>
              <a:rPr lang="en-US" sz="1600" dirty="0" err="1">
                <a:latin typeface="Corbel" charset="0"/>
                <a:ea typeface="Corbel" charset="0"/>
                <a:cs typeface="Corbel" charset="0"/>
              </a:rPr>
              <a:t>usług</a:t>
            </a:r>
            <a:r>
              <a:rPr lang="en-US" sz="1600" dirty="0">
                <a:latin typeface="Corbel" charset="0"/>
                <a:ea typeface="Corbel" charset="0"/>
                <a:cs typeface="Corbel" charset="0"/>
              </a:rPr>
              <a:t> </a:t>
            </a:r>
            <a:r>
              <a:rPr lang="en-US" sz="1600" dirty="0" err="1">
                <a:latin typeface="Corbel" charset="0"/>
                <a:ea typeface="Corbel" charset="0"/>
                <a:cs typeface="Corbel" charset="0"/>
              </a:rPr>
              <a:t>finansowych</a:t>
            </a:r>
            <a:r>
              <a:rPr lang="en-US" sz="1600" dirty="0">
                <a:latin typeface="Corbel" charset="0"/>
                <a:ea typeface="Corbel" charset="0"/>
                <a:cs typeface="Corbel" charset="0"/>
              </a:rPr>
              <a:t> and </a:t>
            </a:r>
            <a:r>
              <a:rPr lang="en-US" sz="1600" dirty="0" err="1">
                <a:latin typeface="Corbel" charset="0"/>
                <a:ea typeface="Corbel" charset="0"/>
                <a:cs typeface="Corbel" charset="0"/>
              </a:rPr>
              <a:t>fintech</a:t>
            </a:r>
            <a:endParaRPr lang="en-US" sz="1600" dirty="0">
              <a:latin typeface="Corbel" charset="0"/>
              <a:ea typeface="Corbel" charset="0"/>
              <a:cs typeface="Corbel" charset="0"/>
            </a:endParaRPr>
          </a:p>
          <a:p>
            <a:pPr marL="285750" indent="-285750">
              <a:spcBef>
                <a:spcPts val="0"/>
              </a:spcBef>
              <a:spcAft>
                <a:spcPts val="0"/>
              </a:spcAft>
              <a:buFont typeface="Arial" charset="0"/>
              <a:buChar char="•"/>
            </a:pPr>
            <a:endParaRPr lang="en-US" sz="1600" dirty="0">
              <a:latin typeface="Corbel" charset="0"/>
              <a:ea typeface="Corbel" charset="0"/>
              <a:cs typeface="Corbel" charset="0"/>
            </a:endParaRPr>
          </a:p>
          <a:p>
            <a:pPr marL="285750" indent="-285750">
              <a:spcBef>
                <a:spcPts val="0"/>
              </a:spcBef>
              <a:spcAft>
                <a:spcPts val="0"/>
              </a:spcAft>
              <a:buFont typeface="Arial" charset="0"/>
              <a:buChar char="•"/>
            </a:pPr>
            <a:r>
              <a:rPr lang="en-US" sz="1600" b="1" dirty="0">
                <a:latin typeface="Corbel" charset="0"/>
                <a:ea typeface="Corbel" charset="0"/>
                <a:cs typeface="Corbel" charset="0"/>
              </a:rPr>
              <a:t>Estonia</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pozycjonuje</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a:t>
            </a:r>
            <a:r>
              <a:rPr lang="en-US" sz="1600" dirty="0" err="1">
                <a:latin typeface="Corbel" charset="0"/>
                <a:ea typeface="Corbel" charset="0"/>
                <a:cs typeface="Corbel" charset="0"/>
              </a:rPr>
              <a:t>kolejne</a:t>
            </a:r>
            <a:r>
              <a:rPr lang="en-US" sz="1600" dirty="0">
                <a:latin typeface="Corbel" charset="0"/>
                <a:ea typeface="Corbel" charset="0"/>
                <a:cs typeface="Corbel" charset="0"/>
              </a:rPr>
              <a:t> </a:t>
            </a:r>
            <a:r>
              <a:rPr lang="en-US" sz="1600" dirty="0" err="1">
                <a:latin typeface="Corbel" charset="0"/>
                <a:ea typeface="Corbel" charset="0"/>
                <a:cs typeface="Corbel" charset="0"/>
              </a:rPr>
              <a:t>europejskie</a:t>
            </a:r>
            <a:r>
              <a:rPr lang="en-US" sz="1600" dirty="0">
                <a:latin typeface="Corbel" charset="0"/>
                <a:ea typeface="Corbel" charset="0"/>
                <a:cs typeface="Corbel" charset="0"/>
              </a:rPr>
              <a:t> centrum ICT</a:t>
            </a:r>
          </a:p>
        </p:txBody>
      </p:sp>
      <p:sp>
        <p:nvSpPr>
          <p:cNvPr id="8" name="Text Box 5"/>
          <p:cNvSpPr txBox="1">
            <a:spLocks noChangeArrowheads="1"/>
          </p:cNvSpPr>
          <p:nvPr/>
        </p:nvSpPr>
        <p:spPr bwMode="auto">
          <a:xfrm>
            <a:off x="654879" y="6949035"/>
            <a:ext cx="3727302" cy="400110"/>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IBM- PLI Global Location Trend database and analysis 2016</a:t>
            </a:r>
          </a:p>
          <a:p>
            <a:pPr>
              <a:defRPr/>
            </a:pPr>
            <a:endParaRPr lang="en-US" sz="1000">
              <a:latin typeface="Corbel" charset="0"/>
              <a:ea typeface="Corbel" charset="0"/>
              <a:cs typeface="Corbe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1" y="3054413"/>
            <a:ext cx="6524769" cy="333101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94698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Shape 804"/>
          <p:cNvPicPr preferRelativeResize="0"/>
          <p:nvPr/>
        </p:nvPicPr>
        <p:blipFill>
          <a:blip r:embed="rId2">
            <a:alphaModFix/>
          </a:blip>
          <a:stretch>
            <a:fillRect/>
          </a:stretch>
        </p:blipFill>
        <p:spPr>
          <a:xfrm>
            <a:off x="6324600" y="1828800"/>
            <a:ext cx="3247399" cy="3791025"/>
          </a:xfrm>
          <a:prstGeom prst="rect">
            <a:avLst/>
          </a:prstGeom>
          <a:noFill/>
          <a:ln w="28575" cap="flat" cmpd="sng">
            <a:solidFill>
              <a:srgbClr val="000000"/>
            </a:solidFill>
            <a:prstDash val="solid"/>
            <a:round/>
            <a:headEnd type="none" w="med" len="med"/>
            <a:tailEnd type="none" w="med" len="med"/>
          </a:ln>
        </p:spPr>
      </p:pic>
      <p:sp>
        <p:nvSpPr>
          <p:cNvPr id="2" name="Text Placeholder 1"/>
          <p:cNvSpPr>
            <a:spLocks noGrp="1"/>
          </p:cNvSpPr>
          <p:nvPr>
            <p:ph type="body" sz="quarter" idx="10"/>
          </p:nvPr>
        </p:nvSpPr>
        <p:spPr/>
        <p:txBody>
          <a:bodyPr/>
          <a:lstStyle/>
          <a:p>
            <a:r>
              <a:rPr lang="en-US" sz="2800" dirty="0">
                <a:latin typeface="Corbel" charset="0"/>
                <a:ea typeface="Corbel" charset="0"/>
                <a:cs typeface="Corbel" charset="0"/>
              </a:rPr>
              <a:t>GOOGLE Search- of drivers : </a:t>
            </a:r>
            <a:r>
              <a:rPr lang="en-US" sz="2800" dirty="0" err="1">
                <a:latin typeface="Corbel" charset="0"/>
                <a:ea typeface="Corbel" charset="0"/>
                <a:cs typeface="Corbel" charset="0"/>
              </a:rPr>
              <a:t>sygnałów</a:t>
            </a:r>
            <a:r>
              <a:rPr lang="en-US" sz="2800" dirty="0">
                <a:latin typeface="Corbel" charset="0"/>
                <a:ea typeface="Corbel" charset="0"/>
                <a:cs typeface="Corbel" charset="0"/>
              </a:rPr>
              <a:t> </a:t>
            </a:r>
            <a:r>
              <a:rPr lang="en-US" sz="2800" dirty="0" err="1">
                <a:latin typeface="Corbel" charset="0"/>
                <a:ea typeface="Corbel" charset="0"/>
                <a:cs typeface="Corbel" charset="0"/>
              </a:rPr>
              <a:t>inwestycyjnych</a:t>
            </a:r>
            <a:endParaRPr lang="en-US" sz="2800" dirty="0">
              <a:latin typeface="Corbel" charset="0"/>
              <a:ea typeface="Corbel" charset="0"/>
              <a:cs typeface="Corbel" charset="0"/>
            </a:endParaRPr>
          </a:p>
          <a:p>
            <a:endParaRPr lang="en-US" sz="2800" dirty="0">
              <a:latin typeface="Corbel" charset="0"/>
              <a:ea typeface="Corbel" charset="0"/>
              <a:cs typeface="Corbel" charset="0"/>
            </a:endParaRPr>
          </a:p>
          <a:p>
            <a:endParaRPr lang="en-US" dirty="0"/>
          </a:p>
        </p:txBody>
      </p:sp>
      <p:sp>
        <p:nvSpPr>
          <p:cNvPr id="3" name="Text Placeholder 2"/>
          <p:cNvSpPr>
            <a:spLocks noGrp="1"/>
          </p:cNvSpPr>
          <p:nvPr>
            <p:ph type="body" sz="quarter" idx="11"/>
          </p:nvPr>
        </p:nvSpPr>
        <p:spPr>
          <a:xfrm>
            <a:off x="936401" y="2033789"/>
            <a:ext cx="5807299" cy="4557511"/>
          </a:xfrm>
          <a:solidFill>
            <a:srgbClr val="FFFFFF"/>
          </a:solidFill>
          <a:ln>
            <a:solidFill>
              <a:srgbClr val="003B4D"/>
            </a:solidFill>
          </a:ln>
        </p:spPr>
        <p:txBody>
          <a:bodyPr numCol="1"/>
          <a:lstStyle/>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Plans to establish a plant / facilities / in Eastern Europe;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new location / plans to expand to ;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European Expansion / expansion Eastern Europe/ Poland ;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Strengthen its presence in Europe/ Eastern Europe ;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expand business/ expand presence / new markets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to enter the Eastern Europe market / double production ;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increase production in Eastern Europe / raises financing;</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receives funding plans further growth in Eastern Europe;</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growth / appoints new country manager for Eastern Europe;</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New product lines in Eastern Europe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receives new order in Eastern Europe / wins contract ;</a:t>
            </a:r>
          </a:p>
          <a:p>
            <a:pPr marL="285750" lvl="1" indent="-285750">
              <a:lnSpc>
                <a:spcPct val="150000"/>
              </a:lnSpc>
              <a:spcBef>
                <a:spcPts val="0"/>
              </a:spcBef>
              <a:spcAft>
                <a:spcPts val="0"/>
              </a:spcAft>
              <a:buClr>
                <a:srgbClr val="003B4D"/>
              </a:buClr>
              <a:buSzPct val="100000"/>
              <a:buFont typeface="Arial" charset="0"/>
              <a:buChar char="•"/>
            </a:pPr>
            <a:r>
              <a:rPr lang="en-US" sz="1600" dirty="0">
                <a:solidFill>
                  <a:schemeClr val="tx1"/>
                </a:solidFill>
                <a:latin typeface="Corbel" charset="0"/>
                <a:ea typeface="Corbel" charset="0"/>
                <a:cs typeface="Corbel" charset="0"/>
              </a:rPr>
              <a:t>Growing demand in Eastern Europe / sees strong demand</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4894650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762000" y="1999343"/>
            <a:ext cx="8420100" cy="4706257"/>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260773" cy="647700"/>
          </a:xfrm>
        </p:spPr>
        <p:txBody>
          <a:bodyPr/>
          <a:lstStyle/>
          <a:p>
            <a:r>
              <a:rPr lang="en-US" sz="2800" err="1">
                <a:latin typeface="Corbel" charset="0"/>
                <a:ea typeface="Corbel" charset="0"/>
                <a:cs typeface="Corbel" charset="0"/>
              </a:rPr>
              <a:t>Regionalne</a:t>
            </a:r>
            <a:r>
              <a:rPr lang="en-US" sz="2800">
                <a:latin typeface="Corbel" charset="0"/>
                <a:ea typeface="Corbel" charset="0"/>
                <a:cs typeface="Corbel" charset="0"/>
              </a:rPr>
              <a:t> </a:t>
            </a:r>
            <a:r>
              <a:rPr lang="en-US" sz="2800" err="1">
                <a:latin typeface="Corbel" charset="0"/>
                <a:ea typeface="Corbel" charset="0"/>
                <a:cs typeface="Corbel" charset="0"/>
              </a:rPr>
              <a:t>słowa</a:t>
            </a:r>
            <a:r>
              <a:rPr lang="en-US" sz="2800">
                <a:latin typeface="Corbel" charset="0"/>
                <a:ea typeface="Corbel" charset="0"/>
                <a:cs typeface="Corbel" charset="0"/>
              </a:rPr>
              <a:t> </a:t>
            </a:r>
            <a:r>
              <a:rPr lang="en-US" sz="2800" err="1">
                <a:latin typeface="Corbel" charset="0"/>
                <a:ea typeface="Corbel" charset="0"/>
                <a:cs typeface="Corbel" charset="0"/>
              </a:rPr>
              <a:t>kluczowe</a:t>
            </a:r>
            <a:r>
              <a:rPr lang="en-US" sz="2800">
                <a:latin typeface="Corbel" charset="0"/>
                <a:ea typeface="Corbel" charset="0"/>
                <a:cs typeface="Corbel" charset="0"/>
              </a:rPr>
              <a:t> </a:t>
            </a:r>
          </a:p>
        </p:txBody>
      </p:sp>
      <p:sp>
        <p:nvSpPr>
          <p:cNvPr id="3" name="TextBox 2"/>
          <p:cNvSpPr txBox="1"/>
          <p:nvPr/>
        </p:nvSpPr>
        <p:spPr>
          <a:xfrm>
            <a:off x="1181100" y="2133600"/>
            <a:ext cx="7620000" cy="4893647"/>
          </a:xfrm>
          <a:prstGeom prst="rect">
            <a:avLst/>
          </a:prstGeom>
          <a:noFill/>
        </p:spPr>
        <p:txBody>
          <a:bodyPr wrap="square" rtlCol="0">
            <a:spAutoFit/>
          </a:bodyPr>
          <a:lstStyle/>
          <a:p>
            <a:pPr lvl="0" algn="just">
              <a:defRPr sz="1800"/>
            </a:pPr>
            <a:r>
              <a:rPr lang="pl-PL" sz="1600" dirty="0">
                <a:latin typeface="Corbel" charset="0"/>
                <a:ea typeface="Corbel" charset="0"/>
                <a:cs typeface="Corbel" charset="0"/>
              </a:rPr>
              <a:t>Regionalne słowa kluczowe są wykorzystywane, aby zawęzić wyszukiwanie do konkretnych regionów.</a:t>
            </a:r>
          </a:p>
          <a:p>
            <a:pPr lvl="0" algn="just">
              <a:defRPr sz="1800"/>
            </a:pPr>
            <a:endParaRPr lang="pl-PL" sz="1600" b="1" dirty="0">
              <a:latin typeface="Corbel" charset="0"/>
              <a:ea typeface="Corbel" charset="0"/>
              <a:cs typeface="Corbel" charset="0"/>
            </a:endParaRPr>
          </a:p>
          <a:p>
            <a:pPr lvl="0" algn="just">
              <a:defRPr sz="1800"/>
            </a:pPr>
            <a:r>
              <a:rPr lang="pl-PL" sz="1600" b="1" dirty="0">
                <a:latin typeface="Corbel" charset="0"/>
                <a:ea typeface="Corbel" charset="0"/>
                <a:cs typeface="Corbel" charset="0"/>
              </a:rPr>
              <a:t>Można stosować dwa rodzaje regionalnych słów kluczowych:</a:t>
            </a:r>
          </a:p>
          <a:p>
            <a:pPr lvl="0" algn="just">
              <a:defRPr sz="1800"/>
            </a:pPr>
            <a:endParaRPr lang="pl-PL" sz="1600" b="1" dirty="0">
              <a:latin typeface="Corbel" charset="0"/>
              <a:ea typeface="Corbel" charset="0"/>
              <a:cs typeface="Corbel" charset="0"/>
            </a:endParaRPr>
          </a:p>
          <a:p>
            <a:pPr lvl="0" algn="ctr">
              <a:lnSpc>
                <a:spcPct val="150000"/>
              </a:lnSpc>
              <a:defRPr sz="1800"/>
            </a:pPr>
            <a:r>
              <a:rPr lang="pl-PL" sz="1600" dirty="0">
                <a:latin typeface="Corbel" charset="0"/>
                <a:ea typeface="Corbel" charset="0"/>
                <a:cs typeface="Corbel" charset="0"/>
              </a:rPr>
              <a:t>„</a:t>
            </a:r>
            <a:r>
              <a:rPr lang="pl-PL" sz="1600" dirty="0" err="1">
                <a:latin typeface="Corbel" charset="0"/>
                <a:ea typeface="Corbel" charset="0"/>
                <a:cs typeface="Corbel" charset="0"/>
              </a:rPr>
              <a:t>company</a:t>
            </a:r>
            <a:r>
              <a:rPr lang="pl-PL" sz="1600" dirty="0">
                <a:latin typeface="Corbel" charset="0"/>
                <a:ea typeface="Corbel" charset="0"/>
                <a:cs typeface="Corbel" charset="0"/>
              </a:rPr>
              <a:t> </a:t>
            </a:r>
            <a:r>
              <a:rPr lang="pl-PL" sz="1600" dirty="0" err="1">
                <a:latin typeface="Corbel" charset="0"/>
                <a:ea typeface="Corbel" charset="0"/>
                <a:cs typeface="Corbel" charset="0"/>
              </a:rPr>
              <a:t>based</a:t>
            </a:r>
            <a:r>
              <a:rPr lang="pl-PL" sz="1600" dirty="0">
                <a:latin typeface="Corbel" charset="0"/>
                <a:ea typeface="Corbel" charset="0"/>
                <a:cs typeface="Corbel" charset="0"/>
              </a:rPr>
              <a:t> in </a:t>
            </a:r>
            <a:r>
              <a:rPr lang="pl-PL" sz="1600" dirty="0" err="1">
                <a:latin typeface="Corbel" charset="0"/>
                <a:ea typeface="Corbel" charset="0"/>
                <a:cs typeface="Corbel" charset="0"/>
              </a:rPr>
              <a:t>München</a:t>
            </a:r>
            <a:r>
              <a:rPr lang="pl-PL" sz="1600" dirty="0">
                <a:latin typeface="Corbel" charset="0"/>
                <a:ea typeface="Corbel" charset="0"/>
                <a:cs typeface="Corbel" charset="0"/>
              </a:rPr>
              <a:t>“</a:t>
            </a:r>
          </a:p>
          <a:p>
            <a:pPr lvl="0" algn="ctr">
              <a:lnSpc>
                <a:spcPct val="150000"/>
              </a:lnSpc>
              <a:defRPr sz="1800"/>
            </a:pPr>
            <a:r>
              <a:rPr lang="pl-PL" sz="1600" dirty="0">
                <a:latin typeface="Corbel" charset="0"/>
                <a:ea typeface="Corbel" charset="0"/>
                <a:cs typeface="Corbel" charset="0"/>
              </a:rPr>
              <a:t>„Hong Kong-</a:t>
            </a:r>
            <a:r>
              <a:rPr lang="pl-PL" sz="1600" dirty="0" err="1">
                <a:latin typeface="Corbel" charset="0"/>
                <a:ea typeface="Corbel" charset="0"/>
                <a:cs typeface="Corbel" charset="0"/>
              </a:rPr>
              <a:t>based</a:t>
            </a:r>
            <a:r>
              <a:rPr lang="pl-PL" sz="1600" dirty="0">
                <a:latin typeface="Corbel" charset="0"/>
                <a:ea typeface="Corbel" charset="0"/>
                <a:cs typeface="Corbel" charset="0"/>
              </a:rPr>
              <a:t> </a:t>
            </a:r>
            <a:r>
              <a:rPr lang="pl-PL" sz="1600" dirty="0" err="1">
                <a:latin typeface="Corbel" charset="0"/>
                <a:ea typeface="Corbel" charset="0"/>
                <a:cs typeface="Corbel" charset="0"/>
              </a:rPr>
              <a:t>company</a:t>
            </a:r>
            <a:r>
              <a:rPr lang="pl-PL" sz="1600" dirty="0">
                <a:latin typeface="Corbel" charset="0"/>
                <a:ea typeface="Corbel" charset="0"/>
                <a:cs typeface="Corbel" charset="0"/>
              </a:rPr>
              <a:t>“</a:t>
            </a:r>
          </a:p>
          <a:p>
            <a:pPr lvl="0" algn="ctr">
              <a:lnSpc>
                <a:spcPct val="150000"/>
              </a:lnSpc>
              <a:defRPr sz="1800"/>
            </a:pPr>
            <a:r>
              <a:rPr lang="pl-PL" sz="1600" dirty="0">
                <a:latin typeface="Corbel" charset="0"/>
                <a:ea typeface="Corbel" charset="0"/>
                <a:cs typeface="Corbel" charset="0"/>
              </a:rPr>
              <a:t>„</a:t>
            </a:r>
            <a:r>
              <a:rPr lang="pl-PL" sz="1600" dirty="0" err="1">
                <a:latin typeface="Corbel" charset="0"/>
                <a:ea typeface="Corbel" charset="0"/>
                <a:cs typeface="Corbel" charset="0"/>
              </a:rPr>
              <a:t>headquartered</a:t>
            </a:r>
            <a:r>
              <a:rPr lang="pl-PL" sz="1600" dirty="0">
                <a:latin typeface="Corbel" charset="0"/>
                <a:ea typeface="Corbel" charset="0"/>
                <a:cs typeface="Corbel" charset="0"/>
              </a:rPr>
              <a:t> in the </a:t>
            </a:r>
            <a:r>
              <a:rPr lang="pl-PL" sz="1600" dirty="0" err="1">
                <a:latin typeface="Corbel" charset="0"/>
                <a:ea typeface="Corbel" charset="0"/>
                <a:cs typeface="Corbel" charset="0"/>
              </a:rPr>
              <a:t>Netherlands</a:t>
            </a:r>
            <a:r>
              <a:rPr lang="pl-PL" sz="1600" dirty="0">
                <a:latin typeface="Corbel" charset="0"/>
                <a:ea typeface="Corbel" charset="0"/>
                <a:cs typeface="Corbel" charset="0"/>
              </a:rPr>
              <a:t>“	</a:t>
            </a:r>
          </a:p>
          <a:p>
            <a:pPr lvl="0" algn="just">
              <a:lnSpc>
                <a:spcPct val="150000"/>
              </a:lnSpc>
              <a:defRPr sz="1800"/>
            </a:pPr>
            <a:endParaRPr lang="pl-PL" sz="1600" b="1" dirty="0">
              <a:latin typeface="Corbel" charset="0"/>
              <a:ea typeface="Corbel" charset="0"/>
              <a:cs typeface="Corbel" charset="0"/>
            </a:endParaRPr>
          </a:p>
          <a:p>
            <a:pPr lvl="0" algn="just">
              <a:defRPr sz="1800"/>
            </a:pPr>
            <a:r>
              <a:rPr lang="pl-PL" sz="1600" b="1" dirty="0">
                <a:latin typeface="Corbel" charset="0"/>
                <a:ea typeface="Corbel" charset="0"/>
                <a:cs typeface="Corbel" charset="0"/>
              </a:rPr>
              <a:t>Regionalne słowa kluczowe zawężają wyszukiwanie firm z potencjalnymi planami ekspansji do konkretnego  regionu:</a:t>
            </a:r>
          </a:p>
          <a:p>
            <a:pPr lvl="0" algn="ctr">
              <a:lnSpc>
                <a:spcPct val="150000"/>
              </a:lnSpc>
              <a:defRPr sz="1800"/>
            </a:pPr>
            <a:r>
              <a:rPr lang="pl-PL" sz="1600" dirty="0">
                <a:latin typeface="Corbel" charset="0"/>
                <a:ea typeface="Corbel" charset="0"/>
                <a:cs typeface="Corbel" charset="0"/>
              </a:rPr>
              <a:t>„</a:t>
            </a:r>
            <a:r>
              <a:rPr lang="pl-PL" sz="1600" dirty="0" err="1">
                <a:latin typeface="Corbel" charset="0"/>
                <a:ea typeface="Corbel" charset="0"/>
                <a:cs typeface="Corbel" charset="0"/>
              </a:rPr>
              <a:t>throughout</a:t>
            </a:r>
            <a:r>
              <a:rPr lang="pl-PL" sz="1600" dirty="0">
                <a:latin typeface="Corbel" charset="0"/>
                <a:ea typeface="Corbel" charset="0"/>
                <a:cs typeface="Corbel" charset="0"/>
              </a:rPr>
              <a:t> Europe“	</a:t>
            </a:r>
          </a:p>
          <a:p>
            <a:pPr lvl="0" algn="ctr">
              <a:lnSpc>
                <a:spcPct val="150000"/>
              </a:lnSpc>
              <a:defRPr sz="1800"/>
            </a:pPr>
            <a:r>
              <a:rPr lang="pl-PL" sz="1600" dirty="0">
                <a:latin typeface="Corbel" charset="0"/>
                <a:ea typeface="Corbel" charset="0"/>
                <a:cs typeface="Corbel" charset="0"/>
              </a:rPr>
              <a:t>„in the </a:t>
            </a:r>
            <a:r>
              <a:rPr lang="pl-PL" sz="1600" dirty="0" err="1">
                <a:latin typeface="Corbel" charset="0"/>
                <a:ea typeface="Corbel" charset="0"/>
                <a:cs typeface="Corbel" charset="0"/>
              </a:rPr>
              <a:t>Nordics</a:t>
            </a:r>
            <a:r>
              <a:rPr lang="pl-PL" sz="1600" dirty="0">
                <a:latin typeface="Corbel" charset="0"/>
                <a:ea typeface="Corbel" charset="0"/>
                <a:cs typeface="Corbel" charset="0"/>
              </a:rPr>
              <a:t>“</a:t>
            </a:r>
          </a:p>
          <a:p>
            <a:pPr lvl="0" algn="ctr">
              <a:lnSpc>
                <a:spcPct val="150000"/>
              </a:lnSpc>
              <a:defRPr sz="1800"/>
            </a:pPr>
            <a:r>
              <a:rPr lang="pl-PL" sz="1600" dirty="0">
                <a:latin typeface="Corbel" charset="0"/>
                <a:ea typeface="Corbel" charset="0"/>
                <a:cs typeface="Corbel" charset="0"/>
              </a:rPr>
              <a:t>„in </a:t>
            </a:r>
            <a:r>
              <a:rPr lang="pl-PL" sz="1600" dirty="0" err="1">
                <a:latin typeface="Corbel" charset="0"/>
                <a:ea typeface="Corbel" charset="0"/>
                <a:cs typeface="Corbel" charset="0"/>
              </a:rPr>
              <a:t>Belgium</a:t>
            </a:r>
            <a:r>
              <a:rPr lang="pl-PL" sz="1600" dirty="0">
                <a:latin typeface="Corbel" charset="0"/>
                <a:ea typeface="Corbel" charset="0"/>
                <a:cs typeface="Corbel" charset="0"/>
              </a:rPr>
              <a:t>“</a:t>
            </a:r>
          </a:p>
          <a:p>
            <a:pPr marL="342900" indent="-342900" algn="just">
              <a:buFont typeface="+mj-lt"/>
              <a:buAutoNum type="arabicPeriod"/>
            </a:pPr>
            <a:endParaRPr lang="en-US" sz="1600" dirty="0">
              <a:solidFill>
                <a:srgbClr val="505559"/>
              </a:solidFill>
              <a:latin typeface="Corbel" charset="0"/>
              <a:ea typeface="Corbel" charset="0"/>
              <a:cs typeface="Corbel" charset="0"/>
            </a:endParaRPr>
          </a:p>
          <a:p>
            <a:pPr algn="just"/>
            <a:endParaRPr lang="en-US" sz="1600" b="1" dirty="0">
              <a:solidFill>
                <a:srgbClr val="505559"/>
              </a:solidFill>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28702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762000" y="1999343"/>
            <a:ext cx="8420100" cy="4706257"/>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Box 2"/>
          <p:cNvSpPr txBox="1"/>
          <p:nvPr/>
        </p:nvSpPr>
        <p:spPr>
          <a:xfrm>
            <a:off x="1066800" y="2049111"/>
            <a:ext cx="7810499" cy="4770537"/>
          </a:xfrm>
          <a:prstGeom prst="rect">
            <a:avLst/>
          </a:prstGeom>
          <a:noFill/>
        </p:spPr>
        <p:txBody>
          <a:bodyPr wrap="square" rtlCol="0">
            <a:spAutoFit/>
          </a:bodyPr>
          <a:lstStyle/>
          <a:p>
            <a:pPr>
              <a:defRPr sz="1800"/>
            </a:pPr>
            <a:r>
              <a:rPr lang="pl-PL" sz="1600" dirty="0">
                <a:latin typeface="Corbel" charset="0"/>
                <a:ea typeface="Corbel" charset="0"/>
                <a:cs typeface="Corbel" charset="0"/>
              </a:rPr>
              <a:t>Konkretne słowa branżowe stanowią specyficzną terminologię, używaną w sektorze / branży do opisywania działań firmy.   </a:t>
            </a:r>
          </a:p>
          <a:p>
            <a:pPr>
              <a:defRPr sz="1800"/>
            </a:pPr>
            <a:endParaRPr lang="pl-PL" sz="1600" dirty="0">
              <a:latin typeface="Corbel" charset="0"/>
              <a:ea typeface="Corbel" charset="0"/>
              <a:cs typeface="Corbel" charset="0"/>
            </a:endParaRPr>
          </a:p>
          <a:p>
            <a:pPr>
              <a:defRPr sz="1800"/>
            </a:pPr>
            <a:r>
              <a:rPr lang="pl-PL" sz="1600" dirty="0">
                <a:latin typeface="Corbel" charset="0"/>
                <a:ea typeface="Corbel" charset="0"/>
                <a:cs typeface="Corbel" charset="0"/>
              </a:rPr>
              <a:t>Pozwalają zatem zawęzić wyszukiwanie  do spółek z tego sektora / branży / rodzaju obiektów/ przyszłe zamiary:</a:t>
            </a:r>
          </a:p>
          <a:p>
            <a:pPr>
              <a:defRPr sz="1800"/>
            </a:pPr>
            <a:endParaRPr lang="pl-PL" sz="1600" b="1" dirty="0">
              <a:latin typeface="Corbel" charset="0"/>
              <a:ea typeface="Corbel" charset="0"/>
              <a:cs typeface="Corbel" charset="0"/>
            </a:endParaRPr>
          </a:p>
          <a:p>
            <a:pPr algn="ctr">
              <a:lnSpc>
                <a:spcPct val="150000"/>
              </a:lnSpc>
              <a:defRPr sz="1800"/>
            </a:pPr>
            <a:r>
              <a:rPr lang="pl-PL" sz="1600" b="1" dirty="0">
                <a:latin typeface="Corbel" charset="0"/>
                <a:ea typeface="Corbel" charset="0"/>
                <a:cs typeface="Corbel" charset="0"/>
              </a:rPr>
              <a:t>Data </a:t>
            </a:r>
            <a:r>
              <a:rPr lang="pl-PL" sz="1600" b="1" dirty="0" err="1">
                <a:latin typeface="Corbel" charset="0"/>
                <a:ea typeface="Corbel" charset="0"/>
                <a:cs typeface="Corbel" charset="0"/>
              </a:rPr>
              <a:t>center</a:t>
            </a:r>
            <a:r>
              <a:rPr lang="pl-PL" sz="1600" b="1" dirty="0">
                <a:latin typeface="Corbel" charset="0"/>
                <a:ea typeface="Corbel" charset="0"/>
                <a:cs typeface="Corbel" charset="0"/>
              </a:rPr>
              <a:t>: </a:t>
            </a:r>
            <a:r>
              <a:rPr lang="pl-PL" sz="1600" dirty="0">
                <a:latin typeface="Corbel" charset="0"/>
                <a:ea typeface="Corbel" charset="0"/>
                <a:cs typeface="Corbel" charset="0"/>
              </a:rPr>
              <a:t>“</a:t>
            </a:r>
            <a:r>
              <a:rPr lang="pl-PL" sz="1600" dirty="0" err="1">
                <a:latin typeface="Corbel" charset="0"/>
                <a:ea typeface="Corbel" charset="0"/>
                <a:cs typeface="Corbel" charset="0"/>
              </a:rPr>
              <a:t>cloud</a:t>
            </a:r>
            <a:r>
              <a:rPr lang="pl-PL" sz="1600" dirty="0">
                <a:latin typeface="Corbel" charset="0"/>
                <a:ea typeface="Corbel" charset="0"/>
                <a:cs typeface="Corbel" charset="0"/>
              </a:rPr>
              <a:t> services </a:t>
            </a:r>
            <a:r>
              <a:rPr lang="pl-PL" sz="1600" dirty="0" err="1">
                <a:latin typeface="Corbel" charset="0"/>
                <a:ea typeface="Corbel" charset="0"/>
                <a:cs typeface="Corbel" charset="0"/>
              </a:rPr>
              <a:t>provider</a:t>
            </a:r>
            <a:r>
              <a:rPr lang="pl-PL" sz="1600" dirty="0">
                <a:latin typeface="Corbel" charset="0"/>
                <a:ea typeface="Corbel" charset="0"/>
                <a:cs typeface="Corbel" charset="0"/>
              </a:rPr>
              <a:t>” “colo-</a:t>
            </a:r>
            <a:r>
              <a:rPr lang="pl-PL" sz="1600" dirty="0" err="1">
                <a:latin typeface="Corbel" charset="0"/>
                <a:ea typeface="Corbel" charset="0"/>
                <a:cs typeface="Corbel" charset="0"/>
              </a:rPr>
              <a:t>provider</a:t>
            </a:r>
            <a:r>
              <a:rPr lang="pl-PL" sz="1600" dirty="0">
                <a:latin typeface="Corbel" charset="0"/>
                <a:ea typeface="Corbel" charset="0"/>
                <a:cs typeface="Corbel" charset="0"/>
              </a:rPr>
              <a:t>”</a:t>
            </a:r>
          </a:p>
          <a:p>
            <a:pPr algn="ctr">
              <a:lnSpc>
                <a:spcPct val="150000"/>
              </a:lnSpc>
              <a:defRPr sz="1800"/>
            </a:pPr>
            <a:r>
              <a:rPr lang="pl-PL" sz="1600" b="1" dirty="0">
                <a:latin typeface="Corbel" charset="0"/>
                <a:ea typeface="Corbel" charset="0"/>
                <a:cs typeface="Corbel" charset="0"/>
              </a:rPr>
              <a:t>e-</a:t>
            </a:r>
            <a:r>
              <a:rPr lang="pl-PL" sz="1600" b="1" dirty="0" err="1">
                <a:latin typeface="Corbel" charset="0"/>
                <a:ea typeface="Corbel" charset="0"/>
                <a:cs typeface="Corbel" charset="0"/>
              </a:rPr>
              <a:t>Health</a:t>
            </a:r>
            <a:r>
              <a:rPr lang="pl-PL" sz="1600" b="1" dirty="0">
                <a:latin typeface="Corbel" charset="0"/>
                <a:ea typeface="Corbel" charset="0"/>
                <a:cs typeface="Corbel" charset="0"/>
              </a:rPr>
              <a:t>: </a:t>
            </a:r>
            <a:r>
              <a:rPr lang="pl-PL" sz="1600" dirty="0">
                <a:latin typeface="Corbel" charset="0"/>
                <a:ea typeface="Corbel" charset="0"/>
                <a:cs typeface="Corbel" charset="0"/>
              </a:rPr>
              <a:t>“</a:t>
            </a:r>
            <a:r>
              <a:rPr lang="pl-PL" sz="1600" dirty="0" err="1">
                <a:latin typeface="Corbel" charset="0"/>
                <a:ea typeface="Corbel" charset="0"/>
                <a:cs typeface="Corbel" charset="0"/>
              </a:rPr>
              <a:t>telemedicine</a:t>
            </a:r>
            <a:r>
              <a:rPr lang="pl-PL" sz="1600" dirty="0">
                <a:latin typeface="Corbel" charset="0"/>
                <a:ea typeface="Corbel" charset="0"/>
                <a:cs typeface="Corbel" charset="0"/>
              </a:rPr>
              <a:t>” “</a:t>
            </a:r>
            <a:r>
              <a:rPr lang="pl-PL" sz="1600" dirty="0" err="1">
                <a:latin typeface="Corbel" charset="0"/>
                <a:ea typeface="Corbel" charset="0"/>
                <a:cs typeface="Corbel" charset="0"/>
              </a:rPr>
              <a:t>electronic</a:t>
            </a:r>
            <a:r>
              <a:rPr lang="pl-PL" sz="1600" dirty="0">
                <a:latin typeface="Corbel" charset="0"/>
                <a:ea typeface="Corbel" charset="0"/>
                <a:cs typeface="Corbel" charset="0"/>
              </a:rPr>
              <a:t> </a:t>
            </a:r>
            <a:r>
              <a:rPr lang="pl-PL" sz="1600" dirty="0" err="1">
                <a:latin typeface="Corbel" charset="0"/>
                <a:ea typeface="Corbel" charset="0"/>
                <a:cs typeface="Corbel" charset="0"/>
              </a:rPr>
              <a:t>health</a:t>
            </a:r>
            <a:r>
              <a:rPr lang="pl-PL" sz="1600" dirty="0">
                <a:latin typeface="Corbel" charset="0"/>
                <a:ea typeface="Corbel" charset="0"/>
                <a:cs typeface="Corbel" charset="0"/>
              </a:rPr>
              <a:t> </a:t>
            </a:r>
            <a:r>
              <a:rPr lang="pl-PL" sz="1600" dirty="0" err="1">
                <a:latin typeface="Corbel" charset="0"/>
                <a:ea typeface="Corbel" charset="0"/>
                <a:cs typeface="Corbel" charset="0"/>
              </a:rPr>
              <a:t>records</a:t>
            </a:r>
            <a:r>
              <a:rPr lang="pl-PL" sz="1600" dirty="0">
                <a:latin typeface="Corbel" charset="0"/>
                <a:ea typeface="Corbel" charset="0"/>
                <a:cs typeface="Corbel" charset="0"/>
              </a:rPr>
              <a:t>” ”</a:t>
            </a:r>
            <a:r>
              <a:rPr lang="pl-PL" sz="1600" dirty="0" err="1">
                <a:latin typeface="Corbel" charset="0"/>
                <a:ea typeface="Corbel" charset="0"/>
                <a:cs typeface="Corbel" charset="0"/>
              </a:rPr>
              <a:t>hospital</a:t>
            </a:r>
            <a:r>
              <a:rPr lang="pl-PL" sz="1600" dirty="0">
                <a:latin typeface="Corbel" charset="0"/>
                <a:ea typeface="Corbel" charset="0"/>
                <a:cs typeface="Corbel" charset="0"/>
              </a:rPr>
              <a:t> </a:t>
            </a:r>
            <a:r>
              <a:rPr lang="pl-PL" sz="1600" dirty="0" err="1">
                <a:latin typeface="Corbel" charset="0"/>
                <a:ea typeface="Corbel" charset="0"/>
                <a:cs typeface="Corbel" charset="0"/>
              </a:rPr>
              <a:t>information</a:t>
            </a:r>
            <a:r>
              <a:rPr lang="pl-PL" sz="1600" dirty="0">
                <a:latin typeface="Corbel" charset="0"/>
                <a:ea typeface="Corbel" charset="0"/>
                <a:cs typeface="Corbel" charset="0"/>
              </a:rPr>
              <a:t> system”</a:t>
            </a:r>
          </a:p>
          <a:p>
            <a:pPr algn="ctr">
              <a:lnSpc>
                <a:spcPct val="150000"/>
              </a:lnSpc>
              <a:defRPr sz="1800"/>
            </a:pPr>
            <a:r>
              <a:rPr lang="pl-PL" sz="1600" b="1" dirty="0">
                <a:latin typeface="Corbel" charset="0"/>
                <a:ea typeface="Corbel" charset="0"/>
                <a:cs typeface="Corbel" charset="0"/>
              </a:rPr>
              <a:t>Wind </a:t>
            </a:r>
            <a:r>
              <a:rPr lang="pl-PL" sz="1600" b="1" dirty="0" err="1">
                <a:latin typeface="Corbel" charset="0"/>
                <a:ea typeface="Corbel" charset="0"/>
                <a:cs typeface="Corbel" charset="0"/>
              </a:rPr>
              <a:t>energy</a:t>
            </a:r>
            <a:r>
              <a:rPr lang="pl-PL" sz="1600" b="1" dirty="0">
                <a:latin typeface="Corbel" charset="0"/>
                <a:ea typeface="Corbel" charset="0"/>
                <a:cs typeface="Corbel" charset="0"/>
              </a:rPr>
              <a:t>: </a:t>
            </a:r>
            <a:r>
              <a:rPr lang="pl-PL" sz="1600" dirty="0">
                <a:latin typeface="Corbel" charset="0"/>
                <a:ea typeface="Corbel" charset="0"/>
                <a:cs typeface="Corbel" charset="0"/>
              </a:rPr>
              <a:t>“</a:t>
            </a:r>
            <a:r>
              <a:rPr lang="pl-PL" sz="1600" dirty="0" err="1">
                <a:latin typeface="Corbel" charset="0"/>
                <a:ea typeface="Corbel" charset="0"/>
                <a:cs typeface="Corbel" charset="0"/>
              </a:rPr>
              <a:t>offshore</a:t>
            </a:r>
            <a:r>
              <a:rPr lang="pl-PL" sz="1600" dirty="0">
                <a:latin typeface="Corbel" charset="0"/>
                <a:ea typeface="Corbel" charset="0"/>
                <a:cs typeface="Corbel" charset="0"/>
              </a:rPr>
              <a:t> </a:t>
            </a:r>
            <a:r>
              <a:rPr lang="pl-PL" sz="1600" dirty="0" err="1">
                <a:latin typeface="Corbel" charset="0"/>
                <a:ea typeface="Corbel" charset="0"/>
                <a:cs typeface="Corbel" charset="0"/>
              </a:rPr>
              <a:t>plants</a:t>
            </a:r>
            <a:r>
              <a:rPr lang="pl-PL" sz="1600" dirty="0">
                <a:latin typeface="Corbel" charset="0"/>
                <a:ea typeface="Corbel" charset="0"/>
                <a:cs typeface="Corbel" charset="0"/>
              </a:rPr>
              <a:t>” “wind </a:t>
            </a:r>
            <a:r>
              <a:rPr lang="pl-PL" sz="1600" dirty="0" err="1">
                <a:latin typeface="Corbel" charset="0"/>
                <a:ea typeface="Corbel" charset="0"/>
                <a:cs typeface="Corbel" charset="0"/>
              </a:rPr>
              <a:t>turbines</a:t>
            </a:r>
            <a:r>
              <a:rPr lang="pl-PL" sz="1600" dirty="0">
                <a:latin typeface="Corbel" charset="0"/>
                <a:ea typeface="Corbel" charset="0"/>
                <a:cs typeface="Corbel" charset="0"/>
              </a:rPr>
              <a:t>”</a:t>
            </a:r>
          </a:p>
          <a:p>
            <a:pPr>
              <a:lnSpc>
                <a:spcPct val="150000"/>
              </a:lnSpc>
              <a:defRPr sz="1800"/>
            </a:pPr>
            <a:r>
              <a:rPr lang="pl-PL" sz="1600" b="1" dirty="0">
                <a:latin typeface="Corbel" charset="0"/>
                <a:ea typeface="Corbel" charset="0"/>
                <a:cs typeface="Corbel" charset="0"/>
              </a:rPr>
              <a:t>	</a:t>
            </a:r>
          </a:p>
          <a:p>
            <a:pPr algn="ctr">
              <a:lnSpc>
                <a:spcPct val="150000"/>
              </a:lnSpc>
              <a:defRPr sz="1800"/>
            </a:pPr>
            <a:endParaRPr lang="pl-PL" sz="1600" b="1" dirty="0">
              <a:latin typeface="Corbel" charset="0"/>
              <a:ea typeface="Corbel" charset="0"/>
              <a:cs typeface="Corbel" charset="0"/>
            </a:endParaRPr>
          </a:p>
          <a:p>
            <a:pPr algn="ctr">
              <a:lnSpc>
                <a:spcPct val="150000"/>
              </a:lnSpc>
              <a:defRPr sz="1800"/>
            </a:pPr>
            <a:r>
              <a:rPr lang="pl-PL" sz="1600" b="1" dirty="0">
                <a:latin typeface="Corbel" charset="0"/>
                <a:ea typeface="Corbel" charset="0"/>
                <a:cs typeface="Corbel" charset="0"/>
              </a:rPr>
              <a:t>	</a:t>
            </a:r>
            <a:endParaRPr lang="pl-PL" sz="1600" dirty="0">
              <a:solidFill>
                <a:srgbClr val="000000"/>
              </a:solidFill>
              <a:latin typeface="Corbel" pitchFamily="18"/>
              <a:ea typeface="Corbel" pitchFamily="2"/>
              <a:cs typeface="Corbel" pitchFamily="2"/>
            </a:endParaRPr>
          </a:p>
          <a:p>
            <a:pPr lvl="0" algn="just">
              <a:defRPr sz="1800"/>
            </a:pPr>
            <a:endParaRPr lang="pl-PL" sz="1600" dirty="0">
              <a:solidFill>
                <a:srgbClr val="000000"/>
              </a:solidFill>
              <a:latin typeface="Corbel" pitchFamily="18"/>
              <a:ea typeface="Corbel" pitchFamily="2"/>
              <a:cs typeface="Corbel" pitchFamily="2"/>
            </a:endParaRPr>
          </a:p>
          <a:p>
            <a:pPr algn="ctr"/>
            <a:endParaRPr lang="en-US" sz="1600" dirty="0">
              <a:solidFill>
                <a:srgbClr val="505559"/>
              </a:solidFill>
              <a:latin typeface="Corbel" charset="0"/>
              <a:ea typeface="Corbel" charset="0"/>
              <a:cs typeface="Corbel" charset="0"/>
            </a:endParaRPr>
          </a:p>
          <a:p>
            <a:pPr marL="342900" indent="-342900" algn="just">
              <a:buFont typeface="+mj-lt"/>
              <a:buAutoNum type="arabicPeriod"/>
            </a:pPr>
            <a:endParaRPr lang="en-US" sz="1600" dirty="0">
              <a:solidFill>
                <a:srgbClr val="505559"/>
              </a:solidFill>
              <a:latin typeface="Corbel" charset="0"/>
              <a:ea typeface="Corbel" charset="0"/>
              <a:cs typeface="Corbel" charset="0"/>
            </a:endParaRPr>
          </a:p>
          <a:p>
            <a:pPr algn="just"/>
            <a:endParaRPr lang="en-US" sz="1600" b="1" dirty="0">
              <a:solidFill>
                <a:srgbClr val="505559"/>
              </a:solidFill>
              <a:latin typeface="Corbel" charset="0"/>
              <a:ea typeface="Corbel" charset="0"/>
              <a:cs typeface="Corbel" charset="0"/>
            </a:endParaRPr>
          </a:p>
        </p:txBody>
      </p:sp>
      <p:sp>
        <p:nvSpPr>
          <p:cNvPr id="5" name="Text Placeholder 1"/>
          <p:cNvSpPr>
            <a:spLocks noGrp="1"/>
          </p:cNvSpPr>
          <p:nvPr>
            <p:ph type="body" sz="quarter" idx="10"/>
          </p:nvPr>
        </p:nvSpPr>
        <p:spPr>
          <a:xfrm>
            <a:off x="654626" y="838200"/>
            <a:ext cx="8260773" cy="647700"/>
          </a:xfrm>
        </p:spPr>
        <p:txBody>
          <a:bodyPr/>
          <a:lstStyle/>
          <a:p>
            <a:r>
              <a:rPr lang="en-US" sz="2800" err="1">
                <a:latin typeface="Corbel" charset="0"/>
                <a:ea typeface="Corbel" charset="0"/>
                <a:cs typeface="Corbel" charset="0"/>
              </a:rPr>
              <a:t>Bran</a:t>
            </a:r>
            <a:r>
              <a:rPr lang="en-US" sz="2800" err="1">
                <a:solidFill>
                  <a:srgbClr val="505559"/>
                </a:solidFill>
                <a:latin typeface="Corbel" charset="0"/>
                <a:ea typeface="Corbel" charset="0"/>
                <a:cs typeface="Corbel" charset="0"/>
              </a:rPr>
              <a:t>ż</a:t>
            </a:r>
            <a:r>
              <a:rPr lang="en-US" sz="2800" err="1">
                <a:latin typeface="Corbel" charset="0"/>
                <a:ea typeface="Corbel" charset="0"/>
                <a:cs typeface="Corbel" charset="0"/>
              </a:rPr>
              <a:t>owe</a:t>
            </a:r>
            <a:r>
              <a:rPr lang="en-US" sz="2800">
                <a:latin typeface="Corbel" charset="0"/>
                <a:ea typeface="Corbel" charset="0"/>
                <a:cs typeface="Corbel" charset="0"/>
              </a:rPr>
              <a:t> </a:t>
            </a:r>
            <a:r>
              <a:rPr lang="en-US" sz="2800" err="1">
                <a:latin typeface="Corbel" charset="0"/>
                <a:ea typeface="Corbel" charset="0"/>
                <a:cs typeface="Corbel" charset="0"/>
              </a:rPr>
              <a:t>słowa</a:t>
            </a:r>
            <a:r>
              <a:rPr lang="en-US" sz="2800">
                <a:latin typeface="Corbel" charset="0"/>
                <a:ea typeface="Corbel" charset="0"/>
                <a:cs typeface="Corbel" charset="0"/>
              </a:rPr>
              <a:t> </a:t>
            </a:r>
            <a:r>
              <a:rPr lang="en-US" sz="2800" err="1">
                <a:latin typeface="Corbel" charset="0"/>
                <a:ea typeface="Corbel" charset="0"/>
                <a:cs typeface="Corbel" charset="0"/>
              </a:rPr>
              <a:t>kluczowe</a:t>
            </a:r>
            <a:r>
              <a:rPr lang="en-US" sz="2800">
                <a:latin typeface="Corbel" charset="0"/>
                <a:ea typeface="Corbel" charset="0"/>
                <a:cs typeface="Corbel" charset="0"/>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
        <p:nvSpPr>
          <p:cNvPr id="2" name="TextBox 1"/>
          <p:cNvSpPr txBox="1"/>
          <p:nvPr/>
        </p:nvSpPr>
        <p:spPr>
          <a:xfrm>
            <a:off x="1714500" y="5143500"/>
            <a:ext cx="2552700" cy="1154162"/>
          </a:xfrm>
          <a:prstGeom prst="rect">
            <a:avLst/>
          </a:prstGeom>
          <a:noFill/>
        </p:spPr>
        <p:txBody>
          <a:bodyPr wrap="square" rtlCol="0">
            <a:spAutoFit/>
          </a:bodyPr>
          <a:lstStyle/>
          <a:p>
            <a:pPr>
              <a:lnSpc>
                <a:spcPct val="150000"/>
              </a:lnSpc>
            </a:pPr>
            <a:r>
              <a:rPr lang="en-US" sz="1600" b="1" dirty="0">
                <a:latin typeface="Corbel" charset="0"/>
                <a:ea typeface="Corbel" charset="0"/>
                <a:cs typeface="Corbel" charset="0"/>
              </a:rPr>
              <a:t>„open * headquarter“</a:t>
            </a:r>
          </a:p>
          <a:p>
            <a:pPr>
              <a:lnSpc>
                <a:spcPct val="150000"/>
              </a:lnSpc>
            </a:pPr>
            <a:r>
              <a:rPr lang="en-US" sz="1600" b="1" dirty="0">
                <a:latin typeface="Corbel" charset="0"/>
                <a:ea typeface="Corbel" charset="0"/>
                <a:cs typeface="Corbel" charset="0"/>
              </a:rPr>
              <a:t>„distribution center</a:t>
            </a:r>
            <a:r>
              <a:rPr lang="en-US" b="1" dirty="0">
                <a:latin typeface="Corbel" charset="0"/>
                <a:ea typeface="Corbel" charset="0"/>
                <a:cs typeface="Corbel" charset="0"/>
              </a:rPr>
              <a:t>“</a:t>
            </a:r>
          </a:p>
          <a:p>
            <a:endParaRPr lang="en-US" b="1" dirty="0"/>
          </a:p>
        </p:txBody>
      </p:sp>
      <p:sp>
        <p:nvSpPr>
          <p:cNvPr id="10" name="TextBox 9"/>
          <p:cNvSpPr txBox="1"/>
          <p:nvPr/>
        </p:nvSpPr>
        <p:spPr>
          <a:xfrm>
            <a:off x="5562600" y="4974223"/>
            <a:ext cx="3009900" cy="1492716"/>
          </a:xfrm>
          <a:prstGeom prst="rect">
            <a:avLst/>
          </a:prstGeom>
          <a:noFill/>
        </p:spPr>
        <p:txBody>
          <a:bodyPr wrap="square" rtlCol="0">
            <a:spAutoFit/>
          </a:bodyPr>
          <a:lstStyle/>
          <a:p>
            <a:pPr algn="ctr">
              <a:lnSpc>
                <a:spcPct val="150000"/>
              </a:lnSpc>
              <a:defRPr sz="1800"/>
            </a:pPr>
            <a:r>
              <a:rPr lang="pl-PL" b="1" dirty="0">
                <a:latin typeface="Corbel" charset="0"/>
                <a:ea typeface="Corbel" charset="0"/>
                <a:cs typeface="Corbel" charset="0"/>
              </a:rPr>
              <a:t> </a:t>
            </a:r>
            <a:r>
              <a:rPr lang="pl-PL" sz="1600" b="1" dirty="0">
                <a:latin typeface="Corbel" charset="0"/>
                <a:ea typeface="Corbel" charset="0"/>
                <a:cs typeface="Corbel" charset="0"/>
              </a:rPr>
              <a:t>„</a:t>
            </a:r>
            <a:r>
              <a:rPr lang="pl-PL" sz="1600" b="1" dirty="0" err="1">
                <a:latin typeface="Corbel" charset="0"/>
                <a:ea typeface="Corbel" charset="0"/>
                <a:cs typeface="Corbel" charset="0"/>
              </a:rPr>
              <a:t>is</a:t>
            </a:r>
            <a:r>
              <a:rPr lang="pl-PL" sz="1600" b="1" dirty="0">
                <a:latin typeface="Corbel" charset="0"/>
                <a:ea typeface="Corbel" charset="0"/>
                <a:cs typeface="Corbel" charset="0"/>
              </a:rPr>
              <a:t> </a:t>
            </a:r>
            <a:r>
              <a:rPr lang="pl-PL" sz="1600" b="1" dirty="0" err="1">
                <a:latin typeface="Corbel" charset="0"/>
                <a:ea typeface="Corbel" charset="0"/>
                <a:cs typeface="Corbel" charset="0"/>
              </a:rPr>
              <a:t>considering</a:t>
            </a:r>
            <a:r>
              <a:rPr lang="pl-PL" sz="1600" b="1" dirty="0">
                <a:latin typeface="Corbel" charset="0"/>
                <a:ea typeface="Corbel" charset="0"/>
                <a:cs typeface="Corbel" charset="0"/>
              </a:rPr>
              <a:t>“ 	</a:t>
            </a:r>
          </a:p>
          <a:p>
            <a:pPr algn="ctr">
              <a:lnSpc>
                <a:spcPct val="150000"/>
              </a:lnSpc>
              <a:defRPr sz="1800"/>
            </a:pPr>
            <a:r>
              <a:rPr lang="pl-PL" sz="1600" b="1" dirty="0">
                <a:latin typeface="Corbel" charset="0"/>
                <a:ea typeface="Corbel" charset="0"/>
                <a:cs typeface="Corbel" charset="0"/>
              </a:rPr>
              <a:t>„</a:t>
            </a:r>
            <a:r>
              <a:rPr lang="pl-PL" sz="1600" b="1" dirty="0" err="1">
                <a:latin typeface="Corbel" charset="0"/>
                <a:ea typeface="Corbel" charset="0"/>
                <a:cs typeface="Corbel" charset="0"/>
              </a:rPr>
              <a:t>plans</a:t>
            </a:r>
            <a:r>
              <a:rPr lang="pl-PL" sz="1600" b="1" dirty="0">
                <a:latin typeface="Corbel" charset="0"/>
                <a:ea typeface="Corbel" charset="0"/>
                <a:cs typeface="Corbel" charset="0"/>
              </a:rPr>
              <a:t> to“   „</a:t>
            </a:r>
            <a:r>
              <a:rPr lang="pl-PL" sz="1600" b="1" dirty="0" err="1">
                <a:latin typeface="Corbel" charset="0"/>
                <a:ea typeface="Corbel" charset="0"/>
                <a:cs typeface="Corbel" charset="0"/>
              </a:rPr>
              <a:t>intends</a:t>
            </a:r>
            <a:r>
              <a:rPr lang="pl-PL" sz="1600" b="1" dirty="0">
                <a:latin typeface="Corbel" charset="0"/>
                <a:ea typeface="Corbel" charset="0"/>
                <a:cs typeface="Corbel" charset="0"/>
              </a:rPr>
              <a:t> to”</a:t>
            </a:r>
          </a:p>
          <a:p>
            <a:pPr algn="ctr">
              <a:lnSpc>
                <a:spcPct val="150000"/>
              </a:lnSpc>
              <a:defRPr sz="1800"/>
            </a:pPr>
            <a:r>
              <a:rPr lang="pl-PL" sz="1600" b="1" dirty="0">
                <a:latin typeface="Corbel" charset="0"/>
                <a:ea typeface="Corbel" charset="0"/>
                <a:cs typeface="Corbel" charset="0"/>
              </a:rPr>
              <a:t>„</a:t>
            </a:r>
            <a:r>
              <a:rPr lang="pl-PL" sz="1600" b="1" dirty="0" err="1">
                <a:latin typeface="Corbel" charset="0"/>
                <a:ea typeface="Corbel" charset="0"/>
                <a:cs typeface="Corbel" charset="0"/>
              </a:rPr>
              <a:t>intends</a:t>
            </a:r>
            <a:r>
              <a:rPr lang="pl-PL" sz="1600" b="1" dirty="0">
                <a:latin typeface="Corbel" charset="0"/>
                <a:ea typeface="Corbel" charset="0"/>
                <a:cs typeface="Corbel" charset="0"/>
              </a:rPr>
              <a:t> to“</a:t>
            </a:r>
          </a:p>
          <a:p>
            <a:endParaRPr lang="en-US" sz="1600" dirty="0"/>
          </a:p>
        </p:txBody>
      </p:sp>
    </p:spTree>
    <p:extLst>
      <p:ext uri="{BB962C8B-B14F-4D97-AF65-F5344CB8AC3E}">
        <p14:creationId xmlns:p14="http://schemas.microsoft.com/office/powerpoint/2010/main" val="18868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799209"/>
            <a:ext cx="8260773" cy="647700"/>
          </a:xfrm>
        </p:spPr>
        <p:txBody>
          <a:bodyPr/>
          <a:lstStyle/>
          <a:p>
            <a:r>
              <a:rPr lang="en-US" sz="2800" dirty="0" err="1">
                <a:latin typeface="Corbel" charset="0"/>
                <a:ea typeface="Corbel" charset="0"/>
                <a:cs typeface="Corbel" charset="0"/>
              </a:rPr>
              <a:t>Przykłady</a:t>
            </a:r>
            <a:endParaRPr lang="en-US" sz="2800" dirty="0">
              <a:latin typeface="Corbel" charset="0"/>
              <a:ea typeface="Corbel" charset="0"/>
              <a:cs typeface="Corbel" charset="0"/>
            </a:endParaRPr>
          </a:p>
          <a:p>
            <a:endParaRPr lang="en-US" sz="2800" dirty="0">
              <a:latin typeface="Corbel" charset="0"/>
              <a:ea typeface="Corbel" charset="0"/>
              <a:cs typeface="Corbel" charset="0"/>
            </a:endParaRPr>
          </a:p>
        </p:txBody>
      </p:sp>
      <p:sp>
        <p:nvSpPr>
          <p:cNvPr id="5" name="Rectángulo 4"/>
          <p:cNvSpPr/>
          <p:nvPr/>
        </p:nvSpPr>
        <p:spPr>
          <a:xfrm>
            <a:off x="424859" y="1904709"/>
            <a:ext cx="9084388" cy="546196"/>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sp>
        <p:nvSpPr>
          <p:cNvPr id="6" name="Rectángulo 5"/>
          <p:cNvSpPr/>
          <p:nvPr/>
        </p:nvSpPr>
        <p:spPr>
          <a:xfrm>
            <a:off x="444107" y="2011685"/>
            <a:ext cx="8694798" cy="342401"/>
          </a:xfrm>
          <a:prstGeom prst="rect">
            <a:avLst/>
          </a:prstGeom>
        </p:spPr>
        <p:txBody>
          <a:bodyPr wrap="square" anchor="ctr">
            <a:spAutoFit/>
          </a:bodyPr>
          <a:lstStyle/>
          <a:p>
            <a:pPr algn="ctr"/>
            <a:r>
              <a:rPr lang="en-US" sz="1625" b="1" err="1">
                <a:solidFill>
                  <a:srgbClr val="FFFFFF"/>
                </a:solidFill>
                <a:latin typeface="Corbel" panose="020B0503020204020204" pitchFamily="34" charset="0"/>
              </a:rPr>
              <a:t>Podstawowe</a:t>
            </a:r>
            <a:r>
              <a:rPr lang="en-US" sz="1625" b="1">
                <a:solidFill>
                  <a:srgbClr val="FFFFFF"/>
                </a:solidFill>
                <a:latin typeface="Corbel" panose="020B0503020204020204" pitchFamily="34" charset="0"/>
              </a:rPr>
              <a:t> </a:t>
            </a:r>
            <a:r>
              <a:rPr lang="en-US" sz="1625" b="1" err="1">
                <a:solidFill>
                  <a:srgbClr val="FFFFFF"/>
                </a:solidFill>
                <a:latin typeface="Corbel" panose="020B0503020204020204" pitchFamily="34" charset="0"/>
              </a:rPr>
              <a:t>słowa</a:t>
            </a:r>
            <a:r>
              <a:rPr lang="en-US" sz="1625" b="1">
                <a:solidFill>
                  <a:srgbClr val="FFFFFF"/>
                </a:solidFill>
                <a:latin typeface="Corbel" panose="020B0503020204020204" pitchFamily="34" charset="0"/>
              </a:rPr>
              <a:t> </a:t>
            </a:r>
            <a:r>
              <a:rPr lang="en-US" sz="1625" b="1" err="1">
                <a:solidFill>
                  <a:srgbClr val="FFFFFF"/>
                </a:solidFill>
                <a:latin typeface="Corbel" panose="020B0503020204020204" pitchFamily="34" charset="0"/>
              </a:rPr>
              <a:t>kluczowe</a:t>
            </a:r>
            <a:endParaRPr lang="en-US" sz="1625" b="1">
              <a:solidFill>
                <a:srgbClr val="FFFFFF"/>
              </a:solidFill>
              <a:latin typeface="Corbel" panose="020B0503020204020204" pitchFamily="34" charset="0"/>
            </a:endParaRPr>
          </a:p>
        </p:txBody>
      </p:sp>
      <p:sp>
        <p:nvSpPr>
          <p:cNvPr id="7" name="Rectángulo 7"/>
          <p:cNvSpPr/>
          <p:nvPr/>
        </p:nvSpPr>
        <p:spPr>
          <a:xfrm>
            <a:off x="452702" y="2535647"/>
            <a:ext cx="8881798" cy="4139595"/>
          </a:xfrm>
          <a:prstGeom prst="rect">
            <a:avLst/>
          </a:prstGeom>
        </p:spPr>
        <p:txBody>
          <a:bodyPr wrap="square">
            <a:spAutoFit/>
          </a:bodyPr>
          <a:lstStyle/>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New Location: </a:t>
            </a:r>
            <a:r>
              <a:rPr lang="en-US" sz="1600" dirty="0">
                <a:latin typeface="Corbel" charset="0"/>
                <a:ea typeface="Corbel" charset="0"/>
                <a:cs typeface="Corbel" charset="0"/>
              </a:rPr>
              <a:t>plans to establish plant; new plant in Poland; plans further facilities; location for a new plant in Eastern Europe</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Expansion: </a:t>
            </a:r>
            <a:r>
              <a:rPr lang="en-US" sz="1600" dirty="0">
                <a:latin typeface="Corbel" charset="0"/>
                <a:ea typeface="Corbel" charset="0"/>
                <a:cs typeface="Corbel" charset="0"/>
              </a:rPr>
              <a:t>plans to expand to the Central Eastern Poland; announces Poland expansion</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Increase Presence: </a:t>
            </a:r>
            <a:r>
              <a:rPr lang="en-US" sz="1600" dirty="0">
                <a:latin typeface="Corbel" charset="0"/>
                <a:ea typeface="Corbel" charset="0"/>
                <a:cs typeface="Corbel" charset="0"/>
              </a:rPr>
              <a:t>expand its footprint in Europe; strengthen its presence in the Poland</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Market Entry: eyes </a:t>
            </a:r>
            <a:r>
              <a:rPr lang="en-US" sz="1600" dirty="0">
                <a:latin typeface="Corbel" charset="0"/>
                <a:ea typeface="Corbel" charset="0"/>
                <a:cs typeface="Corbel" charset="0"/>
              </a:rPr>
              <a:t>new markets; to enter the Polish market</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Production capacities: </a:t>
            </a:r>
            <a:r>
              <a:rPr lang="en-US" sz="1600" dirty="0">
                <a:latin typeface="Corbel" charset="0"/>
                <a:ea typeface="Corbel" charset="0"/>
                <a:cs typeface="Corbel" charset="0"/>
              </a:rPr>
              <a:t>double production; increase production </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New Funding: </a:t>
            </a:r>
            <a:r>
              <a:rPr lang="en-US" sz="1600" dirty="0">
                <a:latin typeface="Corbel" charset="0"/>
                <a:ea typeface="Corbel" charset="0"/>
                <a:cs typeface="Corbel" charset="0"/>
              </a:rPr>
              <a:t>raises financing; receives funding</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Growth: </a:t>
            </a:r>
            <a:r>
              <a:rPr lang="en-US" sz="1600" dirty="0">
                <a:latin typeface="Corbel" charset="0"/>
                <a:ea typeface="Corbel" charset="0"/>
                <a:cs typeface="Corbel" charset="0"/>
              </a:rPr>
              <a:t>plans further growth in Eastern Europe</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New Executive Appointment: </a:t>
            </a:r>
            <a:r>
              <a:rPr lang="en-US" sz="1600" dirty="0">
                <a:latin typeface="Corbel" charset="0"/>
                <a:ea typeface="Corbel" charset="0"/>
                <a:cs typeface="Corbel" charset="0"/>
              </a:rPr>
              <a:t>appoints new Poland country manager</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New product or product approval: </a:t>
            </a:r>
            <a:r>
              <a:rPr lang="en-US" sz="1600" dirty="0">
                <a:latin typeface="Corbel" charset="0"/>
                <a:ea typeface="Corbel" charset="0"/>
                <a:cs typeface="Corbel" charset="0"/>
              </a:rPr>
              <a:t>receives approval; new product lines in Eastern Europe</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New order, contract or client: </a:t>
            </a:r>
            <a:r>
              <a:rPr lang="en-US" sz="1600" dirty="0">
                <a:latin typeface="Corbel" charset="0"/>
                <a:ea typeface="Corbel" charset="0"/>
                <a:cs typeface="Corbel" charset="0"/>
              </a:rPr>
              <a:t>receives new order in the Poland; wins contract in the Poland</a:t>
            </a:r>
          </a:p>
          <a:p>
            <a:pPr marL="188598" indent="-188598">
              <a:spcAft>
                <a:spcPts val="609"/>
              </a:spcAft>
              <a:buClr>
                <a:srgbClr val="003B4D"/>
              </a:buClr>
              <a:buSzPct val="100000"/>
              <a:buFont typeface="Arial" panose="020B0604020202020204" pitchFamily="34" charset="0"/>
              <a:buChar char="•"/>
            </a:pPr>
            <a:r>
              <a:rPr lang="en-US" sz="1600" b="1" dirty="0">
                <a:latin typeface="Corbel" charset="0"/>
                <a:ea typeface="Corbel" charset="0"/>
                <a:cs typeface="Corbel" charset="0"/>
              </a:rPr>
              <a:t>Growing demand: </a:t>
            </a:r>
            <a:r>
              <a:rPr lang="en-US" sz="1600" dirty="0">
                <a:latin typeface="Corbel" charset="0"/>
                <a:ea typeface="Corbel" charset="0"/>
                <a:cs typeface="Corbel" charset="0"/>
              </a:rPr>
              <a:t>growing demand in the Poland; sees strong demand in Eastern Europe</a:t>
            </a:r>
          </a:p>
          <a:p>
            <a:pPr marL="188598" indent="-188598">
              <a:spcAft>
                <a:spcPts val="609"/>
              </a:spcAft>
              <a:buClr>
                <a:srgbClr val="4B9CB9"/>
              </a:buClr>
              <a:buSzPct val="100000"/>
              <a:buFont typeface="Arial" panose="020B0604020202020204" pitchFamily="34" charset="0"/>
              <a:buChar char="•"/>
            </a:pPr>
            <a:endParaRPr lang="en-US" sz="1600" dirty="0">
              <a:solidFill>
                <a:srgbClr val="505559"/>
              </a:solidFill>
              <a:latin typeface="Corbel" charset="0"/>
              <a:ea typeface="Corbel" charset="0"/>
              <a:cs typeface="Corbel" charset="0"/>
            </a:endParaRPr>
          </a:p>
        </p:txBody>
      </p:sp>
      <p:sp>
        <p:nvSpPr>
          <p:cNvPr id="8" name="Rectángulo 22"/>
          <p:cNvSpPr/>
          <p:nvPr/>
        </p:nvSpPr>
        <p:spPr>
          <a:xfrm>
            <a:off x="420559" y="1905000"/>
            <a:ext cx="9084388" cy="4770241"/>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25"/>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88441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654626" y="1562305"/>
            <a:ext cx="8794174" cy="5345463"/>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260773" cy="647700"/>
          </a:xfrm>
        </p:spPr>
        <p:txBody>
          <a:bodyPr/>
          <a:lstStyle/>
          <a:p>
            <a:r>
              <a:rPr lang="en-US" sz="2800">
                <a:latin typeface="Corbel" charset="0"/>
                <a:ea typeface="Corbel" charset="0"/>
                <a:cs typeface="Corbel" charset="0"/>
              </a:rPr>
              <a:t>Google</a:t>
            </a:r>
          </a:p>
        </p:txBody>
      </p:sp>
      <p:sp>
        <p:nvSpPr>
          <p:cNvPr id="3" name="TextBox 2"/>
          <p:cNvSpPr txBox="1"/>
          <p:nvPr/>
        </p:nvSpPr>
        <p:spPr>
          <a:xfrm>
            <a:off x="816496" y="1638300"/>
            <a:ext cx="8115300" cy="5755422"/>
          </a:xfrm>
          <a:prstGeom prst="rect">
            <a:avLst/>
          </a:prstGeom>
          <a:noFill/>
        </p:spPr>
        <p:txBody>
          <a:bodyPr wrap="square" rtlCol="0">
            <a:spAutoFit/>
          </a:bodyPr>
          <a:lstStyle/>
          <a:p>
            <a:pPr lvl="0">
              <a:defRPr sz="1800"/>
            </a:pPr>
            <a:r>
              <a:rPr lang="pl-PL" sz="1600" dirty="0">
                <a:latin typeface="Corbel" charset="0"/>
                <a:ea typeface="Corbel" charset="0"/>
                <a:cs typeface="Corbel" charset="0"/>
              </a:rPr>
              <a:t>Użyj cudzysłowów, aby wyszukać dokładne wyrażenie:</a:t>
            </a:r>
          </a:p>
          <a:p>
            <a:pPr lvl="0">
              <a:defRPr sz="1800"/>
            </a:pPr>
            <a:r>
              <a:rPr lang="pl-PL" sz="1600" dirty="0">
                <a:latin typeface="Corbel" charset="0"/>
                <a:ea typeface="Corbel" charset="0"/>
                <a:cs typeface="Corbel" charset="0"/>
              </a:rPr>
              <a:t> </a:t>
            </a:r>
            <a:r>
              <a:rPr lang="pl-PL" sz="1600" b="1" dirty="0">
                <a:latin typeface="Corbel" charset="0"/>
                <a:ea typeface="Corbel" charset="0"/>
                <a:cs typeface="Corbel" charset="0"/>
              </a:rPr>
              <a:t>"</a:t>
            </a:r>
            <a:r>
              <a:rPr lang="pl-PL" sz="1600" b="1" dirty="0" err="1">
                <a:latin typeface="Corbel" charset="0"/>
                <a:ea typeface="Corbel" charset="0"/>
                <a:cs typeface="Corbel" charset="0"/>
              </a:rPr>
              <a:t>company</a:t>
            </a:r>
            <a:r>
              <a:rPr lang="pl-PL" sz="1600" b="1" dirty="0">
                <a:latin typeface="Corbel" charset="0"/>
                <a:ea typeface="Corbel" charset="0"/>
                <a:cs typeface="Corbel" charset="0"/>
              </a:rPr>
              <a:t> </a:t>
            </a:r>
            <a:r>
              <a:rPr lang="pl-PL" sz="1600" b="1" dirty="0" err="1">
                <a:latin typeface="Corbel" charset="0"/>
                <a:ea typeface="Corbel" charset="0"/>
                <a:cs typeface="Corbel" charset="0"/>
              </a:rPr>
              <a:t>expands</a:t>
            </a:r>
            <a:r>
              <a:rPr lang="pl-PL" sz="1600" b="1" dirty="0">
                <a:latin typeface="Corbel" charset="0"/>
                <a:ea typeface="Corbel" charset="0"/>
                <a:cs typeface="Corbel" charset="0"/>
              </a:rPr>
              <a:t> in Europe"</a:t>
            </a:r>
          </a:p>
          <a:p>
            <a:pPr lvl="0">
              <a:defRPr sz="1800"/>
            </a:pPr>
            <a:endParaRPr lang="pl-PL" sz="1600" dirty="0">
              <a:latin typeface="Corbel" charset="0"/>
              <a:ea typeface="Corbel" charset="0"/>
              <a:cs typeface="Corbel" charset="0"/>
            </a:endParaRPr>
          </a:p>
          <a:p>
            <a:pPr lvl="0">
              <a:defRPr sz="1800"/>
            </a:pPr>
            <a:r>
              <a:rPr lang="pl-PL" sz="1600" dirty="0">
                <a:latin typeface="Corbel" charset="0"/>
                <a:ea typeface="Corbel" charset="0"/>
                <a:cs typeface="Corbel" charset="0"/>
              </a:rPr>
              <a:t>Użyj gwiazdki w cudzysłowie, aby określić nieznane  lub zmienne  słowa:</a:t>
            </a:r>
          </a:p>
          <a:p>
            <a:pPr lvl="0">
              <a:defRPr sz="1800"/>
            </a:pPr>
            <a:r>
              <a:rPr lang="pl-PL" sz="1600" b="1" dirty="0">
                <a:latin typeface="Corbel" charset="0"/>
                <a:ea typeface="Corbel" charset="0"/>
                <a:cs typeface="Corbel" charset="0"/>
              </a:rPr>
              <a:t>"</a:t>
            </a:r>
            <a:r>
              <a:rPr lang="pl-PL" sz="1600" b="1" dirty="0" err="1">
                <a:latin typeface="Corbel" charset="0"/>
                <a:ea typeface="Corbel" charset="0"/>
                <a:cs typeface="Corbel" charset="0"/>
              </a:rPr>
              <a:t>company</a:t>
            </a:r>
            <a:r>
              <a:rPr lang="pl-PL" sz="1600" b="1" dirty="0">
                <a:latin typeface="Corbel" charset="0"/>
                <a:ea typeface="Corbel" charset="0"/>
                <a:cs typeface="Corbel" charset="0"/>
              </a:rPr>
              <a:t> * </a:t>
            </a:r>
            <a:r>
              <a:rPr lang="pl-PL" sz="1600" b="1" dirty="0" err="1">
                <a:latin typeface="Corbel" charset="0"/>
                <a:ea typeface="Corbel" charset="0"/>
                <a:cs typeface="Corbel" charset="0"/>
              </a:rPr>
              <a:t>expansion</a:t>
            </a:r>
            <a:r>
              <a:rPr lang="pl-PL" sz="1600" b="1" dirty="0">
                <a:latin typeface="Corbel" charset="0"/>
                <a:ea typeface="Corbel" charset="0"/>
                <a:cs typeface="Corbel" charset="0"/>
              </a:rPr>
              <a:t> in * Europe“</a:t>
            </a:r>
          </a:p>
          <a:p>
            <a:pPr lvl="0">
              <a:defRPr sz="1800"/>
            </a:pPr>
            <a:endParaRPr lang="pl-PL" sz="1600" dirty="0">
              <a:latin typeface="Corbel" charset="0"/>
              <a:ea typeface="Corbel" charset="0"/>
              <a:cs typeface="Corbel" charset="0"/>
            </a:endParaRPr>
          </a:p>
          <a:p>
            <a:pPr lvl="0">
              <a:defRPr sz="1800"/>
            </a:pPr>
            <a:r>
              <a:rPr lang="pl-PL" sz="1600" dirty="0">
                <a:latin typeface="Corbel" charset="0"/>
                <a:ea typeface="Corbel" charset="0"/>
                <a:cs typeface="Corbel" charset="0"/>
              </a:rPr>
              <a:t>Użyj znaku minus w celu wyeliminowania wyniku zawierającego niektóre słowa:</a:t>
            </a:r>
          </a:p>
          <a:p>
            <a:pPr lvl="0">
              <a:defRPr sz="1800"/>
            </a:pPr>
            <a:r>
              <a:rPr lang="pl-PL" sz="1600" b="1" dirty="0">
                <a:latin typeface="Corbel" charset="0"/>
                <a:ea typeface="Corbel" charset="0"/>
                <a:cs typeface="Corbel" charset="0"/>
              </a:rPr>
              <a:t>"</a:t>
            </a:r>
            <a:r>
              <a:rPr lang="pl-PL" sz="1600" b="1" dirty="0" err="1">
                <a:latin typeface="Corbel" charset="0"/>
                <a:ea typeface="Corbel" charset="0"/>
                <a:cs typeface="Corbel" charset="0"/>
              </a:rPr>
              <a:t>company</a:t>
            </a:r>
            <a:r>
              <a:rPr lang="pl-PL" sz="1600" b="1" dirty="0">
                <a:latin typeface="Corbel" charset="0"/>
                <a:ea typeface="Corbel" charset="0"/>
                <a:cs typeface="Corbel" charset="0"/>
              </a:rPr>
              <a:t> * </a:t>
            </a:r>
            <a:r>
              <a:rPr lang="pl-PL" sz="1600" b="1" dirty="0" err="1">
                <a:latin typeface="Corbel" charset="0"/>
                <a:ea typeface="Corbel" charset="0"/>
                <a:cs typeface="Corbel" charset="0"/>
              </a:rPr>
              <a:t>expansion</a:t>
            </a:r>
            <a:r>
              <a:rPr lang="pl-PL" sz="1600" b="1" dirty="0">
                <a:latin typeface="Corbel" charset="0"/>
                <a:ea typeface="Corbel" charset="0"/>
                <a:cs typeface="Corbel" charset="0"/>
              </a:rPr>
              <a:t> in * Europe" –</a:t>
            </a:r>
            <a:r>
              <a:rPr lang="pl-PL" sz="1600" b="1" dirty="0" err="1">
                <a:latin typeface="Corbel" charset="0"/>
                <a:ea typeface="Corbel" charset="0"/>
                <a:cs typeface="Corbel" charset="0"/>
              </a:rPr>
              <a:t>acquisition</a:t>
            </a:r>
            <a:endParaRPr lang="pl-PL" sz="1600" b="1" dirty="0">
              <a:latin typeface="Corbel" charset="0"/>
              <a:ea typeface="Corbel" charset="0"/>
              <a:cs typeface="Corbel" charset="0"/>
            </a:endParaRPr>
          </a:p>
          <a:p>
            <a:pPr lvl="0">
              <a:defRPr sz="1800"/>
            </a:pPr>
            <a:endParaRPr lang="pl-PL" sz="1600" dirty="0">
              <a:latin typeface="Corbel" charset="0"/>
              <a:ea typeface="Corbel" charset="0"/>
              <a:cs typeface="Corbel" charset="0"/>
            </a:endParaRPr>
          </a:p>
          <a:p>
            <a:pPr>
              <a:defRPr sz="1800"/>
            </a:pPr>
            <a:r>
              <a:rPr lang="pl-PL" sz="1600" dirty="0">
                <a:latin typeface="Corbel" charset="0"/>
                <a:ea typeface="Corbel" charset="0"/>
                <a:cs typeface="Corbel" charset="0"/>
              </a:rPr>
              <a:t>Użyj funkcji wyszukiwania na stronie, aby wyszukać słowa kluczowe na danej stronie:</a:t>
            </a:r>
          </a:p>
          <a:p>
            <a:pPr>
              <a:defRPr sz="1800"/>
            </a:pPr>
            <a:r>
              <a:rPr lang="pl-PL" sz="1600" dirty="0">
                <a:latin typeface="Corbel" charset="0"/>
                <a:ea typeface="Corbel" charset="0"/>
                <a:cs typeface="Corbel" charset="0"/>
              </a:rPr>
              <a:t>"</a:t>
            </a:r>
            <a:r>
              <a:rPr lang="pl-PL" sz="1600" b="1" dirty="0" err="1">
                <a:latin typeface="Corbel" charset="0"/>
                <a:ea typeface="Corbel" charset="0"/>
                <a:cs typeface="Corbel" charset="0"/>
              </a:rPr>
              <a:t>expansion</a:t>
            </a:r>
            <a:r>
              <a:rPr lang="pl-PL" sz="1600" b="1" dirty="0">
                <a:latin typeface="Corbel" charset="0"/>
                <a:ea typeface="Corbel" charset="0"/>
                <a:cs typeface="Corbel" charset="0"/>
              </a:rPr>
              <a:t>" </a:t>
            </a:r>
            <a:r>
              <a:rPr lang="pl-PL" sz="1600" b="1" dirty="0" err="1">
                <a:latin typeface="Corbel" charset="0"/>
                <a:ea typeface="Corbel" charset="0"/>
                <a:cs typeface="Corbel" charset="0"/>
              </a:rPr>
              <a:t>site:www.transportjournal.com</a:t>
            </a:r>
            <a:endParaRPr lang="pl-PL" sz="1600" b="1" dirty="0">
              <a:latin typeface="Corbel" charset="0"/>
              <a:ea typeface="Corbel" charset="0"/>
              <a:cs typeface="Corbel" charset="0"/>
            </a:endParaRPr>
          </a:p>
          <a:p>
            <a:pPr>
              <a:defRPr sz="1800"/>
            </a:pPr>
            <a:endParaRPr lang="pl-PL" sz="1600" b="1" dirty="0">
              <a:latin typeface="Corbel" charset="0"/>
              <a:ea typeface="Corbel" charset="0"/>
              <a:cs typeface="Corbel" charset="0"/>
            </a:endParaRPr>
          </a:p>
          <a:p>
            <a:pPr lvl="0">
              <a:defRPr sz="1800"/>
            </a:pPr>
            <a:r>
              <a:rPr lang="pl-PL" sz="1600" dirty="0">
                <a:latin typeface="Corbel" charset="0"/>
                <a:ea typeface="Corbel" charset="0"/>
                <a:cs typeface="Corbel" charset="0"/>
              </a:rPr>
              <a:t>Użyj “OR (lub)” pomiędzy słowami, aby znaleźć wyniki w postaci rożnych  słów kluczowych:</a:t>
            </a:r>
          </a:p>
          <a:p>
            <a:pPr lvl="0">
              <a:defRPr sz="1800"/>
            </a:pPr>
            <a:r>
              <a:rPr lang="pl-PL" sz="1600" dirty="0">
                <a:latin typeface="Corbel" charset="0"/>
                <a:ea typeface="Corbel" charset="0"/>
                <a:cs typeface="Corbel" charset="0"/>
              </a:rPr>
              <a:t> </a:t>
            </a:r>
            <a:r>
              <a:rPr lang="pl-PL" sz="1600" b="1" dirty="0">
                <a:latin typeface="Corbel" charset="0"/>
                <a:ea typeface="Corbel" charset="0"/>
                <a:cs typeface="Corbel" charset="0"/>
              </a:rPr>
              <a:t>"</a:t>
            </a:r>
            <a:r>
              <a:rPr lang="pl-PL" sz="1600" b="1" dirty="0" err="1">
                <a:latin typeface="Corbel" charset="0"/>
                <a:ea typeface="Corbel" charset="0"/>
                <a:cs typeface="Corbel" charset="0"/>
              </a:rPr>
              <a:t>company</a:t>
            </a:r>
            <a:r>
              <a:rPr lang="pl-PL" sz="1600" b="1" dirty="0">
                <a:latin typeface="Corbel" charset="0"/>
                <a:ea typeface="Corbel" charset="0"/>
                <a:cs typeface="Corbel" charset="0"/>
              </a:rPr>
              <a:t>" ”</a:t>
            </a:r>
            <a:r>
              <a:rPr lang="pl-PL" sz="1600" b="1" dirty="0" err="1">
                <a:latin typeface="Corbel" charset="0"/>
                <a:ea typeface="Corbel" charset="0"/>
                <a:cs typeface="Corbel" charset="0"/>
              </a:rPr>
              <a:t>expands"OR"opens</a:t>
            </a:r>
            <a:r>
              <a:rPr lang="pl-PL" sz="1600" b="1" dirty="0">
                <a:latin typeface="Corbel" charset="0"/>
                <a:ea typeface="Corbel" charset="0"/>
                <a:cs typeface="Corbel" charset="0"/>
              </a:rPr>
              <a:t>" "in Europe„</a:t>
            </a:r>
          </a:p>
          <a:p>
            <a:pPr lvl="0">
              <a:defRPr sz="1800"/>
            </a:pPr>
            <a:endParaRPr lang="pl-PL" sz="1600" b="1" dirty="0">
              <a:latin typeface="Corbel" charset="0"/>
              <a:ea typeface="Corbel" charset="0"/>
              <a:cs typeface="Corbel" charset="0"/>
            </a:endParaRPr>
          </a:p>
          <a:p>
            <a:pPr>
              <a:defRPr sz="1800"/>
            </a:pPr>
            <a:r>
              <a:rPr lang="pl-PL" sz="1600" dirty="0">
                <a:latin typeface="Corbel" charset="0"/>
                <a:ea typeface="Corbel" charset="0"/>
                <a:cs typeface="Corbel" charset="0"/>
              </a:rPr>
              <a:t>Użyj słowa ”</a:t>
            </a:r>
            <a:r>
              <a:rPr lang="pl-PL" sz="1600" dirty="0" err="1">
                <a:latin typeface="Corbel" charset="0"/>
                <a:ea typeface="Corbel" charset="0"/>
                <a:cs typeface="Corbel" charset="0"/>
              </a:rPr>
              <a:t>related</a:t>
            </a:r>
            <a:r>
              <a:rPr lang="pl-PL" sz="1600" dirty="0">
                <a:latin typeface="Corbel" charset="0"/>
                <a:ea typeface="Corbel" charset="0"/>
                <a:cs typeface="Corbel" charset="0"/>
              </a:rPr>
              <a:t>", aby wyszukać podobne strony internetowe do strony  znalezionej:	</a:t>
            </a:r>
          </a:p>
          <a:p>
            <a:pPr>
              <a:defRPr sz="1800"/>
            </a:pPr>
            <a:r>
              <a:rPr lang="pl-PL" sz="1600" b="1" dirty="0" err="1">
                <a:latin typeface="Corbel" charset="0"/>
                <a:ea typeface="Corbel" charset="0"/>
                <a:cs typeface="Corbel" charset="0"/>
              </a:rPr>
              <a:t>related:transportjournal.com</a:t>
            </a:r>
            <a:endParaRPr lang="pl-PL" sz="1600" b="1" dirty="0">
              <a:latin typeface="Corbel" charset="0"/>
              <a:ea typeface="Corbel" charset="0"/>
              <a:cs typeface="Corbel" charset="0"/>
            </a:endParaRPr>
          </a:p>
          <a:p>
            <a:pPr lvl="0">
              <a:defRPr sz="1800"/>
            </a:pPr>
            <a:endParaRPr lang="pl-PL" sz="1600" dirty="0">
              <a:latin typeface="Corbel" charset="0"/>
              <a:ea typeface="Corbel" charset="0"/>
              <a:cs typeface="Corbel" charset="0"/>
            </a:endParaRPr>
          </a:p>
          <a:p>
            <a:pPr lvl="0">
              <a:defRPr sz="1800"/>
            </a:pPr>
            <a:r>
              <a:rPr lang="pl-PL" sz="1600" dirty="0">
                <a:latin typeface="Corbel" charset="0"/>
                <a:ea typeface="Corbel" charset="0"/>
                <a:cs typeface="Corbel" charset="0"/>
              </a:rPr>
              <a:t>Użyj wyszukiwania </a:t>
            </a:r>
            <a:r>
              <a:rPr lang="pl-PL" sz="1600" dirty="0" err="1">
                <a:latin typeface="Corbel" charset="0"/>
                <a:ea typeface="Corbel" charset="0"/>
                <a:cs typeface="Corbel" charset="0"/>
              </a:rPr>
              <a:t>Filetype</a:t>
            </a:r>
            <a:r>
              <a:rPr lang="pl-PL" sz="1600" dirty="0">
                <a:latin typeface="Corbel" charset="0"/>
                <a:ea typeface="Corbel" charset="0"/>
                <a:cs typeface="Corbel" charset="0"/>
              </a:rPr>
              <a:t> dla poszczególnych plików (PDF, Excel, PowerPoint ...) w sieci zamiast treści lub stron internetowych:</a:t>
            </a:r>
          </a:p>
          <a:p>
            <a:pPr lvl="0">
              <a:defRPr sz="1800"/>
            </a:pPr>
            <a:r>
              <a:rPr lang="pl-PL" sz="1600" b="1" dirty="0">
                <a:latin typeface="Corbel" charset="0"/>
                <a:ea typeface="Corbel" charset="0"/>
                <a:cs typeface="Corbel" charset="0"/>
              </a:rPr>
              <a:t>„GE“ „</a:t>
            </a:r>
            <a:r>
              <a:rPr lang="pl-PL" sz="1600" b="1" dirty="0" err="1">
                <a:latin typeface="Corbel" charset="0"/>
                <a:ea typeface="Corbel" charset="0"/>
                <a:cs typeface="Corbel" charset="0"/>
              </a:rPr>
              <a:t>international</a:t>
            </a:r>
            <a:r>
              <a:rPr lang="pl-PL" sz="1600" b="1" dirty="0">
                <a:latin typeface="Corbel" charset="0"/>
                <a:ea typeface="Corbel" charset="0"/>
                <a:cs typeface="Corbel" charset="0"/>
              </a:rPr>
              <a:t> </a:t>
            </a:r>
            <a:r>
              <a:rPr lang="pl-PL" sz="1600" b="1" dirty="0" err="1">
                <a:latin typeface="Corbel" charset="0"/>
                <a:ea typeface="Corbel" charset="0"/>
                <a:cs typeface="Corbel" charset="0"/>
              </a:rPr>
              <a:t>expansion</a:t>
            </a:r>
            <a:r>
              <a:rPr lang="pl-PL" sz="1600" b="1" dirty="0">
                <a:latin typeface="Corbel" charset="0"/>
                <a:ea typeface="Corbel" charset="0"/>
                <a:cs typeface="Corbel" charset="0"/>
              </a:rPr>
              <a:t>“ </a:t>
            </a:r>
            <a:r>
              <a:rPr lang="pl-PL" sz="1600" b="1" dirty="0" err="1">
                <a:latin typeface="Corbel" charset="0"/>
                <a:ea typeface="Corbel" charset="0"/>
                <a:cs typeface="Corbel" charset="0"/>
              </a:rPr>
              <a:t>filetype:pdf</a:t>
            </a:r>
            <a:endParaRPr lang="pl-PL" sz="1600" b="1" dirty="0">
              <a:latin typeface="Corbel" charset="0"/>
              <a:ea typeface="Corbel" charset="0"/>
              <a:cs typeface="Corbel" charset="0"/>
            </a:endParaRPr>
          </a:p>
          <a:p>
            <a:pPr lvl="0" algn="just">
              <a:defRPr sz="1800"/>
            </a:pPr>
            <a:endParaRPr lang="pl-PL" sz="1600" b="1" dirty="0">
              <a:solidFill>
                <a:srgbClr val="000000"/>
              </a:solidFill>
              <a:latin typeface="Corbel" pitchFamily="18"/>
              <a:ea typeface="Corbel" pitchFamily="2"/>
              <a:cs typeface="Corbel" pitchFamily="2"/>
            </a:endParaRPr>
          </a:p>
          <a:p>
            <a:pPr algn="just"/>
            <a:endParaRPr lang="en-US" sz="1600" b="1" dirty="0">
              <a:solidFill>
                <a:srgbClr val="505559"/>
              </a:solidFill>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121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345835" cy="647700"/>
          </a:xfrm>
        </p:spPr>
        <p:txBody>
          <a:bodyPr/>
          <a:lstStyle/>
          <a:p>
            <a:r>
              <a:rPr lang="en-US" sz="2800" dirty="0" err="1">
                <a:latin typeface="Corbel" charset="0"/>
                <a:ea typeface="Corbel" charset="0"/>
                <a:cs typeface="Corbel" charset="0"/>
              </a:rPr>
              <a:t>Czego</a:t>
            </a:r>
            <a:r>
              <a:rPr lang="en-US" sz="2800" dirty="0">
                <a:latin typeface="Corbel" charset="0"/>
                <a:ea typeface="Corbel" charset="0"/>
                <a:cs typeface="Corbel" charset="0"/>
              </a:rPr>
              <a:t> </a:t>
            </a:r>
            <a:r>
              <a:rPr lang="en-US" sz="2800" dirty="0" err="1">
                <a:latin typeface="Corbel" charset="0"/>
                <a:ea typeface="Corbel" charset="0"/>
                <a:cs typeface="Corbel" charset="0"/>
              </a:rPr>
              <a:t>potrzebujemy</a:t>
            </a:r>
            <a:r>
              <a:rPr lang="en-US" sz="2800" dirty="0">
                <a:latin typeface="Corbel" charset="0"/>
                <a:ea typeface="Corbel" charset="0"/>
                <a:cs typeface="Corbel" charset="0"/>
              </a:rPr>
              <a:t>, aby </a:t>
            </a:r>
            <a:r>
              <a:rPr lang="en-US" sz="2800" dirty="0" err="1">
                <a:latin typeface="Corbel" charset="0"/>
                <a:ea typeface="Corbel" charset="0"/>
                <a:cs typeface="Corbel" charset="0"/>
              </a:rPr>
              <a:t>znaleźć</a:t>
            </a:r>
            <a:r>
              <a:rPr lang="en-US" sz="2800" dirty="0">
                <a:latin typeface="Corbel" charset="0"/>
                <a:ea typeface="Corbel" charset="0"/>
                <a:cs typeface="Corbel" charset="0"/>
              </a:rPr>
              <a:t> target? </a:t>
            </a:r>
            <a:r>
              <a:rPr lang="en-US" sz="2800" dirty="0" err="1">
                <a:latin typeface="Corbel" charset="0"/>
                <a:ea typeface="Corbel" charset="0"/>
                <a:cs typeface="Corbel" charset="0"/>
              </a:rPr>
              <a:t>Dobre</a:t>
            </a:r>
            <a:r>
              <a:rPr lang="en-US" sz="2800" dirty="0">
                <a:latin typeface="Corbel" charset="0"/>
                <a:ea typeface="Corbel" charset="0"/>
                <a:cs typeface="Corbel" charset="0"/>
              </a:rPr>
              <a:t> </a:t>
            </a:r>
            <a:r>
              <a:rPr lang="pl-PL" sz="2800" dirty="0">
                <a:latin typeface="Corbel" charset="0"/>
                <a:ea typeface="Corbel" charset="0"/>
                <a:cs typeface="Corbel" charset="0"/>
              </a:rPr>
              <a:t>ź</a:t>
            </a:r>
            <a:r>
              <a:rPr lang="en-US" sz="2800" dirty="0" err="1">
                <a:latin typeface="Corbel" charset="0"/>
                <a:ea typeface="Corbel" charset="0"/>
                <a:cs typeface="Corbel" charset="0"/>
              </a:rPr>
              <a:t>ródła</a:t>
            </a:r>
            <a:r>
              <a:rPr lang="en-US" sz="2800" dirty="0">
                <a:latin typeface="Corbel" charset="0"/>
                <a:ea typeface="Corbel" charset="0"/>
                <a:cs typeface="Corbel" charset="0"/>
              </a:rPr>
              <a:t> </a:t>
            </a:r>
            <a:r>
              <a:rPr lang="en-US" sz="2800" dirty="0" err="1">
                <a:latin typeface="Corbel" charset="0"/>
                <a:ea typeface="Corbel" charset="0"/>
                <a:cs typeface="Corbel" charset="0"/>
              </a:rPr>
              <a:t>informacji</a:t>
            </a:r>
            <a:endParaRPr lang="en-US" sz="2800" dirty="0">
              <a:latin typeface="Corbel" charset="0"/>
              <a:ea typeface="Corbel" charset="0"/>
              <a:cs typeface="Corbel" charset="0"/>
            </a:endParaRPr>
          </a:p>
        </p:txBody>
      </p:sp>
      <p:sp>
        <p:nvSpPr>
          <p:cNvPr id="6" name="TextBox 5"/>
          <p:cNvSpPr txBox="1"/>
          <p:nvPr/>
        </p:nvSpPr>
        <p:spPr>
          <a:xfrm>
            <a:off x="952500" y="2019300"/>
            <a:ext cx="8153400" cy="4278094"/>
          </a:xfrm>
          <a:prstGeom prst="rect">
            <a:avLst/>
          </a:prstGeom>
          <a:noFill/>
        </p:spPr>
        <p:txBody>
          <a:bodyPr wrap="square" rtlCol="0">
            <a:spAutoFit/>
          </a:bodyPr>
          <a:lstStyle/>
          <a:p>
            <a:pPr algn="just"/>
            <a:r>
              <a:rPr lang="en-US" sz="1600" b="1">
                <a:solidFill>
                  <a:srgbClr val="214757"/>
                </a:solidFill>
                <a:latin typeface="Corbel" panose="020B0503020204020204" pitchFamily="34" charset="0"/>
              </a:rPr>
              <a:t>Na </a:t>
            </a:r>
            <a:r>
              <a:rPr lang="en-US" sz="1600" b="1" err="1">
                <a:solidFill>
                  <a:srgbClr val="214757"/>
                </a:solidFill>
                <a:latin typeface="Corbel" panose="020B0503020204020204" pitchFamily="34" charset="0"/>
              </a:rPr>
              <a:t>poszczególnych</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stronach</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internetowych</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lub</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specjalistycznych</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publikacjach</a:t>
            </a:r>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a:p>
            <a:pPr algn="just"/>
            <a:r>
              <a:rPr lang="en-US" sz="1600" b="1" err="1">
                <a:solidFill>
                  <a:srgbClr val="214757"/>
                </a:solidFill>
                <a:latin typeface="Corbel" panose="020B0503020204020204" pitchFamily="34" charset="0"/>
              </a:rPr>
              <a:t>Darmowe</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narzędzia</a:t>
            </a:r>
            <a:endParaRPr lang="en-US" sz="1600" b="1">
              <a:solidFill>
                <a:srgbClr val="214757"/>
              </a:solidFill>
              <a:latin typeface="Corbel" panose="020B0503020204020204" pitchFamily="34" charset="0"/>
            </a:endParaRPr>
          </a:p>
          <a:p>
            <a:pPr algn="just"/>
            <a:endParaRPr lang="en-US" sz="1600" b="1">
              <a:solidFill>
                <a:srgbClr val="505559"/>
              </a:solidFill>
              <a:latin typeface="Corbel" charset="0"/>
              <a:ea typeface="Corbel" charset="0"/>
              <a:cs typeface="Corbel" charset="0"/>
            </a:endParaRPr>
          </a:p>
          <a:p>
            <a:pPr marL="285750" indent="-285750">
              <a:buFont typeface="Arial" charset="0"/>
              <a:buChar char="•"/>
            </a:pPr>
            <a:r>
              <a:rPr lang="en-US" sz="1600" err="1">
                <a:solidFill>
                  <a:srgbClr val="214757"/>
                </a:solidFill>
                <a:latin typeface="Corbel" panose="020B0503020204020204" pitchFamily="34" charset="0"/>
              </a:rPr>
              <a:t>Związki</a:t>
            </a:r>
            <a:r>
              <a:rPr lang="en-US" sz="1600">
                <a:solidFill>
                  <a:srgbClr val="214757"/>
                </a:solidFill>
                <a:latin typeface="Corbel" panose="020B0503020204020204" pitchFamily="34" charset="0"/>
              </a:rPr>
              <a:t> </a:t>
            </a:r>
            <a:r>
              <a:rPr lang="en-US" sz="1600" err="1">
                <a:solidFill>
                  <a:srgbClr val="214757"/>
                </a:solidFill>
                <a:latin typeface="Corbel" panose="020B0503020204020204" pitchFamily="34" charset="0"/>
              </a:rPr>
              <a:t>branżowe</a:t>
            </a:r>
            <a:r>
              <a:rPr lang="en-US" sz="1600">
                <a:solidFill>
                  <a:srgbClr val="214757"/>
                </a:solidFill>
                <a:latin typeface="Corbel" panose="020B0503020204020204" pitchFamily="34" charset="0"/>
              </a:rPr>
              <a:t> </a:t>
            </a:r>
            <a:r>
              <a:rPr lang="en-US" sz="1600" err="1">
                <a:solidFill>
                  <a:srgbClr val="214757"/>
                </a:solidFill>
                <a:latin typeface="Corbel" panose="020B0503020204020204" pitchFamily="34" charset="0"/>
              </a:rPr>
              <a:t>i</a:t>
            </a:r>
            <a:r>
              <a:rPr lang="en-US" sz="1600">
                <a:solidFill>
                  <a:srgbClr val="214757"/>
                </a:solidFill>
                <a:latin typeface="Corbel" panose="020B0503020204020204" pitchFamily="34" charset="0"/>
              </a:rPr>
              <a:t> </a:t>
            </a:r>
            <a:r>
              <a:rPr lang="en-US" sz="1600" err="1">
                <a:solidFill>
                  <a:srgbClr val="214757"/>
                </a:solidFill>
                <a:latin typeface="Corbel" panose="020B0503020204020204" pitchFamily="34" charset="0"/>
              </a:rPr>
              <a:t>regionalne</a:t>
            </a:r>
            <a:r>
              <a:rPr lang="en-US" sz="1600">
                <a:solidFill>
                  <a:srgbClr val="214757"/>
                </a:solidFill>
                <a:latin typeface="Corbel" panose="020B0503020204020204" pitchFamily="34" charset="0"/>
              </a:rPr>
              <a:t> </a:t>
            </a:r>
            <a:r>
              <a:rPr lang="en-US" sz="1600" err="1">
                <a:solidFill>
                  <a:srgbClr val="214757"/>
                </a:solidFill>
                <a:latin typeface="Corbel" panose="020B0503020204020204" pitchFamily="34" charset="0"/>
              </a:rPr>
              <a:t>sieci</a:t>
            </a:r>
            <a:r>
              <a:rPr lang="en-US" sz="1600">
                <a:solidFill>
                  <a:srgbClr val="214757"/>
                </a:solidFill>
                <a:latin typeface="Corbel" panose="020B0503020204020204" pitchFamily="34" charset="0"/>
              </a:rPr>
              <a:t> -</a:t>
            </a:r>
            <a:r>
              <a:rPr lang="en-US" sz="1600">
                <a:solidFill>
                  <a:srgbClr val="214757"/>
                </a:solidFill>
                <a:latin typeface="Corbel" panose="020B0503020204020204" pitchFamily="34" charset="0"/>
                <a:hlinkClick r:id="rId3"/>
              </a:rPr>
              <a:t>The European Steel Association</a:t>
            </a:r>
            <a:endParaRPr lang="en-US" sz="1600">
              <a:solidFill>
                <a:srgbClr val="214757"/>
              </a:solidFill>
              <a:latin typeface="Corbel" panose="020B0503020204020204" pitchFamily="34" charset="0"/>
            </a:endParaRPr>
          </a:p>
          <a:p>
            <a:pPr marL="285750" indent="-285750">
              <a:buFont typeface="Arial" charset="0"/>
              <a:buChar char="•"/>
            </a:pPr>
            <a:r>
              <a:rPr lang="en-US" sz="1600" err="1">
                <a:solidFill>
                  <a:srgbClr val="214757"/>
                </a:solidFill>
                <a:latin typeface="Corbel" panose="020B0503020204020204" pitchFamily="34" charset="0"/>
              </a:rPr>
              <a:t>Izby</a:t>
            </a:r>
            <a:r>
              <a:rPr lang="en-US" sz="1600">
                <a:solidFill>
                  <a:srgbClr val="214757"/>
                </a:solidFill>
                <a:latin typeface="Corbel" panose="020B0503020204020204" pitchFamily="34" charset="0"/>
              </a:rPr>
              <a:t> </a:t>
            </a:r>
            <a:r>
              <a:rPr lang="en-US" sz="1600" err="1">
                <a:solidFill>
                  <a:srgbClr val="214757"/>
                </a:solidFill>
                <a:latin typeface="Corbel" panose="020B0503020204020204" pitchFamily="34" charset="0"/>
              </a:rPr>
              <a:t>Gospodarczej</a:t>
            </a:r>
            <a:r>
              <a:rPr lang="en-US" sz="1600">
                <a:solidFill>
                  <a:srgbClr val="214757"/>
                </a:solidFill>
                <a:latin typeface="Corbel" panose="020B0503020204020204" pitchFamily="34" charset="0"/>
              </a:rPr>
              <a:t> I </a:t>
            </a:r>
            <a:r>
              <a:rPr lang="en-US" sz="1600" err="1">
                <a:solidFill>
                  <a:srgbClr val="214757"/>
                </a:solidFill>
                <a:latin typeface="Corbel" panose="020B0503020204020204" pitchFamily="34" charset="0"/>
              </a:rPr>
              <a:t>gospodarcze</a:t>
            </a:r>
            <a:r>
              <a:rPr lang="en-US" sz="1600">
                <a:solidFill>
                  <a:srgbClr val="214757"/>
                </a:solidFill>
                <a:latin typeface="Corbel" panose="020B0503020204020204" pitchFamily="34" charset="0"/>
              </a:rPr>
              <a:t> </a:t>
            </a:r>
            <a:r>
              <a:rPr lang="de-DE" sz="1600">
                <a:solidFill>
                  <a:srgbClr val="214757"/>
                </a:solidFill>
                <a:latin typeface="Corbel" panose="020B0503020204020204" pitchFamily="34" charset="0"/>
                <a:hlinkClick r:id="rId4"/>
              </a:rPr>
              <a:t>German American Chamber of Commerce (GACC)</a:t>
            </a:r>
            <a:endParaRPr lang="en-US" sz="1600">
              <a:solidFill>
                <a:srgbClr val="214757"/>
              </a:solidFill>
              <a:latin typeface="Corbel" panose="020B0503020204020204" pitchFamily="34" charset="0"/>
            </a:endParaRPr>
          </a:p>
          <a:p>
            <a:pPr marL="285750" indent="-285750">
              <a:buFont typeface="Arial" charset="0"/>
              <a:buChar char="•"/>
            </a:pPr>
            <a:r>
              <a:rPr lang="en-US" sz="1600" err="1">
                <a:solidFill>
                  <a:srgbClr val="214757"/>
                </a:solidFill>
                <a:latin typeface="Corbel" panose="020B0503020204020204" pitchFamily="34" charset="0"/>
              </a:rPr>
              <a:t>Eventy</a:t>
            </a:r>
            <a:r>
              <a:rPr lang="en-US" sz="1600">
                <a:solidFill>
                  <a:srgbClr val="214757"/>
                </a:solidFill>
                <a:latin typeface="Corbel" panose="020B0503020204020204" pitchFamily="34" charset="0"/>
              </a:rPr>
              <a:t>: </a:t>
            </a:r>
            <a:r>
              <a:rPr lang="en-US" sz="1600">
                <a:solidFill>
                  <a:srgbClr val="214757"/>
                </a:solidFill>
                <a:latin typeface="Corbel" panose="020B0503020204020204" pitchFamily="34" charset="0"/>
                <a:hlinkClick r:id="rId5"/>
              </a:rPr>
              <a:t>The International Car Symposium</a:t>
            </a:r>
            <a:r>
              <a:rPr lang="en-US" sz="1600">
                <a:solidFill>
                  <a:srgbClr val="214757"/>
                </a:solidFill>
                <a:latin typeface="Corbel" panose="020B0503020204020204" pitchFamily="34" charset="0"/>
              </a:rPr>
              <a:t>; </a:t>
            </a:r>
            <a:r>
              <a:rPr lang="en-US" sz="1600">
                <a:solidFill>
                  <a:srgbClr val="214757"/>
                </a:solidFill>
                <a:latin typeface="Corbel" panose="020B0503020204020204" pitchFamily="34" charset="0"/>
                <a:hlinkClick r:id="rId6"/>
              </a:rPr>
              <a:t>European Coatings Show</a:t>
            </a:r>
            <a:endParaRPr lang="en-US" sz="1600">
              <a:solidFill>
                <a:srgbClr val="214757"/>
              </a:solidFill>
              <a:latin typeface="Corbel" panose="020B0503020204020204" pitchFamily="34" charset="0"/>
            </a:endParaRPr>
          </a:p>
          <a:p>
            <a:pPr marL="285750" indent="-285750">
              <a:buFont typeface="Arial" charset="0"/>
              <a:buChar char="•"/>
            </a:pPr>
            <a:endParaRPr lang="en-US" sz="1600">
              <a:solidFill>
                <a:srgbClr val="214757"/>
              </a:solidFill>
              <a:latin typeface="Corbel" panose="020B0503020204020204" pitchFamily="34" charset="0"/>
            </a:endParaRPr>
          </a:p>
          <a:p>
            <a:pPr algn="just"/>
            <a:endParaRPr lang="en-US" sz="1600" b="1">
              <a:solidFill>
                <a:srgbClr val="505559"/>
              </a:solidFill>
              <a:latin typeface="Corbel" charset="0"/>
              <a:ea typeface="Corbel" charset="0"/>
              <a:cs typeface="Corbel" charset="0"/>
            </a:endParaRPr>
          </a:p>
          <a:p>
            <a:pPr algn="just"/>
            <a:r>
              <a:rPr lang="en-US" sz="1600" b="1" err="1">
                <a:solidFill>
                  <a:srgbClr val="214757"/>
                </a:solidFill>
                <a:latin typeface="Corbel" panose="020B0503020204020204" pitchFamily="34" charset="0"/>
              </a:rPr>
              <a:t>Płatne</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narzędzia</a:t>
            </a:r>
            <a:endParaRPr lang="en-US" sz="1600">
              <a:solidFill>
                <a:srgbClr val="505559"/>
              </a:solidFill>
              <a:latin typeface="Corbel" charset="0"/>
              <a:ea typeface="Corbel" charset="0"/>
              <a:cs typeface="Corbel" charset="0"/>
            </a:endParaRPr>
          </a:p>
          <a:p>
            <a:pPr algn="just"/>
            <a:endParaRPr lang="en-US" sz="1600" b="1">
              <a:solidFill>
                <a:srgbClr val="505559"/>
              </a:solidFill>
              <a:latin typeface="Corbel" charset="0"/>
              <a:ea typeface="Corbel" charset="0"/>
              <a:cs typeface="Corbel" charset="0"/>
            </a:endParaRPr>
          </a:p>
        </p:txBody>
      </p:sp>
      <p:pic>
        <p:nvPicPr>
          <p:cNvPr id="3" name="Picture 2"/>
          <p:cNvPicPr>
            <a:picLocks noChangeAspect="1"/>
          </p:cNvPicPr>
          <p:nvPr/>
        </p:nvPicPr>
        <p:blipFill>
          <a:blip r:embed="rId7"/>
          <a:stretch>
            <a:fillRect/>
          </a:stretch>
        </p:blipFill>
        <p:spPr>
          <a:xfrm>
            <a:off x="3969768" y="5978496"/>
            <a:ext cx="1266825" cy="762000"/>
          </a:xfrm>
          <a:prstGeom prst="rect">
            <a:avLst/>
          </a:prstGeom>
        </p:spPr>
      </p:pic>
      <p:pic>
        <p:nvPicPr>
          <p:cNvPr id="4" name="Picture 3"/>
          <p:cNvPicPr>
            <a:picLocks noChangeAspect="1"/>
          </p:cNvPicPr>
          <p:nvPr/>
        </p:nvPicPr>
        <p:blipFill>
          <a:blip r:embed="rId8"/>
          <a:stretch>
            <a:fillRect/>
          </a:stretch>
        </p:blipFill>
        <p:spPr>
          <a:xfrm>
            <a:off x="3872361" y="6842025"/>
            <a:ext cx="1461640" cy="563682"/>
          </a:xfrm>
          <a:prstGeom prst="rect">
            <a:avLst/>
          </a:prstGeom>
        </p:spPr>
      </p:pic>
      <p:pic>
        <p:nvPicPr>
          <p:cNvPr id="5" name="Picture 4"/>
          <p:cNvPicPr>
            <a:picLocks noChangeAspect="1"/>
          </p:cNvPicPr>
          <p:nvPr/>
        </p:nvPicPr>
        <p:blipFill>
          <a:blip r:embed="rId9"/>
          <a:stretch>
            <a:fillRect/>
          </a:stretch>
        </p:blipFill>
        <p:spPr>
          <a:xfrm>
            <a:off x="5634487" y="5888810"/>
            <a:ext cx="1704975" cy="1371600"/>
          </a:xfrm>
          <a:prstGeom prst="rect">
            <a:avLst/>
          </a:prstGeom>
        </p:spPr>
      </p:pic>
      <p:pic>
        <p:nvPicPr>
          <p:cNvPr id="11" name="Picture 10"/>
          <p:cNvPicPr>
            <a:picLocks noChangeAspect="1"/>
          </p:cNvPicPr>
          <p:nvPr/>
        </p:nvPicPr>
        <p:blipFill>
          <a:blip r:embed="rId10"/>
          <a:stretch>
            <a:fillRect/>
          </a:stretch>
        </p:blipFill>
        <p:spPr>
          <a:xfrm>
            <a:off x="1638300" y="6890382"/>
            <a:ext cx="1933575" cy="552450"/>
          </a:xfrm>
          <a:prstGeom prst="rect">
            <a:avLst/>
          </a:prstGeom>
        </p:spPr>
      </p:pic>
      <p:pic>
        <p:nvPicPr>
          <p:cNvPr id="12" name="Picture 11"/>
          <p:cNvPicPr>
            <a:picLocks noChangeAspect="1"/>
          </p:cNvPicPr>
          <p:nvPr/>
        </p:nvPicPr>
        <p:blipFill>
          <a:blip r:embed="rId11"/>
          <a:stretch>
            <a:fillRect/>
          </a:stretch>
        </p:blipFill>
        <p:spPr>
          <a:xfrm>
            <a:off x="1757587" y="6216621"/>
            <a:ext cx="1600200" cy="523875"/>
          </a:xfrm>
          <a:prstGeom prst="rect">
            <a:avLst/>
          </a:prstGeom>
        </p:spPr>
      </p:pic>
      <p:pic>
        <p:nvPicPr>
          <p:cNvPr id="16" name="Picture 15"/>
          <p:cNvPicPr>
            <a:picLocks noChangeAspect="1"/>
          </p:cNvPicPr>
          <p:nvPr/>
        </p:nvPicPr>
        <p:blipFill>
          <a:blip r:embed="rId12"/>
          <a:stretch>
            <a:fillRect/>
          </a:stretch>
        </p:blipFill>
        <p:spPr>
          <a:xfrm>
            <a:off x="8060291" y="5120517"/>
            <a:ext cx="942975" cy="428625"/>
          </a:xfrm>
          <a:prstGeom prst="rect">
            <a:avLst/>
          </a:prstGeom>
        </p:spPr>
      </p:pic>
      <p:pic>
        <p:nvPicPr>
          <p:cNvPr id="17" name="Picture 16"/>
          <p:cNvPicPr>
            <a:picLocks noChangeAspect="1"/>
          </p:cNvPicPr>
          <p:nvPr/>
        </p:nvPicPr>
        <p:blipFill>
          <a:blip r:embed="rId13"/>
          <a:stretch>
            <a:fillRect/>
          </a:stretch>
        </p:blipFill>
        <p:spPr>
          <a:xfrm>
            <a:off x="7634045" y="5510645"/>
            <a:ext cx="1785939" cy="432955"/>
          </a:xfrm>
          <a:prstGeom prst="rect">
            <a:avLst/>
          </a:prstGeom>
        </p:spPr>
      </p:pic>
      <p:sp>
        <p:nvSpPr>
          <p:cNvPr id="13" name="TextBox 12"/>
          <p:cNvSpPr txBox="1"/>
          <p:nvPr/>
        </p:nvSpPr>
        <p:spPr>
          <a:xfrm>
            <a:off x="1071068" y="2497686"/>
            <a:ext cx="1972663" cy="1569660"/>
          </a:xfrm>
          <a:prstGeom prst="rect">
            <a:avLst/>
          </a:prstGeom>
          <a:noFill/>
        </p:spPr>
        <p:txBody>
          <a:bodyPr wrap="square" rtlCol="0">
            <a:spAutoFit/>
          </a:bodyPr>
          <a:lstStyle/>
          <a:p>
            <a:r>
              <a:rPr lang="en-US" sz="1600" b="1" err="1">
                <a:solidFill>
                  <a:srgbClr val="214757"/>
                </a:solidFill>
                <a:latin typeface="Corbel" panose="020B0503020204020204" pitchFamily="34" charset="0"/>
              </a:rPr>
              <a:t>Prasa</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biznesowa</a:t>
            </a:r>
            <a:endParaRPr lang="en-US" sz="1600" b="1">
              <a:solidFill>
                <a:srgbClr val="214757"/>
              </a:solidFill>
              <a:latin typeface="Corbel" panose="020B0503020204020204" pitchFamily="34" charset="0"/>
            </a:endParaRPr>
          </a:p>
          <a:p>
            <a:pPr marL="285750" indent="-285750">
              <a:buFont typeface="Arial" charset="0"/>
              <a:buChar char="•"/>
            </a:pPr>
            <a:r>
              <a:rPr lang="en-US" sz="1600">
                <a:solidFill>
                  <a:srgbClr val="214757"/>
                </a:solidFill>
                <a:latin typeface="Corbel" panose="020B0503020204020204" pitchFamily="34" charset="0"/>
              </a:rPr>
              <a:t>Financial times</a:t>
            </a:r>
          </a:p>
          <a:p>
            <a:pPr marL="285750" indent="-285750">
              <a:buFont typeface="Arial" charset="0"/>
              <a:buChar char="•"/>
            </a:pPr>
            <a:r>
              <a:rPr lang="en-US" sz="1600">
                <a:solidFill>
                  <a:srgbClr val="214757"/>
                </a:solidFill>
                <a:latin typeface="Corbel" panose="020B0503020204020204" pitchFamily="34" charset="0"/>
              </a:rPr>
              <a:t>Reuters</a:t>
            </a:r>
          </a:p>
          <a:p>
            <a:pPr marL="285750" indent="-285750">
              <a:buFont typeface="Arial" charset="0"/>
              <a:buChar char="•"/>
            </a:pPr>
            <a:r>
              <a:rPr lang="en-US" sz="1600">
                <a:solidFill>
                  <a:srgbClr val="214757"/>
                </a:solidFill>
                <a:latin typeface="Corbel" panose="020B0503020204020204" pitchFamily="34" charset="0"/>
              </a:rPr>
              <a:t>The Economist</a:t>
            </a:r>
          </a:p>
          <a:p>
            <a:pPr marL="285750" indent="-285750">
              <a:buFont typeface="Arial" charset="0"/>
              <a:buChar char="•"/>
            </a:pPr>
            <a:r>
              <a:rPr lang="en-US" sz="1600" err="1">
                <a:solidFill>
                  <a:srgbClr val="214757"/>
                </a:solidFill>
                <a:latin typeface="Corbel" panose="020B0503020204020204" pitchFamily="34" charset="0"/>
              </a:rPr>
              <a:t>Handelsblatt</a:t>
            </a:r>
            <a:endParaRPr lang="en-US" sz="1600">
              <a:solidFill>
                <a:srgbClr val="214757"/>
              </a:solidFill>
              <a:latin typeface="Corbel" panose="020B0503020204020204" pitchFamily="34" charset="0"/>
            </a:endParaRPr>
          </a:p>
          <a:p>
            <a:endParaRPr lang="es-ES" sz="1600">
              <a:solidFill>
                <a:srgbClr val="214757"/>
              </a:solidFill>
              <a:latin typeface="Corbel" panose="020B0503020204020204" pitchFamily="34" charset="0"/>
            </a:endParaRPr>
          </a:p>
        </p:txBody>
      </p:sp>
      <p:sp>
        <p:nvSpPr>
          <p:cNvPr id="14" name="TextBox 13"/>
          <p:cNvSpPr txBox="1"/>
          <p:nvPr/>
        </p:nvSpPr>
        <p:spPr>
          <a:xfrm>
            <a:off x="2705099" y="2473846"/>
            <a:ext cx="2286001" cy="1569660"/>
          </a:xfrm>
          <a:prstGeom prst="rect">
            <a:avLst/>
          </a:prstGeom>
          <a:noFill/>
        </p:spPr>
        <p:txBody>
          <a:bodyPr wrap="square" rtlCol="0">
            <a:spAutoFit/>
          </a:bodyPr>
          <a:lstStyle/>
          <a:p>
            <a:r>
              <a:rPr lang="en-US" sz="1600" b="1" err="1">
                <a:solidFill>
                  <a:srgbClr val="214757"/>
                </a:solidFill>
                <a:latin typeface="Corbel" panose="020B0503020204020204" pitchFamily="34" charset="0"/>
              </a:rPr>
              <a:t>Wiadomości</a:t>
            </a:r>
            <a:r>
              <a:rPr lang="en-US" sz="1600" b="1">
                <a:solidFill>
                  <a:srgbClr val="214757"/>
                </a:solidFill>
                <a:latin typeface="Corbel" panose="020B0503020204020204" pitchFamily="34" charset="0"/>
              </a:rPr>
              <a:t> </a:t>
            </a:r>
            <a:r>
              <a:rPr lang="en-US" sz="1600" b="1" err="1">
                <a:solidFill>
                  <a:srgbClr val="214757"/>
                </a:solidFill>
                <a:latin typeface="Corbel" panose="020B0503020204020204" pitchFamily="34" charset="0"/>
              </a:rPr>
              <a:t>regionalne</a:t>
            </a:r>
            <a:endParaRPr lang="en-US" sz="1600" b="1">
              <a:solidFill>
                <a:srgbClr val="214757"/>
              </a:solidFill>
              <a:latin typeface="Corbel" panose="020B0503020204020204" pitchFamily="34" charset="0"/>
            </a:endParaRPr>
          </a:p>
          <a:p>
            <a:pPr marL="285750" indent="-285750">
              <a:buFont typeface="Arial" charset="0"/>
              <a:buChar char="•"/>
            </a:pPr>
            <a:r>
              <a:rPr lang="en-US" sz="1600" err="1">
                <a:solidFill>
                  <a:srgbClr val="214757"/>
                </a:solidFill>
                <a:latin typeface="Corbel" panose="020B0503020204020204" pitchFamily="34" charset="0"/>
              </a:rPr>
              <a:t>Bizjournals</a:t>
            </a:r>
            <a:endParaRPr lang="en-US" sz="1600">
              <a:solidFill>
                <a:srgbClr val="214757"/>
              </a:solidFill>
              <a:latin typeface="Corbel" panose="020B0503020204020204" pitchFamily="34" charset="0"/>
            </a:endParaRPr>
          </a:p>
          <a:p>
            <a:pPr marL="285750" indent="-285750">
              <a:buFont typeface="Arial" charset="0"/>
              <a:buChar char="•"/>
            </a:pPr>
            <a:r>
              <a:rPr lang="en-US" sz="1600" err="1">
                <a:solidFill>
                  <a:srgbClr val="214757"/>
                </a:solidFill>
                <a:latin typeface="Corbel" panose="020B0503020204020204" pitchFamily="34" charset="0"/>
              </a:rPr>
              <a:t>JapanTimes</a:t>
            </a:r>
            <a:r>
              <a:rPr lang="en-US" sz="1600">
                <a:solidFill>
                  <a:srgbClr val="214757"/>
                </a:solidFill>
                <a:latin typeface="Corbel" panose="020B0503020204020204" pitchFamily="34" charset="0"/>
              </a:rPr>
              <a:t>  business</a:t>
            </a:r>
          </a:p>
          <a:p>
            <a:pPr marL="285750" indent="-285750">
              <a:buFont typeface="Arial" charset="0"/>
              <a:buChar char="•"/>
            </a:pPr>
            <a:r>
              <a:rPr lang="en-US" sz="1600" err="1">
                <a:solidFill>
                  <a:srgbClr val="214757"/>
                </a:solidFill>
                <a:latin typeface="Corbel" panose="020B0503020204020204" pitchFamily="34" charset="0"/>
              </a:rPr>
              <a:t>TheBusinessDesk</a:t>
            </a:r>
            <a:r>
              <a:rPr lang="en-US" sz="1600">
                <a:solidFill>
                  <a:srgbClr val="214757"/>
                </a:solidFill>
                <a:latin typeface="Corbel" panose="020B0503020204020204" pitchFamily="34" charset="0"/>
              </a:rPr>
              <a:t> (Birmingham)</a:t>
            </a:r>
          </a:p>
          <a:p>
            <a:endParaRPr lang="es-ES" sz="1600">
              <a:solidFill>
                <a:srgbClr val="214757"/>
              </a:solidFill>
              <a:latin typeface="Corbel" panose="020B0503020204020204" pitchFamily="34" charset="0"/>
            </a:endParaRPr>
          </a:p>
        </p:txBody>
      </p:sp>
      <p:sp>
        <p:nvSpPr>
          <p:cNvPr id="18" name="Rectangle 17"/>
          <p:cNvSpPr/>
          <p:nvPr/>
        </p:nvSpPr>
        <p:spPr>
          <a:xfrm>
            <a:off x="4849473" y="2494768"/>
            <a:ext cx="2039457" cy="1323439"/>
          </a:xfrm>
          <a:prstGeom prst="rect">
            <a:avLst/>
          </a:prstGeom>
        </p:spPr>
        <p:txBody>
          <a:bodyPr wrap="square">
            <a:spAutoFit/>
          </a:bodyPr>
          <a:lstStyle/>
          <a:p>
            <a:r>
              <a:rPr lang="en-US" sz="1600" b="1" dirty="0" err="1">
                <a:solidFill>
                  <a:srgbClr val="214757"/>
                </a:solidFill>
                <a:latin typeface="Corbel" panose="020B0503020204020204" pitchFamily="34" charset="0"/>
              </a:rPr>
              <a:t>Portale</a:t>
            </a:r>
            <a:r>
              <a:rPr lang="en-US" sz="1600" b="1" dirty="0">
                <a:solidFill>
                  <a:srgbClr val="214757"/>
                </a:solidFill>
                <a:latin typeface="Corbel" panose="020B0503020204020204" pitchFamily="34" charset="0"/>
              </a:rPr>
              <a:t> </a:t>
            </a:r>
            <a:r>
              <a:rPr lang="en-US" sz="1600" b="1" dirty="0" err="1">
                <a:solidFill>
                  <a:srgbClr val="214757"/>
                </a:solidFill>
                <a:latin typeface="Corbel" panose="020B0503020204020204" pitchFamily="34" charset="0"/>
              </a:rPr>
              <a:t>branżowe</a:t>
            </a:r>
            <a:endParaRPr lang="en-US" sz="1600" b="1" dirty="0">
              <a:solidFill>
                <a:srgbClr val="214757"/>
              </a:solidFill>
              <a:latin typeface="Corbel" panose="020B0503020204020204" pitchFamily="34" charset="0"/>
            </a:endParaRPr>
          </a:p>
          <a:p>
            <a:pPr marL="285750" indent="-285750">
              <a:buFont typeface="Arial" charset="0"/>
              <a:buChar char="•"/>
            </a:pPr>
            <a:r>
              <a:rPr lang="en-US" sz="1600" dirty="0">
                <a:solidFill>
                  <a:srgbClr val="214757"/>
                </a:solidFill>
                <a:latin typeface="Corbel" panose="020B0503020204020204" pitchFamily="34" charset="0"/>
              </a:rPr>
              <a:t>Pharma (</a:t>
            </a:r>
            <a:r>
              <a:rPr lang="en-US" sz="1600" dirty="0">
                <a:solidFill>
                  <a:srgbClr val="214757"/>
                </a:solidFill>
                <a:latin typeface="Corbel" panose="020B0503020204020204" pitchFamily="34" charset="0"/>
                <a:hlinkClick r:id="rId14"/>
              </a:rPr>
              <a:t>link</a:t>
            </a:r>
            <a:r>
              <a:rPr lang="en-US" sz="1600" dirty="0">
                <a:solidFill>
                  <a:srgbClr val="214757"/>
                </a:solidFill>
                <a:latin typeface="Corbel" panose="020B0503020204020204" pitchFamily="34" charset="0"/>
              </a:rPr>
              <a:t>) Manufacturing</a:t>
            </a:r>
          </a:p>
          <a:p>
            <a:pPr marL="285750" indent="-285750">
              <a:buFont typeface="Arial" charset="0"/>
              <a:buChar char="•"/>
            </a:pPr>
            <a:r>
              <a:rPr lang="en-US" sz="1600" dirty="0">
                <a:solidFill>
                  <a:srgbClr val="214757"/>
                </a:solidFill>
                <a:latin typeface="Corbel" panose="020B0503020204020204" pitchFamily="34" charset="0"/>
              </a:rPr>
              <a:t>Food (</a:t>
            </a:r>
            <a:r>
              <a:rPr lang="en-US" sz="1600" dirty="0">
                <a:solidFill>
                  <a:srgbClr val="214757"/>
                </a:solidFill>
                <a:latin typeface="Corbel" panose="020B0503020204020204" pitchFamily="34" charset="0"/>
                <a:hlinkClick r:id="rId15"/>
              </a:rPr>
              <a:t>link</a:t>
            </a:r>
            <a:r>
              <a:rPr lang="en-US" sz="1600" dirty="0">
                <a:solidFill>
                  <a:srgbClr val="214757"/>
                </a:solidFill>
                <a:latin typeface="Corbel" panose="020B0503020204020204" pitchFamily="34" charset="0"/>
              </a:rPr>
              <a:t>) (</a:t>
            </a:r>
            <a:r>
              <a:rPr lang="en-US" sz="1600" dirty="0">
                <a:solidFill>
                  <a:srgbClr val="214757"/>
                </a:solidFill>
                <a:latin typeface="Corbel" panose="020B0503020204020204" pitchFamily="34" charset="0"/>
                <a:hlinkClick r:id="rId16"/>
              </a:rPr>
              <a:t>link</a:t>
            </a:r>
            <a:r>
              <a:rPr lang="en-US" sz="1600" dirty="0">
                <a:solidFill>
                  <a:srgbClr val="214757"/>
                </a:solidFill>
                <a:latin typeface="Corbel" panose="020B0503020204020204" pitchFamily="34" charset="0"/>
              </a:rPr>
              <a:t>)</a:t>
            </a:r>
          </a:p>
          <a:p>
            <a:pPr marL="285750" indent="-285750">
              <a:buFont typeface="Arial" charset="0"/>
              <a:buChar char="•"/>
            </a:pPr>
            <a:r>
              <a:rPr lang="en-US" sz="1600" dirty="0" err="1">
                <a:solidFill>
                  <a:srgbClr val="214757"/>
                </a:solidFill>
                <a:latin typeface="Corbel" panose="020B0503020204020204" pitchFamily="34" charset="0"/>
              </a:rPr>
              <a:t>LogistikHeute</a:t>
            </a:r>
            <a:endParaRPr lang="en-US" sz="1600" dirty="0">
              <a:solidFill>
                <a:srgbClr val="214757"/>
              </a:solidFill>
              <a:latin typeface="Corbel" panose="020B0503020204020204" pitchFamily="34" charset="0"/>
            </a:endParaRPr>
          </a:p>
        </p:txBody>
      </p:sp>
      <p:sp>
        <p:nvSpPr>
          <p:cNvPr id="20" name="Rectangle 19"/>
          <p:cNvSpPr/>
          <p:nvPr/>
        </p:nvSpPr>
        <p:spPr>
          <a:xfrm>
            <a:off x="7000461" y="2499507"/>
            <a:ext cx="2562640" cy="1569660"/>
          </a:xfrm>
          <a:prstGeom prst="rect">
            <a:avLst/>
          </a:prstGeom>
        </p:spPr>
        <p:txBody>
          <a:bodyPr wrap="square">
            <a:spAutoFit/>
          </a:bodyPr>
          <a:lstStyle/>
          <a:p>
            <a:r>
              <a:rPr lang="en-US" sz="1600" b="1" err="1">
                <a:latin typeface="Corbel" panose="020B0503020204020204" pitchFamily="34" charset="0"/>
              </a:rPr>
              <a:t>Informacja</a:t>
            </a:r>
            <a:r>
              <a:rPr lang="en-US" sz="1600" b="1">
                <a:latin typeface="Corbel" panose="020B0503020204020204" pitchFamily="34" charset="0"/>
              </a:rPr>
              <a:t> </a:t>
            </a:r>
            <a:r>
              <a:rPr lang="en-US" sz="1600" b="1" err="1">
                <a:latin typeface="Corbel" panose="020B0503020204020204" pitchFamily="34" charset="0"/>
              </a:rPr>
              <a:t>dostarczona</a:t>
            </a:r>
            <a:r>
              <a:rPr lang="en-US" sz="1600" b="1">
                <a:latin typeface="Corbel" panose="020B0503020204020204" pitchFamily="34" charset="0"/>
              </a:rPr>
              <a:t> </a:t>
            </a:r>
            <a:r>
              <a:rPr lang="en-US" sz="1600" b="1" err="1">
                <a:latin typeface="Corbel" panose="020B0503020204020204" pitchFamily="34" charset="0"/>
              </a:rPr>
              <a:t>przez</a:t>
            </a:r>
            <a:r>
              <a:rPr lang="en-US" sz="1600" b="1">
                <a:latin typeface="Corbel" panose="020B0503020204020204" pitchFamily="34" charset="0"/>
              </a:rPr>
              <a:t> </a:t>
            </a:r>
            <a:r>
              <a:rPr lang="en-US" sz="1600" b="1" err="1">
                <a:latin typeface="Corbel" panose="020B0503020204020204" pitchFamily="34" charset="0"/>
              </a:rPr>
              <a:t>firmy</a:t>
            </a:r>
            <a:r>
              <a:rPr lang="en-US" sz="1600" b="1">
                <a:latin typeface="Corbel" panose="020B0503020204020204" pitchFamily="34" charset="0"/>
              </a:rPr>
              <a:t> </a:t>
            </a:r>
          </a:p>
          <a:p>
            <a:pPr marL="285750" indent="-285750">
              <a:buFont typeface="Arial" charset="0"/>
              <a:buChar char="•"/>
            </a:pPr>
            <a:r>
              <a:rPr lang="en-US" sz="1600" err="1">
                <a:latin typeface="Corbel" panose="020B0503020204020204" pitchFamily="34" charset="0"/>
              </a:rPr>
              <a:t>Sprawozdanie</a:t>
            </a:r>
            <a:r>
              <a:rPr lang="en-US" sz="1600">
                <a:latin typeface="Corbel" panose="020B0503020204020204" pitchFamily="34" charset="0"/>
              </a:rPr>
              <a:t> </a:t>
            </a:r>
            <a:r>
              <a:rPr lang="en-US" sz="1600" err="1">
                <a:latin typeface="Corbel" panose="020B0503020204020204" pitchFamily="34" charset="0"/>
              </a:rPr>
              <a:t>finansowe</a:t>
            </a:r>
            <a:endParaRPr lang="en-US" sz="1600">
              <a:latin typeface="Corbel" panose="020B0503020204020204" pitchFamily="34" charset="0"/>
            </a:endParaRPr>
          </a:p>
          <a:p>
            <a:pPr marL="285750" indent="-285750">
              <a:buFont typeface="Arial" charset="0"/>
              <a:buChar char="•"/>
            </a:pPr>
            <a:r>
              <a:rPr lang="en-US" sz="1600" err="1">
                <a:latin typeface="Corbel" panose="020B0503020204020204" pitchFamily="34" charset="0"/>
              </a:rPr>
              <a:t>Wiadomości</a:t>
            </a:r>
            <a:r>
              <a:rPr lang="en-US" sz="1600">
                <a:latin typeface="Corbel" panose="020B0503020204020204" pitchFamily="34" charset="0"/>
              </a:rPr>
              <a:t> </a:t>
            </a:r>
            <a:r>
              <a:rPr lang="en-US" sz="1600" err="1">
                <a:latin typeface="Corbel" panose="020B0503020204020204" pitchFamily="34" charset="0"/>
              </a:rPr>
              <a:t>prasowe</a:t>
            </a:r>
            <a:endParaRPr lang="en-US" sz="1600">
              <a:latin typeface="Corbel" panose="020B0503020204020204" pitchFamily="34" charset="0"/>
            </a:endParaRPr>
          </a:p>
          <a:p>
            <a:pPr marL="285750" indent="-285750">
              <a:buFont typeface="Arial" charset="0"/>
              <a:buChar char="•"/>
            </a:pPr>
            <a:r>
              <a:rPr lang="en-US" sz="1600" err="1">
                <a:latin typeface="Corbel" panose="020B0503020204020204" pitchFamily="34" charset="0"/>
              </a:rPr>
              <a:t>Wywiady</a:t>
            </a:r>
            <a:endParaRPr lang="en-US" sz="1600">
              <a:latin typeface="Corbel" panose="020B0503020204020204" pitchFamily="34" charset="0"/>
            </a:endParaRPr>
          </a:p>
        </p:txBody>
      </p:sp>
    </p:spTree>
    <p:extLst>
      <p:ext uri="{BB962C8B-B14F-4D97-AF65-F5344CB8AC3E}">
        <p14:creationId xmlns:p14="http://schemas.microsoft.com/office/powerpoint/2010/main" val="160119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654626" y="1371600"/>
            <a:ext cx="8794174" cy="5600495"/>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 Placeholder 2"/>
          <p:cNvSpPr>
            <a:spLocks noGrp="1"/>
          </p:cNvSpPr>
          <p:nvPr>
            <p:ph type="body" sz="quarter" idx="11"/>
          </p:nvPr>
        </p:nvSpPr>
        <p:spPr>
          <a:xfrm>
            <a:off x="647700" y="1523795"/>
            <a:ext cx="8760818" cy="5600700"/>
          </a:xfrm>
        </p:spPr>
        <p:txBody>
          <a:bodyPr/>
          <a:lstStyle/>
          <a:p>
            <a:pPr>
              <a:spcBef>
                <a:spcPts val="0"/>
              </a:spcBef>
              <a:spcAft>
                <a:spcPts val="0"/>
              </a:spcAft>
            </a:pPr>
            <a:r>
              <a:rPr lang="en-US" sz="1600" b="1" dirty="0">
                <a:latin typeface="Corbel" charset="0"/>
                <a:ea typeface="Corbel" charset="0"/>
                <a:cs typeface="Corbel" charset="0"/>
              </a:rPr>
              <a:t>Automotive </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Automechanika</a:t>
            </a:r>
            <a:r>
              <a:rPr lang="en-US" sz="1600" dirty="0">
                <a:latin typeface="Corbel" charset="0"/>
                <a:ea typeface="Corbel" charset="0"/>
                <a:cs typeface="Corbel" charset="0"/>
              </a:rPr>
              <a:t>, Madrid, 11-14 March, 2015</a:t>
            </a:r>
          </a:p>
          <a:p>
            <a:pPr>
              <a:spcBef>
                <a:spcPts val="0"/>
              </a:spcBef>
              <a:spcAft>
                <a:spcPts val="0"/>
              </a:spcAft>
            </a:pPr>
            <a:r>
              <a:rPr lang="de-DE" sz="1600" dirty="0">
                <a:latin typeface="Corbel" charset="0"/>
                <a:ea typeface="Corbel" charset="0"/>
                <a:cs typeface="Corbel" charset="0"/>
              </a:rPr>
              <a:t>•	Internationale Automobil-Ausstellung (IAA), Frankfurt/Main, 17- 18 September, 2015</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Automotive Week/ Engine Expo, Stuttgart, 16-18 June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ICT / technology </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CEbIT</a:t>
            </a:r>
            <a:r>
              <a:rPr lang="en-US" sz="1600" dirty="0">
                <a:latin typeface="Corbel" charset="0"/>
                <a:ea typeface="Corbel" charset="0"/>
                <a:cs typeface="Corbel" charset="0"/>
              </a:rPr>
              <a:t>, Hannover, 16-20 March, 2015</a:t>
            </a:r>
          </a:p>
          <a:p>
            <a:pPr>
              <a:spcBef>
                <a:spcPts val="0"/>
              </a:spcBef>
              <a:spcAft>
                <a:spcPts val="0"/>
              </a:spcAft>
            </a:pPr>
            <a:r>
              <a:rPr lang="en-US" sz="1600" dirty="0">
                <a:latin typeface="Corbel" charset="0"/>
                <a:ea typeface="Corbel" charset="0"/>
                <a:cs typeface="Corbel" charset="0"/>
              </a:rPr>
              <a:t>•	Mobile World Congress, Barcelona, 2-5 March,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Industrial equipment</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Hannover </a:t>
            </a:r>
            <a:r>
              <a:rPr lang="en-US" sz="1600" dirty="0" err="1">
                <a:latin typeface="Corbel" charset="0"/>
                <a:ea typeface="Corbel" charset="0"/>
                <a:cs typeface="Corbel" charset="0"/>
              </a:rPr>
              <a:t>Messe</a:t>
            </a:r>
            <a:r>
              <a:rPr lang="en-US" sz="1600" dirty="0">
                <a:latin typeface="Corbel" charset="0"/>
                <a:ea typeface="Corbel" charset="0"/>
                <a:cs typeface="Corbel" charset="0"/>
              </a:rPr>
              <a:t>, Hannover, 13- 17 April, 2014</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Productronica</a:t>
            </a:r>
            <a:r>
              <a:rPr lang="en-US" sz="1600" dirty="0">
                <a:latin typeface="Corbel" charset="0"/>
                <a:ea typeface="Corbel" charset="0"/>
                <a:cs typeface="Corbel" charset="0"/>
              </a:rPr>
              <a:t>, </a:t>
            </a:r>
            <a:r>
              <a:rPr lang="en-US" sz="1600" dirty="0" err="1">
                <a:latin typeface="Corbel" charset="0"/>
                <a:ea typeface="Corbel" charset="0"/>
                <a:cs typeface="Corbel" charset="0"/>
              </a:rPr>
              <a:t>München</a:t>
            </a:r>
            <a:r>
              <a:rPr lang="en-US" sz="1600" dirty="0">
                <a:latin typeface="Corbel" charset="0"/>
                <a:ea typeface="Corbel" charset="0"/>
                <a:cs typeface="Corbel" charset="0"/>
              </a:rPr>
              <a:t>, 10-13 November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Real Estate</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Expo Real, </a:t>
            </a:r>
            <a:r>
              <a:rPr lang="en-US" sz="1600" dirty="0" err="1">
                <a:latin typeface="Corbel" charset="0"/>
                <a:ea typeface="Corbel" charset="0"/>
                <a:cs typeface="Corbel" charset="0"/>
              </a:rPr>
              <a:t>München</a:t>
            </a:r>
            <a:r>
              <a:rPr lang="en-US" sz="1600" dirty="0">
                <a:latin typeface="Corbel" charset="0"/>
                <a:ea typeface="Corbel" charset="0"/>
                <a:cs typeface="Corbel" charset="0"/>
              </a:rPr>
              <a:t>, 5–7 October, 2015</a:t>
            </a:r>
          </a:p>
          <a:p>
            <a:pPr>
              <a:spcBef>
                <a:spcPts val="0"/>
              </a:spcBef>
              <a:spcAft>
                <a:spcPts val="0"/>
              </a:spcAft>
            </a:pPr>
            <a:r>
              <a:rPr lang="en-US" sz="1600" dirty="0">
                <a:latin typeface="Corbel" charset="0"/>
                <a:ea typeface="Corbel" charset="0"/>
                <a:cs typeface="Corbel" charset="0"/>
              </a:rPr>
              <a:t>•	MIPIM, Cannes, 10-13 March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Logistics</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Transport Logistic- </a:t>
            </a:r>
            <a:r>
              <a:rPr lang="en-US" sz="1600" dirty="0" err="1">
                <a:latin typeface="Corbel" charset="0"/>
                <a:ea typeface="Corbel" charset="0"/>
                <a:cs typeface="Corbel" charset="0"/>
              </a:rPr>
              <a:t>München</a:t>
            </a:r>
            <a:r>
              <a:rPr lang="en-US" sz="1600" dirty="0">
                <a:latin typeface="Corbel" charset="0"/>
                <a:ea typeface="Corbel" charset="0"/>
                <a:cs typeface="Corbel" charset="0"/>
              </a:rPr>
              <a:t>, 5-8 May, 2015</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LogiMAT</a:t>
            </a:r>
            <a:r>
              <a:rPr lang="en-US" sz="1600" dirty="0">
                <a:latin typeface="Corbel" charset="0"/>
                <a:ea typeface="Corbel" charset="0"/>
                <a:cs typeface="Corbel" charset="0"/>
              </a:rPr>
              <a:t>- Stuttgart, 10-12 February, 2015</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Intertrafic</a:t>
            </a:r>
            <a:r>
              <a:rPr lang="en-US" sz="1600" dirty="0">
                <a:latin typeface="Corbel" charset="0"/>
                <a:ea typeface="Corbel" charset="0"/>
                <a:cs typeface="Corbel" charset="0"/>
              </a:rPr>
              <a:t>, Istanbul, 27-29 May, 2015</a:t>
            </a:r>
          </a:p>
          <a:p>
            <a:pPr marL="285750" indent="-285750">
              <a:spcBef>
                <a:spcPts val="0"/>
              </a:spcBef>
              <a:spcAft>
                <a:spcPts val="0"/>
              </a:spcAft>
              <a:buFont typeface="Arial" charset="0"/>
              <a:buChar char="•"/>
            </a:pPr>
            <a:r>
              <a:rPr lang="en-US" sz="1600" dirty="0" err="1">
                <a:latin typeface="Corbel" charset="0"/>
                <a:ea typeface="Corbel" charset="0"/>
                <a:cs typeface="Corbel" charset="0"/>
              </a:rPr>
              <a:t>Fach</a:t>
            </a:r>
            <a:r>
              <a:rPr lang="en-US" sz="1600" dirty="0">
                <a:latin typeface="Corbel" charset="0"/>
                <a:ea typeface="Corbel" charset="0"/>
                <a:cs typeface="Corbel" charset="0"/>
              </a:rPr>
              <a:t> Pack, Nuremberg, 29 September -01 October, 2015 </a:t>
            </a:r>
          </a:p>
          <a:p>
            <a:pPr>
              <a:spcBef>
                <a:spcPts val="0"/>
              </a:spcBef>
              <a:spcAft>
                <a:spcPts val="0"/>
              </a:spcAft>
            </a:pPr>
            <a:r>
              <a:rPr lang="en-US" sz="1600" dirty="0">
                <a:latin typeface="Corbel" charset="0"/>
                <a:ea typeface="Corbel" charset="0"/>
                <a:cs typeface="Corbel" charset="0"/>
              </a:rPr>
              <a:t>       </a:t>
            </a:r>
          </a:p>
          <a:p>
            <a:r>
              <a:rPr lang="en-US" sz="1600" b="1" dirty="0">
                <a:latin typeface="Corbel" charset="0"/>
                <a:ea typeface="Corbel" charset="0"/>
                <a:cs typeface="Corbel" charset="0"/>
              </a:rPr>
              <a:t> </a:t>
            </a:r>
            <a:endParaRPr lang="en-US" sz="1600" dirty="0">
              <a:latin typeface="Corbel" charset="0"/>
              <a:ea typeface="Corbel" charset="0"/>
              <a:cs typeface="Corbel" charset="0"/>
            </a:endParaRPr>
          </a:p>
        </p:txBody>
      </p:sp>
      <p:sp>
        <p:nvSpPr>
          <p:cNvPr id="4" name="Text Placeholder 1"/>
          <p:cNvSpPr>
            <a:spLocks noGrp="1"/>
          </p:cNvSpPr>
          <p:nvPr>
            <p:ph type="body" sz="quarter" idx="10"/>
          </p:nvPr>
        </p:nvSpPr>
        <p:spPr>
          <a:xfrm>
            <a:off x="654626" y="838200"/>
            <a:ext cx="8753892" cy="647700"/>
          </a:xfrm>
        </p:spPr>
        <p:txBody>
          <a:bodyPr/>
          <a:lstStyle/>
          <a:p>
            <a:r>
              <a:rPr lang="en-US" sz="2800" dirty="0">
                <a:latin typeface="Corbel" charset="0"/>
                <a:ea typeface="Corbel" charset="0"/>
                <a:cs typeface="Corbel" charset="0"/>
              </a:rPr>
              <a:t>Selecting events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081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9" end="1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0" end="2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1" end="2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654626" y="1371600"/>
            <a:ext cx="8794174" cy="5600495"/>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 Placeholder 2"/>
          <p:cNvSpPr>
            <a:spLocks noGrp="1"/>
          </p:cNvSpPr>
          <p:nvPr>
            <p:ph type="body" sz="quarter" idx="11"/>
          </p:nvPr>
        </p:nvSpPr>
        <p:spPr>
          <a:xfrm>
            <a:off x="647700" y="1371600"/>
            <a:ext cx="8458200" cy="5600700"/>
          </a:xfrm>
        </p:spPr>
        <p:txBody>
          <a:bodyPr/>
          <a:lstStyle/>
          <a:p>
            <a:pPr>
              <a:spcBef>
                <a:spcPts val="0"/>
              </a:spcBef>
              <a:spcAft>
                <a:spcPts val="0"/>
              </a:spcAft>
            </a:pPr>
            <a:r>
              <a:rPr lang="en-US" b="1" dirty="0"/>
              <a:t> </a:t>
            </a:r>
            <a:r>
              <a:rPr lang="en-US" sz="1600" b="1" dirty="0">
                <a:latin typeface="Corbel" charset="0"/>
                <a:ea typeface="Corbel" charset="0"/>
                <a:cs typeface="Corbel" charset="0"/>
              </a:rPr>
              <a:t>Pharma</a:t>
            </a:r>
            <a:r>
              <a:rPr lang="en-US" sz="1600" dirty="0">
                <a:latin typeface="Corbel" charset="0"/>
                <a:ea typeface="Corbel" charset="0"/>
                <a:cs typeface="Corbel" charset="0"/>
              </a:rPr>
              <a:t> </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CPhI</a:t>
            </a:r>
            <a:r>
              <a:rPr lang="en-US" sz="1600" dirty="0">
                <a:latin typeface="Corbel" charset="0"/>
                <a:ea typeface="Corbel" charset="0"/>
                <a:cs typeface="Corbel" charset="0"/>
              </a:rPr>
              <a:t>, Madrid, 13-15 October 2015  </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Biotechnica</a:t>
            </a:r>
            <a:r>
              <a:rPr lang="en-US" sz="1600" dirty="0">
                <a:latin typeface="Corbel" charset="0"/>
                <a:ea typeface="Corbel" charset="0"/>
                <a:cs typeface="Corbel" charset="0"/>
              </a:rPr>
              <a:t>, Hannover, 6- 8 October 2015</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ExpoPharm</a:t>
            </a:r>
            <a:r>
              <a:rPr lang="en-US" sz="1600" dirty="0">
                <a:latin typeface="Corbel" charset="0"/>
                <a:ea typeface="Corbel" charset="0"/>
                <a:cs typeface="Corbel" charset="0"/>
              </a:rPr>
              <a:t>, Düsseldorf, 30 September- 03 October 2015</a:t>
            </a:r>
          </a:p>
          <a:p>
            <a:pPr>
              <a:spcBef>
                <a:spcPts val="0"/>
              </a:spcBef>
              <a:spcAft>
                <a:spcPts val="0"/>
              </a:spcAft>
            </a:pPr>
            <a:r>
              <a:rPr lang="de-DE" sz="1600" dirty="0">
                <a:latin typeface="Corbel" charset="0"/>
                <a:ea typeface="Corbel" charset="0"/>
                <a:cs typeface="Corbel" charset="0"/>
              </a:rPr>
              <a:t>•	MEDICA- Düsseldorf, 16-19 November 2015</a:t>
            </a:r>
            <a:endParaRPr lang="en-US" sz="1600" dirty="0">
              <a:latin typeface="Corbel" charset="0"/>
              <a:ea typeface="Corbel" charset="0"/>
              <a:cs typeface="Corbel" charset="0"/>
            </a:endParaRPr>
          </a:p>
          <a:p>
            <a:pPr>
              <a:spcBef>
                <a:spcPts val="0"/>
              </a:spcBef>
              <a:spcAft>
                <a:spcPts val="0"/>
              </a:spcAft>
            </a:pPr>
            <a:r>
              <a:rPr lang="de-DE" sz="1600" dirty="0">
                <a:latin typeface="Corbel" charset="0"/>
                <a:ea typeface="Corbel" charset="0"/>
                <a:cs typeface="Corbel" charset="0"/>
              </a:rPr>
              <a:t> </a:t>
            </a:r>
            <a:endParaRPr lang="en-US" sz="1600" dirty="0">
              <a:latin typeface="Corbel" charset="0"/>
              <a:ea typeface="Corbel" charset="0"/>
              <a:cs typeface="Corbel" charset="0"/>
            </a:endParaRPr>
          </a:p>
          <a:p>
            <a:pPr>
              <a:spcBef>
                <a:spcPts val="0"/>
              </a:spcBef>
              <a:spcAft>
                <a:spcPts val="0"/>
              </a:spcAft>
            </a:pPr>
            <a:r>
              <a:rPr lang="de-DE" sz="1600" b="1" dirty="0">
                <a:latin typeface="Corbel" charset="0"/>
                <a:ea typeface="Corbel" charset="0"/>
                <a:cs typeface="Corbel" charset="0"/>
              </a:rPr>
              <a:t>Food</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Anuga</a:t>
            </a:r>
            <a:r>
              <a:rPr lang="en-US" sz="1600" dirty="0">
                <a:latin typeface="Corbel" charset="0"/>
                <a:ea typeface="Corbel" charset="0"/>
                <a:cs typeface="Corbel" charset="0"/>
              </a:rPr>
              <a:t>, Cologne, 10-14 October, 2015</a:t>
            </a:r>
          </a:p>
          <a:p>
            <a:pPr>
              <a:spcBef>
                <a:spcPts val="0"/>
              </a:spcBef>
              <a:spcAft>
                <a:spcPts val="0"/>
              </a:spcAft>
            </a:pPr>
            <a:r>
              <a:rPr lang="en-US" sz="1600" dirty="0">
                <a:latin typeface="Corbel" charset="0"/>
                <a:ea typeface="Corbel" charset="0"/>
                <a:cs typeface="Corbel" charset="0"/>
              </a:rPr>
              <a:t>•	</a:t>
            </a:r>
            <a:r>
              <a:rPr lang="en-US" sz="1600" dirty="0" err="1">
                <a:latin typeface="Corbel" charset="0"/>
                <a:ea typeface="Corbel" charset="0"/>
                <a:cs typeface="Corbel" charset="0"/>
              </a:rPr>
              <a:t>Biofach</a:t>
            </a:r>
            <a:r>
              <a:rPr lang="en-US" sz="1600" dirty="0">
                <a:latin typeface="Corbel" charset="0"/>
                <a:ea typeface="Corbel" charset="0"/>
                <a:cs typeface="Corbel" charset="0"/>
              </a:rPr>
              <a:t>, Nuremberg, 10-14 February, 2015 </a:t>
            </a:r>
          </a:p>
          <a:p>
            <a:pPr>
              <a:spcBef>
                <a:spcPts val="0"/>
              </a:spcBef>
              <a:spcAft>
                <a:spcPts val="0"/>
              </a:spcAft>
            </a:pPr>
            <a:r>
              <a:rPr lang="en-US" sz="1600" dirty="0">
                <a:latin typeface="Corbel" charset="0"/>
                <a:ea typeface="Corbel" charset="0"/>
                <a:cs typeface="Corbel" charset="0"/>
              </a:rPr>
              <a:t>•	Fruit </a:t>
            </a:r>
            <a:r>
              <a:rPr lang="en-US" sz="1600" dirty="0" err="1">
                <a:latin typeface="Corbel" charset="0"/>
                <a:ea typeface="Corbel" charset="0"/>
                <a:cs typeface="Corbel" charset="0"/>
              </a:rPr>
              <a:t>Logistica</a:t>
            </a:r>
            <a:r>
              <a:rPr lang="en-US" sz="1600" dirty="0">
                <a:latin typeface="Corbel" charset="0"/>
                <a:ea typeface="Corbel" charset="0"/>
                <a:cs typeface="Corbel" charset="0"/>
              </a:rPr>
              <a:t>, Berlin, 4-6 February 2015 </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Renewable</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Renewable Energy World Europe &amp; Power-Gen, Amsterdam, 9-11 June 2015 </a:t>
            </a:r>
          </a:p>
          <a:p>
            <a:pPr>
              <a:spcBef>
                <a:spcPts val="0"/>
              </a:spcBef>
              <a:spcAft>
                <a:spcPts val="0"/>
              </a:spcAft>
            </a:pPr>
            <a:r>
              <a:rPr lang="en-US" sz="1600" dirty="0">
                <a:latin typeface="Corbel" charset="0"/>
                <a:ea typeface="Corbel" charset="0"/>
                <a:cs typeface="Corbel" charset="0"/>
              </a:rPr>
              <a:t>•	EWEA, Paris, 17 - 20 November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Aerospace</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Paris Air Show, Paris- 15-21 June, 2015</a:t>
            </a:r>
          </a:p>
          <a:p>
            <a:pPr>
              <a:spcBef>
                <a:spcPts val="0"/>
              </a:spcBef>
              <a:spcAft>
                <a:spcPts val="0"/>
              </a:spcAft>
            </a:pPr>
            <a:r>
              <a:rPr lang="en-US" sz="1600" dirty="0">
                <a:latin typeface="Corbel" charset="0"/>
                <a:ea typeface="Corbel" charset="0"/>
                <a:cs typeface="Corbel" charset="0"/>
              </a:rPr>
              <a:t>•	Aircraft interior, Hamburg, 14-16 April 2015</a:t>
            </a:r>
          </a:p>
          <a:p>
            <a:pPr>
              <a:spcBef>
                <a:spcPts val="0"/>
              </a:spcBef>
              <a:spcAft>
                <a:spcPts val="0"/>
              </a:spcAft>
            </a:pPr>
            <a:r>
              <a:rPr lang="en-US" sz="1600" dirty="0">
                <a:latin typeface="Corbel" charset="0"/>
                <a:ea typeface="Corbel" charset="0"/>
                <a:cs typeface="Corbel" charset="0"/>
              </a:rPr>
              <a:t> </a:t>
            </a:r>
          </a:p>
          <a:p>
            <a:pPr>
              <a:spcBef>
                <a:spcPts val="0"/>
              </a:spcBef>
              <a:spcAft>
                <a:spcPts val="0"/>
              </a:spcAft>
            </a:pPr>
            <a:r>
              <a:rPr lang="en-US" sz="1600" b="1" dirty="0">
                <a:latin typeface="Corbel" charset="0"/>
                <a:ea typeface="Corbel" charset="0"/>
                <a:cs typeface="Corbel" charset="0"/>
              </a:rPr>
              <a:t>Chemicals and plastics</a:t>
            </a:r>
            <a:endParaRPr lang="en-US" sz="1600" dirty="0">
              <a:latin typeface="Corbel" charset="0"/>
              <a:ea typeface="Corbel" charset="0"/>
              <a:cs typeface="Corbel" charset="0"/>
            </a:endParaRPr>
          </a:p>
          <a:p>
            <a:pPr>
              <a:spcBef>
                <a:spcPts val="0"/>
              </a:spcBef>
              <a:spcAft>
                <a:spcPts val="0"/>
              </a:spcAft>
            </a:pPr>
            <a:r>
              <a:rPr lang="en-US" sz="1600" dirty="0">
                <a:latin typeface="Corbel" charset="0"/>
                <a:ea typeface="Corbel" charset="0"/>
                <a:cs typeface="Corbel" charset="0"/>
              </a:rPr>
              <a:t>•	JEC Europe Composites Show, Paris 10-12 March, 2015</a:t>
            </a:r>
          </a:p>
          <a:p>
            <a:pPr>
              <a:spcBef>
                <a:spcPts val="0"/>
              </a:spcBef>
              <a:spcAft>
                <a:spcPts val="0"/>
              </a:spcAft>
            </a:pPr>
            <a:r>
              <a:rPr lang="en-US" sz="1600" dirty="0">
                <a:latin typeface="Corbel" charset="0"/>
                <a:ea typeface="Corbel" charset="0"/>
                <a:cs typeface="Corbel" charset="0"/>
              </a:rPr>
              <a:t>•	European Coatings Show- Nuremberg, 21-23 April 2015</a:t>
            </a:r>
          </a:p>
          <a:p>
            <a:pPr>
              <a:spcBef>
                <a:spcPts val="0"/>
              </a:spcBef>
              <a:spcAft>
                <a:spcPts val="0"/>
              </a:spcAft>
            </a:pPr>
            <a:endParaRPr lang="en-US" sz="1600" dirty="0">
              <a:latin typeface="Corbel" charset="0"/>
              <a:ea typeface="Corbel" charset="0"/>
              <a:cs typeface="Corbel" charset="0"/>
            </a:endParaRPr>
          </a:p>
        </p:txBody>
      </p:sp>
      <p:sp>
        <p:nvSpPr>
          <p:cNvPr id="4" name="Text Placeholder 1"/>
          <p:cNvSpPr>
            <a:spLocks noGrp="1"/>
          </p:cNvSpPr>
          <p:nvPr>
            <p:ph type="body" sz="quarter" idx="10"/>
          </p:nvPr>
        </p:nvSpPr>
        <p:spPr>
          <a:xfrm>
            <a:off x="654626" y="838200"/>
            <a:ext cx="6261549" cy="647700"/>
          </a:xfrm>
        </p:spPr>
        <p:txBody>
          <a:bodyPr/>
          <a:lstStyle/>
          <a:p>
            <a:r>
              <a:rPr lang="en-US" sz="2800" dirty="0">
                <a:latin typeface="Corbel" charset="0"/>
                <a:ea typeface="Corbel" charset="0"/>
                <a:cs typeface="Corbel" charset="0"/>
              </a:rPr>
              <a:t>Selecting events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1858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hape 215"/>
          <p:cNvSpPr/>
          <p:nvPr/>
        </p:nvSpPr>
        <p:spPr>
          <a:xfrm>
            <a:off x="952500" y="1905001"/>
            <a:ext cx="8153400" cy="49530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5" name="Rectangle 4"/>
          <p:cNvSpPr/>
          <p:nvPr/>
        </p:nvSpPr>
        <p:spPr>
          <a:xfrm>
            <a:off x="952500" y="2047756"/>
            <a:ext cx="8153400" cy="6524863"/>
          </a:xfrm>
          <a:prstGeom prst="rect">
            <a:avLst/>
          </a:prstGeom>
        </p:spPr>
        <p:txBody>
          <a:bodyPr wrap="square">
            <a:spAutoFit/>
          </a:bodyPr>
          <a:lstStyle/>
          <a:p>
            <a:pPr marL="188598">
              <a:spcBef>
                <a:spcPts val="609"/>
              </a:spcBef>
              <a:spcAft>
                <a:spcPts val="609"/>
              </a:spcAft>
              <a:buClr>
                <a:srgbClr val="4B9CB9"/>
              </a:buClr>
              <a:buSzPct val="120000"/>
            </a:pPr>
            <a:r>
              <a:rPr lang="en-US" sz="1600" b="1" dirty="0">
                <a:latin typeface="Corbel" charset="0"/>
                <a:ea typeface="Corbel" charset="0"/>
                <a:cs typeface="Corbel" charset="0"/>
              </a:rPr>
              <a:t>“Decision maker”: "</a:t>
            </a:r>
            <a:r>
              <a:rPr lang="en-US" sz="1600" b="1" dirty="0" err="1">
                <a:latin typeface="Corbel" charset="0"/>
                <a:ea typeface="Corbel" charset="0"/>
                <a:cs typeface="Corbel" charset="0"/>
              </a:rPr>
              <a:t>osoba</a:t>
            </a:r>
            <a:r>
              <a:rPr lang="en-US" sz="1600" b="1" dirty="0">
                <a:latin typeface="Corbel" charset="0"/>
                <a:ea typeface="Corbel" charset="0"/>
                <a:cs typeface="Corbel" charset="0"/>
              </a:rPr>
              <a:t> w </a:t>
            </a:r>
            <a:r>
              <a:rPr lang="en-US" sz="1600" b="1" dirty="0" err="1">
                <a:latin typeface="Corbel" charset="0"/>
                <a:ea typeface="Corbel" charset="0"/>
                <a:cs typeface="Corbel" charset="0"/>
              </a:rPr>
              <a:t>firmie</a:t>
            </a:r>
            <a:r>
              <a:rPr lang="en-US" sz="1600" b="1" dirty="0">
                <a:latin typeface="Corbel" charset="0"/>
                <a:ea typeface="Corbel" charset="0"/>
                <a:cs typeface="Corbel" charset="0"/>
              </a:rPr>
              <a:t>, </a:t>
            </a:r>
            <a:r>
              <a:rPr lang="en-US" sz="1600" b="1" dirty="0" err="1">
                <a:latin typeface="Corbel" charset="0"/>
                <a:ea typeface="Corbel" charset="0"/>
                <a:cs typeface="Corbel" charset="0"/>
              </a:rPr>
              <a:t>która</a:t>
            </a:r>
            <a:r>
              <a:rPr lang="en-US" sz="1600" b="1" dirty="0">
                <a:latin typeface="Corbel" charset="0"/>
                <a:ea typeface="Corbel" charset="0"/>
                <a:cs typeface="Corbel" charset="0"/>
              </a:rPr>
              <a:t> </a:t>
            </a:r>
            <a:r>
              <a:rPr lang="en-US" sz="1600" b="1" dirty="0" err="1">
                <a:latin typeface="Corbel" charset="0"/>
                <a:ea typeface="Corbel" charset="0"/>
                <a:cs typeface="Corbel" charset="0"/>
              </a:rPr>
              <a:t>bierze</a:t>
            </a:r>
            <a:r>
              <a:rPr lang="en-US" sz="1600" b="1" dirty="0">
                <a:latin typeface="Corbel" charset="0"/>
                <a:ea typeface="Corbel" charset="0"/>
                <a:cs typeface="Corbel" charset="0"/>
              </a:rPr>
              <a:t> </a:t>
            </a:r>
            <a:r>
              <a:rPr lang="en-US" sz="1600" b="1" dirty="0" err="1">
                <a:latin typeface="Corbel" charset="0"/>
                <a:ea typeface="Corbel" charset="0"/>
                <a:cs typeface="Corbel" charset="0"/>
              </a:rPr>
              <a:t>udział</a:t>
            </a:r>
            <a:r>
              <a:rPr lang="en-US" sz="1600" b="1" dirty="0">
                <a:latin typeface="Corbel" charset="0"/>
                <a:ea typeface="Corbel" charset="0"/>
                <a:cs typeface="Corbel" charset="0"/>
              </a:rPr>
              <a:t> w </a:t>
            </a:r>
            <a:r>
              <a:rPr lang="en-US" sz="1600" b="1" dirty="0" err="1">
                <a:latin typeface="Corbel" charset="0"/>
                <a:ea typeface="Corbel" charset="0"/>
                <a:cs typeface="Corbel" charset="0"/>
              </a:rPr>
              <a:t>procesie</a:t>
            </a:r>
            <a:r>
              <a:rPr lang="en-US" sz="1600" b="1" dirty="0">
                <a:latin typeface="Corbel" charset="0"/>
                <a:ea typeface="Corbel" charset="0"/>
                <a:cs typeface="Corbel" charset="0"/>
              </a:rPr>
              <a:t> </a:t>
            </a:r>
            <a:r>
              <a:rPr lang="en-US" sz="1600" b="1" dirty="0" err="1">
                <a:latin typeface="Corbel" charset="0"/>
                <a:ea typeface="Corbel" charset="0"/>
                <a:cs typeface="Corbel" charset="0"/>
              </a:rPr>
              <a:t>decyzyjnym</a:t>
            </a:r>
            <a:r>
              <a:rPr lang="en-US" sz="1600" b="1" dirty="0">
                <a:latin typeface="Corbel" charset="0"/>
                <a:ea typeface="Corbel" charset="0"/>
                <a:cs typeface="Corbel" charset="0"/>
              </a:rPr>
              <a:t> </a:t>
            </a:r>
            <a:r>
              <a:rPr lang="en-US" sz="1600" b="1" dirty="0" err="1">
                <a:latin typeface="Corbel" charset="0"/>
                <a:ea typeface="Corbel" charset="0"/>
                <a:cs typeface="Corbel" charset="0"/>
              </a:rPr>
              <a:t>dotyczącym</a:t>
            </a:r>
            <a:r>
              <a:rPr lang="en-US" sz="1600" b="1" dirty="0">
                <a:latin typeface="Corbel" charset="0"/>
                <a:ea typeface="Corbel" charset="0"/>
                <a:cs typeface="Corbel" charset="0"/>
              </a:rPr>
              <a:t> </a:t>
            </a:r>
            <a:r>
              <a:rPr lang="en-US" sz="1600" b="1" dirty="0" err="1">
                <a:latin typeface="Corbel" charset="0"/>
                <a:ea typeface="Corbel" charset="0"/>
                <a:cs typeface="Corbel" charset="0"/>
              </a:rPr>
              <a:t>międzynarodowej</a:t>
            </a:r>
            <a:r>
              <a:rPr lang="en-US" sz="1600" b="1" dirty="0">
                <a:latin typeface="Corbel" charset="0"/>
                <a:ea typeface="Corbel" charset="0"/>
                <a:cs typeface="Corbel" charset="0"/>
              </a:rPr>
              <a:t> </a:t>
            </a:r>
            <a:r>
              <a:rPr lang="en-US" sz="1600" b="1" dirty="0" err="1">
                <a:latin typeface="Corbel" charset="0"/>
                <a:ea typeface="Corbel" charset="0"/>
                <a:cs typeface="Corbel" charset="0"/>
              </a:rPr>
              <a:t>ekspansji</a:t>
            </a:r>
            <a:endParaRPr lang="en-US" sz="1600" b="1" dirty="0">
              <a:latin typeface="Corbel" charset="0"/>
              <a:ea typeface="Corbel" charset="0"/>
              <a:cs typeface="Corbel" charset="0"/>
            </a:endParaRPr>
          </a:p>
          <a:p>
            <a:pPr marL="285750" indent="-285750" defTabSz="353278">
              <a:spcBef>
                <a:spcPts val="609"/>
              </a:spcBef>
              <a:spcAft>
                <a:spcPts val="609"/>
              </a:spcAft>
              <a:buClr>
                <a:srgbClr val="003B4D"/>
              </a:buClr>
              <a:buSzPct val="100000"/>
              <a:buFont typeface="Arial" charset="0"/>
              <a:buChar char="•"/>
            </a:pPr>
            <a:r>
              <a:rPr lang="en-US" sz="1600" dirty="0">
                <a:latin typeface="Corbel" charset="0"/>
                <a:ea typeface="Corbel" charset="0"/>
                <a:cs typeface="Corbel" charset="0"/>
              </a:rPr>
              <a:t>&lt;500 </a:t>
            </a:r>
            <a:r>
              <a:rPr lang="en-US" sz="1600" dirty="0" err="1">
                <a:latin typeface="Corbel" charset="0"/>
                <a:ea typeface="Corbel" charset="0"/>
                <a:cs typeface="Corbel" charset="0"/>
              </a:rPr>
              <a:t>pracowników</a:t>
            </a:r>
            <a:r>
              <a:rPr lang="en-US" sz="1600" dirty="0">
                <a:latin typeface="Corbel" charset="0"/>
                <a:ea typeface="Corbel" charset="0"/>
                <a:cs typeface="Corbel" charset="0"/>
              </a:rPr>
              <a:t>: : CEO   </a:t>
            </a:r>
            <a:r>
              <a:rPr lang="en-US" sz="1600" dirty="0" err="1">
                <a:latin typeface="Corbel" charset="0"/>
                <a:ea typeface="Corbel" charset="0"/>
                <a:cs typeface="Corbel" charset="0"/>
              </a:rPr>
              <a:t>lub</a:t>
            </a:r>
            <a:r>
              <a:rPr lang="en-US" sz="1600" dirty="0">
                <a:latin typeface="Corbel" charset="0"/>
                <a:ea typeface="Corbel" charset="0"/>
                <a:cs typeface="Corbel" charset="0"/>
              </a:rPr>
              <a:t>   COO</a:t>
            </a:r>
          </a:p>
          <a:p>
            <a:pPr marL="285750" indent="-285750" defTabSz="353278">
              <a:spcBef>
                <a:spcPts val="609"/>
              </a:spcBef>
              <a:spcAft>
                <a:spcPts val="609"/>
              </a:spcAft>
              <a:buClr>
                <a:srgbClr val="003B4D"/>
              </a:buClr>
              <a:buSzPct val="100000"/>
              <a:buFont typeface="Arial" charset="0"/>
              <a:buChar char="•"/>
            </a:pPr>
            <a:r>
              <a:rPr lang="en-US" sz="1600" dirty="0">
                <a:latin typeface="Corbel" charset="0"/>
                <a:ea typeface="Corbel" charset="0"/>
                <a:cs typeface="Corbel" charset="0"/>
              </a:rPr>
              <a:t>500-2000 </a:t>
            </a:r>
            <a:r>
              <a:rPr lang="en-US" sz="1600" dirty="0" err="1">
                <a:latin typeface="Corbel" charset="0"/>
                <a:ea typeface="Corbel" charset="0"/>
                <a:cs typeface="Corbel" charset="0"/>
              </a:rPr>
              <a:t>pracowników</a:t>
            </a:r>
            <a:r>
              <a:rPr lang="en-US" sz="1600" dirty="0">
                <a:latin typeface="Corbel" charset="0"/>
                <a:ea typeface="Corbel" charset="0"/>
                <a:cs typeface="Corbel" charset="0"/>
              </a:rPr>
              <a:t>: COO, VP WW Operations, President targeted region, VP Operations.</a:t>
            </a:r>
          </a:p>
          <a:p>
            <a:pPr marL="285750" indent="-285750" defTabSz="353278">
              <a:spcBef>
                <a:spcPts val="609"/>
              </a:spcBef>
              <a:spcAft>
                <a:spcPts val="609"/>
              </a:spcAft>
              <a:buClr>
                <a:srgbClr val="003B4D"/>
              </a:buClr>
              <a:buSzPct val="100000"/>
              <a:buFont typeface="Arial" charset="0"/>
              <a:buChar char="•"/>
            </a:pPr>
            <a:r>
              <a:rPr lang="en-US" sz="1600" dirty="0">
                <a:latin typeface="Corbel" charset="0"/>
                <a:ea typeface="Corbel" charset="0"/>
                <a:cs typeface="Corbel" charset="0"/>
              </a:rPr>
              <a:t>&gt;2000 </a:t>
            </a:r>
            <a:r>
              <a:rPr lang="en-US" sz="1600" dirty="0" err="1">
                <a:latin typeface="Corbel" charset="0"/>
                <a:ea typeface="Corbel" charset="0"/>
                <a:cs typeface="Corbel" charset="0"/>
              </a:rPr>
              <a:t>pracowników</a:t>
            </a:r>
            <a:r>
              <a:rPr lang="en-US" sz="1600" dirty="0">
                <a:latin typeface="Corbel" charset="0"/>
                <a:ea typeface="Corbel" charset="0"/>
                <a:cs typeface="Corbel" charset="0"/>
              </a:rPr>
              <a:t>: VP Operations, VP International Development, Director of Operations, VP Manufacturing, VP Corporate Development</a:t>
            </a:r>
          </a:p>
          <a:p>
            <a:pPr marL="474348" indent="-285750">
              <a:spcBef>
                <a:spcPts val="609"/>
              </a:spcBef>
              <a:spcAft>
                <a:spcPts val="609"/>
              </a:spcAft>
              <a:buClr>
                <a:srgbClr val="4B9CB9"/>
              </a:buClr>
              <a:buSzPct val="120000"/>
              <a:buFont typeface="Wingdings" charset="2"/>
              <a:buChar char="§"/>
            </a:pPr>
            <a:endParaRPr lang="en-US" sz="1600" dirty="0">
              <a:latin typeface="Corbel" charset="0"/>
              <a:ea typeface="Corbel" charset="0"/>
              <a:cs typeface="Corbel" charset="0"/>
            </a:endParaRPr>
          </a:p>
          <a:p>
            <a:pPr marL="188598">
              <a:spcBef>
                <a:spcPts val="609"/>
              </a:spcBef>
              <a:spcAft>
                <a:spcPts val="609"/>
              </a:spcAft>
              <a:buClr>
                <a:srgbClr val="4B9CB9"/>
              </a:buClr>
              <a:buSzPct val="120000"/>
            </a:pPr>
            <a:r>
              <a:rPr lang="en-US" sz="1600" b="1" dirty="0" err="1">
                <a:latin typeface="Corbel" charset="0"/>
                <a:ea typeface="Corbel" charset="0"/>
                <a:cs typeface="Corbel" charset="0"/>
              </a:rPr>
              <a:t>Gdzie</a:t>
            </a:r>
            <a:r>
              <a:rPr lang="en-US" sz="1600" b="1" dirty="0">
                <a:latin typeface="Corbel" charset="0"/>
                <a:ea typeface="Corbel" charset="0"/>
                <a:cs typeface="Corbel" charset="0"/>
              </a:rPr>
              <a:t> </a:t>
            </a:r>
            <a:r>
              <a:rPr lang="en-US" sz="1600" b="1" dirty="0" err="1">
                <a:latin typeface="Corbel" charset="0"/>
                <a:ea typeface="Corbel" charset="0"/>
                <a:cs typeface="Corbel" charset="0"/>
              </a:rPr>
              <a:t>można</a:t>
            </a:r>
            <a:r>
              <a:rPr lang="en-US" sz="1600" b="1" dirty="0">
                <a:latin typeface="Corbel" charset="0"/>
                <a:ea typeface="Corbel" charset="0"/>
                <a:cs typeface="Corbel" charset="0"/>
              </a:rPr>
              <a:t> go </a:t>
            </a:r>
            <a:r>
              <a:rPr lang="en-US" sz="1600" b="1" dirty="0" err="1">
                <a:latin typeface="Corbel" charset="0"/>
                <a:ea typeface="Corbel" charset="0"/>
                <a:cs typeface="Corbel" charset="0"/>
              </a:rPr>
              <a:t>znaleźć</a:t>
            </a:r>
            <a:r>
              <a:rPr lang="en-US" sz="1600" b="1" dirty="0">
                <a:latin typeface="Corbel" charset="0"/>
                <a:ea typeface="Corbel" charset="0"/>
                <a:cs typeface="Corbel" charset="0"/>
              </a:rPr>
              <a:t>?</a:t>
            </a:r>
          </a:p>
          <a:p>
            <a:pPr marL="285750"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Strona</a:t>
            </a:r>
            <a:r>
              <a:rPr lang="en-US" sz="1600" dirty="0">
                <a:latin typeface="Corbel" charset="0"/>
                <a:ea typeface="Corbel" charset="0"/>
                <a:cs typeface="Corbel" charset="0"/>
              </a:rPr>
              <a:t> </a:t>
            </a:r>
            <a:r>
              <a:rPr lang="en-US" sz="1600" dirty="0" err="1">
                <a:latin typeface="Corbel" charset="0"/>
                <a:ea typeface="Corbel" charset="0"/>
                <a:cs typeface="Corbel" charset="0"/>
              </a:rPr>
              <a:t>internetowa</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"O </a:t>
            </a:r>
            <a:r>
              <a:rPr lang="en-US" sz="1600" dirty="0" err="1">
                <a:latin typeface="Corbel" charset="0"/>
                <a:ea typeface="Corbel" charset="0"/>
                <a:cs typeface="Corbel" charset="0"/>
              </a:rPr>
              <a:t>nas</a:t>
            </a:r>
            <a:r>
              <a:rPr lang="en-US" sz="1600" dirty="0">
                <a:latin typeface="Corbel" charset="0"/>
                <a:ea typeface="Corbel" charset="0"/>
                <a:cs typeface="Corbel" charset="0"/>
              </a:rPr>
              <a:t>" "</a:t>
            </a:r>
            <a:r>
              <a:rPr lang="en-US" sz="1600" dirty="0" err="1">
                <a:latin typeface="Corbel" charset="0"/>
                <a:ea typeface="Corbel" charset="0"/>
                <a:cs typeface="Corbel" charset="0"/>
              </a:rPr>
              <a:t>relacji</a:t>
            </a:r>
            <a:r>
              <a:rPr lang="en-US" sz="1600" dirty="0">
                <a:latin typeface="Corbel" charset="0"/>
                <a:ea typeface="Corbel" charset="0"/>
                <a:cs typeface="Corbel" charset="0"/>
              </a:rPr>
              <a:t> </a:t>
            </a:r>
            <a:r>
              <a:rPr lang="en-US" sz="1600" dirty="0" err="1">
                <a:latin typeface="Corbel" charset="0"/>
                <a:ea typeface="Corbel" charset="0"/>
                <a:cs typeface="Corbel" charset="0"/>
              </a:rPr>
              <a:t>inwestorskich</a:t>
            </a:r>
            <a:r>
              <a:rPr lang="en-US" sz="1600" dirty="0">
                <a:latin typeface="Corbel" charset="0"/>
                <a:ea typeface="Corbel" charset="0"/>
                <a:cs typeface="Corbel" charset="0"/>
              </a:rPr>
              <a:t> " "</a:t>
            </a:r>
            <a:r>
              <a:rPr lang="en-US" sz="1600" dirty="0" err="1">
                <a:latin typeface="Corbel" charset="0"/>
                <a:ea typeface="Corbel" charset="0"/>
                <a:cs typeface="Corbel" charset="0"/>
              </a:rPr>
              <a:t>Impressum</a:t>
            </a:r>
            <a:r>
              <a:rPr lang="en-US" sz="1600" dirty="0">
                <a:latin typeface="Corbel" charset="0"/>
                <a:ea typeface="Corbel" charset="0"/>
                <a:cs typeface="Corbel" charset="0"/>
              </a:rPr>
              <a:t>”</a:t>
            </a:r>
          </a:p>
          <a:p>
            <a:pPr marL="285750"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Informacja</a:t>
            </a:r>
            <a:r>
              <a:rPr lang="en-US" sz="1600" dirty="0">
                <a:latin typeface="Corbel" charset="0"/>
                <a:ea typeface="Corbel" charset="0"/>
                <a:cs typeface="Corbel" charset="0"/>
              </a:rPr>
              <a:t> </a:t>
            </a:r>
            <a:r>
              <a:rPr lang="en-US" sz="1600" dirty="0" err="1">
                <a:latin typeface="Corbel" charset="0"/>
                <a:ea typeface="Corbel" charset="0"/>
                <a:cs typeface="Corbel" charset="0"/>
              </a:rPr>
              <a:t>prasowa</a:t>
            </a:r>
            <a:r>
              <a:rPr lang="en-US" sz="1600" dirty="0">
                <a:latin typeface="Corbel" charset="0"/>
                <a:ea typeface="Corbel" charset="0"/>
                <a:cs typeface="Corbel" charset="0"/>
              </a:rPr>
              <a:t>: </a:t>
            </a:r>
            <a:r>
              <a:rPr lang="en-US" sz="1600" dirty="0" err="1">
                <a:latin typeface="Corbel" charset="0"/>
                <a:ea typeface="Corbel" charset="0"/>
                <a:cs typeface="Corbel" charset="0"/>
              </a:rPr>
              <a:t>Kto</a:t>
            </a:r>
            <a:r>
              <a:rPr lang="en-US" sz="1600" dirty="0">
                <a:latin typeface="Corbel" charset="0"/>
                <a:ea typeface="Corbel" charset="0"/>
                <a:cs typeface="Corbel" charset="0"/>
              </a:rPr>
              <a:t> </a:t>
            </a:r>
            <a:r>
              <a:rPr lang="en-US" sz="1600" dirty="0" err="1">
                <a:latin typeface="Corbel" charset="0"/>
                <a:ea typeface="Corbel" charset="0"/>
                <a:cs typeface="Corbel" charset="0"/>
              </a:rPr>
              <a:t>publicznie</a:t>
            </a:r>
            <a:r>
              <a:rPr lang="en-US" sz="1600" dirty="0">
                <a:latin typeface="Corbel" charset="0"/>
                <a:ea typeface="Corbel" charset="0"/>
                <a:cs typeface="Corbel" charset="0"/>
              </a:rPr>
              <a:t> </a:t>
            </a:r>
            <a:r>
              <a:rPr lang="en-US" sz="1600" dirty="0" err="1">
                <a:latin typeface="Corbel" charset="0"/>
                <a:ea typeface="Corbel" charset="0"/>
                <a:cs typeface="Corbel" charset="0"/>
              </a:rPr>
              <a:t>mówi</a:t>
            </a:r>
            <a:r>
              <a:rPr lang="en-US" sz="1600" dirty="0">
                <a:latin typeface="Corbel" charset="0"/>
                <a:ea typeface="Corbel" charset="0"/>
                <a:cs typeface="Corbel" charset="0"/>
              </a:rPr>
              <a:t> o </a:t>
            </a:r>
            <a:r>
              <a:rPr lang="en-US" sz="1600" dirty="0" err="1">
                <a:latin typeface="Corbel" charset="0"/>
                <a:ea typeface="Corbel" charset="0"/>
                <a:cs typeface="Corbel" charset="0"/>
              </a:rPr>
              <a:t>planach</a:t>
            </a:r>
            <a:r>
              <a:rPr lang="en-US" sz="1600" dirty="0">
                <a:latin typeface="Corbel" charset="0"/>
                <a:ea typeface="Corbel" charset="0"/>
                <a:cs typeface="Corbel" charset="0"/>
              </a:rPr>
              <a:t> </a:t>
            </a:r>
            <a:r>
              <a:rPr lang="en-US" sz="1600" dirty="0" err="1">
                <a:latin typeface="Corbel" charset="0"/>
                <a:ea typeface="Corbel" charset="0"/>
                <a:cs typeface="Corbel" charset="0"/>
              </a:rPr>
              <a:t>ekspansji</a:t>
            </a:r>
            <a:r>
              <a:rPr lang="en-US" sz="1600" dirty="0">
                <a:latin typeface="Corbel" charset="0"/>
                <a:ea typeface="Corbel" charset="0"/>
                <a:cs typeface="Corbel" charset="0"/>
              </a:rPr>
              <a:t> (Link)</a:t>
            </a:r>
          </a:p>
          <a:p>
            <a:pPr marL="285750" indent="-285750" defTabSz="353278">
              <a:spcBef>
                <a:spcPts val="609"/>
              </a:spcBef>
              <a:spcAft>
                <a:spcPts val="609"/>
              </a:spcAft>
              <a:buClr>
                <a:srgbClr val="003B4D"/>
              </a:buClr>
              <a:buSzPct val="100000"/>
              <a:buFont typeface="Arial" charset="0"/>
              <a:buChar char="•"/>
            </a:pPr>
            <a:r>
              <a:rPr lang="en-US" sz="1600" dirty="0">
                <a:latin typeface="Corbel" charset="0"/>
                <a:ea typeface="Corbel" charset="0"/>
                <a:cs typeface="Corbel" charset="0"/>
              </a:rPr>
              <a:t>Google: “</a:t>
            </a:r>
            <a:r>
              <a:rPr lang="en-US" sz="1600" dirty="0" err="1">
                <a:latin typeface="Corbel" charset="0"/>
                <a:ea typeface="Corbel" charset="0"/>
                <a:cs typeface="Corbel" charset="0"/>
              </a:rPr>
              <a:t>nazwa</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 </a:t>
            </a:r>
            <a:r>
              <a:rPr lang="en-US" sz="1600" dirty="0" err="1">
                <a:latin typeface="Corbel" charset="0"/>
                <a:ea typeface="Corbel" charset="0"/>
                <a:cs typeface="Corbel" charset="0"/>
              </a:rPr>
              <a:t>powiedzial</a:t>
            </a:r>
            <a:r>
              <a:rPr lang="en-US" sz="1600" dirty="0">
                <a:latin typeface="Corbel" charset="0"/>
                <a:ea typeface="Corbel" charset="0"/>
                <a:cs typeface="Corbel" charset="0"/>
              </a:rPr>
              <a:t> /said+ “</a:t>
            </a:r>
            <a:r>
              <a:rPr lang="en-US" sz="1600" dirty="0" err="1">
                <a:latin typeface="Corbel" charset="0"/>
                <a:ea typeface="Corbel" charset="0"/>
                <a:cs typeface="Corbel" charset="0"/>
              </a:rPr>
              <a:t>ekspansja</a:t>
            </a:r>
            <a:r>
              <a:rPr lang="en-US" sz="1600" dirty="0">
                <a:latin typeface="Corbel" charset="0"/>
                <a:ea typeface="Corbel" charset="0"/>
                <a:cs typeface="Corbel" charset="0"/>
              </a:rPr>
              <a:t>/expansion”.</a:t>
            </a:r>
          </a:p>
          <a:p>
            <a:pPr marL="285750"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Sieci</a:t>
            </a:r>
            <a:r>
              <a:rPr lang="en-US" sz="1600" dirty="0">
                <a:latin typeface="Corbel" charset="0"/>
                <a:ea typeface="Corbel" charset="0"/>
                <a:cs typeface="Corbel" charset="0"/>
              </a:rPr>
              <a:t> </a:t>
            </a:r>
            <a:r>
              <a:rPr lang="en-US" sz="1600" dirty="0" err="1">
                <a:latin typeface="Corbel" charset="0"/>
                <a:ea typeface="Corbel" charset="0"/>
                <a:cs typeface="Corbel" charset="0"/>
              </a:rPr>
              <a:t>społeczne</a:t>
            </a:r>
            <a:r>
              <a:rPr lang="en-US" sz="1600" dirty="0">
                <a:latin typeface="Corbel" charset="0"/>
                <a:ea typeface="Corbel" charset="0"/>
                <a:cs typeface="Corbel" charset="0"/>
              </a:rPr>
              <a:t>: </a:t>
            </a:r>
            <a:r>
              <a:rPr lang="en-US" sz="1600" dirty="0" err="1">
                <a:latin typeface="Corbel" charset="0"/>
                <a:ea typeface="Corbel" charset="0"/>
                <a:cs typeface="Corbel" charset="0"/>
              </a:rPr>
              <a:t>LiunkedIN</a:t>
            </a:r>
            <a:endParaRPr lang="en-US" sz="1600" dirty="0">
              <a:latin typeface="Corbel" charset="0"/>
              <a:ea typeface="Corbel" charset="0"/>
              <a:cs typeface="Corbel" charset="0"/>
            </a:endParaRPr>
          </a:p>
          <a:p>
            <a:pPr marL="474348" indent="-285750">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474348" indent="-285750">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474348" indent="-285750">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474348" indent="-285750">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474348" indent="-285750">
              <a:spcBef>
                <a:spcPts val="609"/>
              </a:spcBef>
              <a:spcAft>
                <a:spcPts val="609"/>
              </a:spcAft>
              <a:buClr>
                <a:srgbClr val="C00000"/>
              </a:buClr>
              <a:buSzPct val="120000"/>
              <a:buFont typeface="Arial" panose="020B0604020202020204" pitchFamily="34" charset="0"/>
              <a:buChar char="•"/>
            </a:pPr>
            <a:endParaRPr lang="en-US" sz="1600" dirty="0">
              <a:solidFill>
                <a:srgbClr val="3C4A4A"/>
              </a:solidFill>
              <a:latin typeface="Corbel" charset="0"/>
              <a:ea typeface="Corbel" charset="0"/>
              <a:cs typeface="Corbel" charset="0"/>
              <a:sym typeface="Calibri" charset="0"/>
            </a:endParaRPr>
          </a:p>
        </p:txBody>
      </p:sp>
      <p:sp>
        <p:nvSpPr>
          <p:cNvPr id="6" name="Text Placeholder 1"/>
          <p:cNvSpPr>
            <a:spLocks noGrp="1"/>
          </p:cNvSpPr>
          <p:nvPr>
            <p:ph type="body" sz="quarter" idx="10"/>
          </p:nvPr>
        </p:nvSpPr>
        <p:spPr>
          <a:xfrm>
            <a:off x="654626" y="838200"/>
            <a:ext cx="6261549" cy="647700"/>
          </a:xfrm>
        </p:spPr>
        <p:txBody>
          <a:bodyPr/>
          <a:lstStyle/>
          <a:p>
            <a:pPr lvl="0">
              <a:spcAft>
                <a:spcPts val="1417"/>
              </a:spcAft>
              <a:buSzPct val="45000"/>
            </a:pPr>
            <a:r>
              <a:rPr lang="en-US" sz="2800" dirty="0" err="1">
                <a:latin typeface="Corbel" pitchFamily="18"/>
              </a:rPr>
              <a:t>Proces</a:t>
            </a:r>
            <a:r>
              <a:rPr lang="en-US" sz="2800" dirty="0">
                <a:latin typeface="Corbel" pitchFamily="18"/>
              </a:rPr>
              <a:t>  </a:t>
            </a:r>
            <a:r>
              <a:rPr lang="en-US" sz="2800" dirty="0" err="1">
                <a:latin typeface="Corbel" pitchFamily="18"/>
              </a:rPr>
              <a:t>identyfikacji</a:t>
            </a:r>
            <a:r>
              <a:rPr lang="en-US" sz="2800" dirty="0">
                <a:latin typeface="Corbel" pitchFamily="18"/>
              </a:rPr>
              <a:t>  </a:t>
            </a:r>
            <a:r>
              <a:rPr lang="en-US" sz="2800" dirty="0" err="1">
                <a:latin typeface="Corbel" pitchFamily="18"/>
              </a:rPr>
              <a:t>osób</a:t>
            </a:r>
            <a:r>
              <a:rPr lang="en-US" sz="2800" dirty="0">
                <a:latin typeface="Corbel" pitchFamily="18"/>
              </a:rPr>
              <a:t>  </a:t>
            </a:r>
            <a:r>
              <a:rPr lang="en-US" sz="2800" dirty="0" err="1">
                <a:latin typeface="Corbel" pitchFamily="18"/>
              </a:rPr>
              <a:t>podejmujących</a:t>
            </a:r>
            <a:r>
              <a:rPr lang="en-US" sz="2800" dirty="0">
                <a:latin typeface="Corbel" pitchFamily="18"/>
              </a:rPr>
              <a:t>  </a:t>
            </a:r>
            <a:r>
              <a:rPr lang="en-US" sz="2800" dirty="0" err="1">
                <a:latin typeface="Corbel" pitchFamily="18"/>
              </a:rPr>
              <a:t>decyzję</a:t>
            </a:r>
            <a:endParaRPr lang="en-US" sz="2800" dirty="0">
              <a:latin typeface="Corbel" pitchFamily="18"/>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56836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hape 215"/>
          <p:cNvSpPr/>
          <p:nvPr/>
        </p:nvSpPr>
        <p:spPr>
          <a:xfrm>
            <a:off x="952500" y="1905001"/>
            <a:ext cx="8153400" cy="49530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5" name="Rectangle 4"/>
          <p:cNvSpPr/>
          <p:nvPr/>
        </p:nvSpPr>
        <p:spPr>
          <a:xfrm>
            <a:off x="952500" y="2047756"/>
            <a:ext cx="8153400" cy="8378960"/>
          </a:xfrm>
          <a:prstGeom prst="rect">
            <a:avLst/>
          </a:prstGeom>
        </p:spPr>
        <p:txBody>
          <a:bodyPr wrap="square" numCol="2">
            <a:spAutoFit/>
          </a:bodyPr>
          <a:lstStyle/>
          <a:p>
            <a:pPr marL="474348" indent="-285750">
              <a:spcBef>
                <a:spcPts val="9"/>
              </a:spcBef>
              <a:spcAft>
                <a:spcPts val="9"/>
              </a:spcAft>
              <a:buClr>
                <a:srgbClr val="4B9CB9"/>
              </a:buClr>
              <a:buSzPct val="120000"/>
              <a:buFont typeface="Wingdings" charset="2"/>
              <a:buChar char="ü"/>
            </a:pPr>
            <a:endParaRPr lang="en-US" sz="1600" b="1" dirty="0">
              <a:latin typeface="Corbel" charset="0"/>
              <a:ea typeface="Corbel" charset="0"/>
              <a:cs typeface="Corbel" charset="0"/>
              <a:sym typeface="Calibri" charset="0"/>
            </a:endParaRPr>
          </a:p>
          <a:p>
            <a:pPr marL="474348" indent="-285750">
              <a:spcBef>
                <a:spcPts val="9"/>
              </a:spcBef>
              <a:spcAft>
                <a:spcPts val="9"/>
              </a:spcAft>
              <a:buClr>
                <a:srgbClr val="4B9CB9"/>
              </a:buClr>
              <a:buSzPct val="120000"/>
              <a:buFont typeface="Wingdings" charset="2"/>
              <a:buChar char="ü"/>
            </a:pPr>
            <a:endParaRPr lang="en-US" sz="1600" b="1" dirty="0">
              <a:latin typeface="Corbel" charset="0"/>
              <a:ea typeface="Corbel" charset="0"/>
              <a:cs typeface="Corbel" charset="0"/>
              <a:sym typeface="Calibri" charset="0"/>
            </a:endParaRPr>
          </a:p>
          <a:p>
            <a:pPr marL="474348" indent="-285750">
              <a:spcBef>
                <a:spcPts val="9"/>
              </a:spcBef>
              <a:spcAft>
                <a:spcPts val="9"/>
              </a:spcAft>
              <a:buClr>
                <a:srgbClr val="4B9CB9"/>
              </a:buClr>
              <a:buSzPct val="120000"/>
              <a:buFont typeface="Wingdings" charset="2"/>
              <a:buChar char="ü"/>
            </a:pPr>
            <a:r>
              <a:rPr lang="en-US" sz="1600" b="1" dirty="0">
                <a:latin typeface="Corbel" charset="0"/>
                <a:ea typeface="Corbel" charset="0"/>
                <a:cs typeface="Corbel" charset="0"/>
                <a:sym typeface="Calibri" charset="0"/>
              </a:rPr>
              <a:t>Questioning should seem natural and part of an open conversation (not an interrogation or survey).</a:t>
            </a:r>
          </a:p>
          <a:p>
            <a:pPr marL="474348" indent="-285750">
              <a:spcBef>
                <a:spcPts val="9"/>
              </a:spcBef>
              <a:spcAft>
                <a:spcPts val="9"/>
              </a:spcAft>
              <a:buClr>
                <a:srgbClr val="4B9CB9"/>
              </a:buClr>
              <a:buSzPct val="120000"/>
              <a:buFont typeface="Wingdings" charset="2"/>
              <a:buChar char="ü"/>
            </a:pPr>
            <a:endParaRPr lang="en-US" sz="1600" b="1" dirty="0">
              <a:latin typeface="Corbel" charset="0"/>
              <a:ea typeface="Corbel" charset="0"/>
              <a:cs typeface="Corbel" charset="0"/>
              <a:sym typeface="Calibri" charset="0"/>
            </a:endParaRPr>
          </a:p>
          <a:p>
            <a:pPr marL="474348" indent="-285750">
              <a:spcBef>
                <a:spcPts val="9"/>
              </a:spcBef>
              <a:spcAft>
                <a:spcPts val="9"/>
              </a:spcAft>
              <a:buClr>
                <a:srgbClr val="4B9CB9"/>
              </a:buClr>
              <a:buSzPct val="120000"/>
              <a:buFont typeface="Wingdings" charset="2"/>
              <a:buChar char="ü"/>
            </a:pPr>
            <a:r>
              <a:rPr lang="en-US" sz="1600" b="1" dirty="0">
                <a:latin typeface="Corbel" charset="0"/>
                <a:ea typeface="Corbel" charset="0"/>
                <a:cs typeface="Corbel" charset="0"/>
                <a:sym typeface="Calibri" charset="0"/>
              </a:rPr>
              <a:t>Effective questioning means spending more times listening rather than talking.</a:t>
            </a:r>
          </a:p>
          <a:p>
            <a:pPr marL="474348" indent="-285750">
              <a:spcBef>
                <a:spcPts val="9"/>
              </a:spcBef>
              <a:spcAft>
                <a:spcPts val="9"/>
              </a:spcAft>
              <a:buClr>
                <a:srgbClr val="4B9CB9"/>
              </a:buClr>
              <a:buSzPct val="120000"/>
              <a:buFont typeface="Wingdings" charset="2"/>
              <a:buChar char="ü"/>
            </a:pPr>
            <a:endParaRPr lang="en-US" sz="1600" b="1" dirty="0">
              <a:latin typeface="Corbel" charset="0"/>
              <a:ea typeface="Corbel" charset="0"/>
              <a:cs typeface="Corbel" charset="0"/>
              <a:sym typeface="Calibri" charset="0"/>
            </a:endParaRPr>
          </a:p>
          <a:p>
            <a:pPr marL="474348" indent="-285750">
              <a:spcBef>
                <a:spcPts val="9"/>
              </a:spcBef>
              <a:spcAft>
                <a:spcPts val="9"/>
              </a:spcAft>
              <a:buClr>
                <a:srgbClr val="4B9CB9"/>
              </a:buClr>
              <a:buSzPct val="120000"/>
              <a:buFont typeface="Wingdings" charset="2"/>
              <a:buChar char="ü"/>
            </a:pPr>
            <a:r>
              <a:rPr lang="en-US" sz="1600" b="1" dirty="0">
                <a:latin typeface="Corbel" charset="0"/>
                <a:ea typeface="Corbel" charset="0"/>
                <a:cs typeface="Corbel" charset="0"/>
                <a:sym typeface="Calibri" charset="0"/>
              </a:rPr>
              <a:t>Avoid closed (yes/no) and multiple-choice questions </a:t>
            </a:r>
          </a:p>
          <a:p>
            <a:pPr marL="474348" indent="-285750">
              <a:spcBef>
                <a:spcPts val="9"/>
              </a:spcBef>
              <a:spcAft>
                <a:spcPts val="9"/>
              </a:spcAft>
              <a:buClr>
                <a:srgbClr val="4B9CB9"/>
              </a:buClr>
              <a:buSzPct val="120000"/>
              <a:buFont typeface="Wingdings" charset="2"/>
              <a:buChar char="ü"/>
            </a:pPr>
            <a:endParaRPr lang="en-US" sz="1600" b="1" dirty="0">
              <a:latin typeface="Corbel" charset="0"/>
              <a:ea typeface="Corbel" charset="0"/>
              <a:cs typeface="Corbel" charset="0"/>
              <a:sym typeface="Calibri" charset="0"/>
            </a:endParaRPr>
          </a:p>
          <a:p>
            <a:pPr marL="474348" indent="-285750">
              <a:spcBef>
                <a:spcPts val="9"/>
              </a:spcBef>
              <a:spcAft>
                <a:spcPts val="9"/>
              </a:spcAft>
              <a:buClr>
                <a:srgbClr val="4B9CB9"/>
              </a:buClr>
              <a:buSzPct val="120000"/>
              <a:buFont typeface="Wingdings" charset="2"/>
              <a:buChar char="ü"/>
            </a:pPr>
            <a:r>
              <a:rPr lang="en-US" sz="1600" b="1" dirty="0">
                <a:latin typeface="Corbel" charset="0"/>
                <a:ea typeface="Corbel" charset="0"/>
                <a:cs typeface="Corbel" charset="0"/>
                <a:sym typeface="Calibri" charset="0"/>
              </a:rPr>
              <a:t>Use open-ended questions (how, what, where, when, why, who, to what extent)</a:t>
            </a: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endParaRPr lang="en-US" sz="1600" b="1" dirty="0">
              <a:solidFill>
                <a:srgbClr val="3C4A4A"/>
              </a:solidFill>
              <a:latin typeface="Corbel" charset="0"/>
              <a:ea typeface="Corbel" charset="0"/>
              <a:cs typeface="Corbel" charset="0"/>
              <a:sym typeface="Calibri" charset="0"/>
            </a:endParaRPr>
          </a:p>
          <a:p>
            <a:pPr marL="367524" indent="-183762">
              <a:spcAft>
                <a:spcPts val="609"/>
              </a:spcAft>
              <a:buClr>
                <a:srgbClr val="C00000"/>
              </a:buClr>
              <a:buSzPct val="120000"/>
            </a:pPr>
            <a:r>
              <a:rPr lang="en-US" sz="1600" b="1" dirty="0">
                <a:solidFill>
                  <a:srgbClr val="3C4A4A"/>
                </a:solidFill>
                <a:latin typeface="Corbel" charset="0"/>
                <a:ea typeface="Corbel" charset="0"/>
                <a:cs typeface="Corbel" charset="0"/>
                <a:sym typeface="Calibri" charset="0"/>
              </a:rPr>
              <a:t>Examples</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Content: where are your other facilities?</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Structure: why did you chose to locate in those locations?</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Content: who will be involved in the location decision?</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Structure: how will you combine everyone’s opinions to make a final decision?</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Content: which other locations are you considering?</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Structure: what do you think of those locations?</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Content: when do you plan to make a final location decision?</a:t>
            </a:r>
          </a:p>
          <a:p>
            <a:pPr marL="285750" indent="-285750" defTabSz="353278">
              <a:buClr>
                <a:srgbClr val="003B4D"/>
              </a:buClr>
              <a:buSzPct val="100000"/>
              <a:buFont typeface="Arial" charset="0"/>
              <a:buChar char="•"/>
            </a:pPr>
            <a:r>
              <a:rPr lang="en-US" sz="1600" dirty="0">
                <a:latin typeface="Corbel" charset="0"/>
                <a:ea typeface="Corbel" charset="0"/>
                <a:cs typeface="Corbel" charset="0"/>
                <a:sym typeface="Calibri" charset="0"/>
              </a:rPr>
              <a:t>Structure: what factors are driving the timing of the decision process?</a:t>
            </a:r>
          </a:p>
        </p:txBody>
      </p:sp>
      <p:sp>
        <p:nvSpPr>
          <p:cNvPr id="6" name="Text Placeholder 1"/>
          <p:cNvSpPr>
            <a:spLocks noGrp="1"/>
          </p:cNvSpPr>
          <p:nvPr>
            <p:ph type="body" sz="quarter" idx="10"/>
          </p:nvPr>
        </p:nvSpPr>
        <p:spPr>
          <a:xfrm>
            <a:off x="654626" y="838200"/>
            <a:ext cx="8260773" cy="647700"/>
          </a:xfrm>
        </p:spPr>
        <p:txBody>
          <a:bodyPr/>
          <a:lstStyle/>
          <a:p>
            <a:pPr>
              <a:spcAft>
                <a:spcPts val="1417"/>
              </a:spcAft>
              <a:buSzPct val="45000"/>
            </a:pPr>
            <a:r>
              <a:rPr lang="en-US" sz="2800">
                <a:latin typeface="Corbel" pitchFamily="18"/>
              </a:rPr>
              <a:t>First contact: questioning</a:t>
            </a:r>
          </a:p>
          <a:p>
            <a:pPr>
              <a:spcAft>
                <a:spcPts val="1417"/>
              </a:spcAft>
              <a:buSzPct val="45000"/>
            </a:pPr>
            <a:endParaRPr lang="en-US" sz="2800">
              <a:latin typeface="Corbel" pitchFamily="18"/>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858262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ángulo 8"/>
          <p:cNvSpPr/>
          <p:nvPr/>
        </p:nvSpPr>
        <p:spPr>
          <a:xfrm>
            <a:off x="952499" y="2070100"/>
            <a:ext cx="8382001" cy="4770537"/>
          </a:xfrm>
          <a:prstGeom prst="rect">
            <a:avLst/>
          </a:prstGeom>
        </p:spPr>
        <p:txBody>
          <a:bodyPr wrap="square">
            <a:spAutoFit/>
          </a:bodyPr>
          <a:lstStyle/>
          <a:p>
            <a:pPr marL="285750" indent="-285750" defTabSz="353278" fontAlgn="ctr">
              <a:buClr>
                <a:srgbClr val="214757"/>
              </a:buClr>
              <a:buSzPct val="100000"/>
              <a:buFont typeface="Arial" charset="0"/>
              <a:buChar char="•"/>
            </a:pPr>
            <a:r>
              <a:rPr lang="de-DE" sz="1600" dirty="0">
                <a:latin typeface="Corbel" charset="0"/>
                <a:ea typeface="Corbel" charset="0"/>
                <a:cs typeface="Corbel" charset="0"/>
              </a:rPr>
              <a:t>„Global </a:t>
            </a:r>
            <a:r>
              <a:rPr lang="de-DE" sz="1600" dirty="0" err="1">
                <a:latin typeface="Corbel" charset="0"/>
                <a:ea typeface="Corbel" charset="0"/>
                <a:cs typeface="Corbel" charset="0"/>
              </a:rPr>
              <a:t>Footprint</a:t>
            </a:r>
            <a:r>
              <a:rPr lang="de-DE" sz="1600" dirty="0">
                <a:latin typeface="Corbel" charset="0"/>
                <a:ea typeface="Corbel" charset="0"/>
                <a:cs typeface="Corbel" charset="0"/>
              </a:rPr>
              <a:t>“ </a:t>
            </a:r>
            <a:r>
              <a:rPr lang="de-DE" sz="1600" dirty="0" err="1">
                <a:latin typeface="Corbel" charset="0"/>
                <a:ea typeface="Corbel" charset="0"/>
                <a:cs typeface="Corbel" charset="0"/>
              </a:rPr>
              <a:t>produkcji</a:t>
            </a:r>
            <a:r>
              <a:rPr lang="de-DE" sz="1600" dirty="0">
                <a:latin typeface="Corbel" charset="0"/>
                <a:ea typeface="Corbel" charset="0"/>
                <a:cs typeface="Corbel" charset="0"/>
              </a:rPr>
              <a:t> </a:t>
            </a:r>
            <a:r>
              <a:rPr lang="de-DE" sz="1600" dirty="0" err="1">
                <a:latin typeface="Corbel" charset="0"/>
                <a:ea typeface="Corbel" charset="0"/>
                <a:cs typeface="Corbel" charset="0"/>
              </a:rPr>
              <a:t>mogą</a:t>
            </a:r>
            <a:r>
              <a:rPr lang="de-DE" sz="1600" dirty="0">
                <a:latin typeface="Corbel" charset="0"/>
                <a:ea typeface="Corbel" charset="0"/>
                <a:cs typeface="Corbel" charset="0"/>
              </a:rPr>
              <a:t> </a:t>
            </a:r>
            <a:r>
              <a:rPr lang="de-DE" sz="1600" dirty="0" err="1">
                <a:latin typeface="Corbel" charset="0"/>
                <a:ea typeface="Corbel" charset="0"/>
                <a:cs typeface="Corbel" charset="0"/>
              </a:rPr>
              <a:t>zostać</a:t>
            </a:r>
            <a:r>
              <a:rPr lang="de-DE" sz="1600" dirty="0">
                <a:latin typeface="Corbel" charset="0"/>
                <a:ea typeface="Corbel" charset="0"/>
                <a:cs typeface="Corbel" charset="0"/>
              </a:rPr>
              <a:t> </a:t>
            </a:r>
            <a:r>
              <a:rPr lang="de-DE" sz="1600" dirty="0" err="1">
                <a:latin typeface="Corbel" charset="0"/>
                <a:ea typeface="Corbel" charset="0"/>
                <a:cs typeface="Corbel" charset="0"/>
              </a:rPr>
              <a:t>naruszone</a:t>
            </a:r>
            <a:r>
              <a:rPr lang="de-DE" sz="1600" dirty="0">
                <a:latin typeface="Corbel" charset="0"/>
                <a:ea typeface="Corbel" charset="0"/>
                <a:cs typeface="Corbel" charset="0"/>
              </a:rPr>
              <a:t> i </a:t>
            </a:r>
            <a:r>
              <a:rPr lang="de-DE" sz="1600" dirty="0" err="1">
                <a:latin typeface="Corbel" charset="0"/>
                <a:ea typeface="Corbel" charset="0"/>
                <a:cs typeface="Corbel" charset="0"/>
              </a:rPr>
              <a:t>łańcuchy</a:t>
            </a:r>
            <a:r>
              <a:rPr lang="de-DE" sz="1600" dirty="0">
                <a:latin typeface="Corbel" charset="0"/>
                <a:ea typeface="Corbel" charset="0"/>
                <a:cs typeface="Corbel" charset="0"/>
              </a:rPr>
              <a:t> </a:t>
            </a:r>
            <a:r>
              <a:rPr lang="de-DE" sz="1600" dirty="0" err="1">
                <a:latin typeface="Corbel" charset="0"/>
                <a:ea typeface="Corbel" charset="0"/>
                <a:cs typeface="Corbel" charset="0"/>
              </a:rPr>
              <a:t>wartości</a:t>
            </a:r>
            <a:r>
              <a:rPr lang="de-DE" sz="1600" dirty="0">
                <a:latin typeface="Corbel" charset="0"/>
                <a:ea typeface="Corbel" charset="0"/>
                <a:cs typeface="Corbel" charset="0"/>
              </a:rPr>
              <a:t> </a:t>
            </a:r>
            <a:r>
              <a:rPr lang="de-DE" sz="1600" dirty="0" err="1">
                <a:latin typeface="Corbel" charset="0"/>
                <a:ea typeface="Corbel" charset="0"/>
                <a:cs typeface="Corbel" charset="0"/>
              </a:rPr>
              <a:t>przerwane</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a:latin typeface="Corbel" charset="0"/>
                <a:ea typeface="Corbel" charset="0"/>
                <a:cs typeface="Corbel" charset="0"/>
              </a:rPr>
              <a:t>Se</a:t>
            </a:r>
            <a:r>
              <a:rPr lang="pl-PL" sz="1600" dirty="0">
                <a:latin typeface="Corbel" charset="0"/>
                <a:ea typeface="Corbel" charset="0"/>
                <a:cs typeface="Corbel" charset="0"/>
              </a:rPr>
              <a:t>k</a:t>
            </a:r>
            <a:r>
              <a:rPr lang="de-DE" sz="1600" dirty="0">
                <a:latin typeface="Corbel" charset="0"/>
                <a:ea typeface="Corbel" charset="0"/>
                <a:cs typeface="Corbel" charset="0"/>
              </a:rPr>
              <a:t>t</a:t>
            </a:r>
            <a:r>
              <a:rPr lang="pl-PL" sz="1600" dirty="0" err="1">
                <a:latin typeface="Corbel" charset="0"/>
                <a:ea typeface="Corbel" charset="0"/>
                <a:cs typeface="Corbel" charset="0"/>
              </a:rPr>
              <a:t>or</a:t>
            </a:r>
            <a:r>
              <a:rPr lang="de-DE" sz="1600" dirty="0" err="1">
                <a:latin typeface="Corbel" charset="0"/>
                <a:ea typeface="Corbel" charset="0"/>
                <a:cs typeface="Corbel" charset="0"/>
              </a:rPr>
              <a:t>y</a:t>
            </a:r>
            <a:r>
              <a:rPr lang="pl-PL" sz="1600" dirty="0">
                <a:latin typeface="Corbel" charset="0"/>
                <a:ea typeface="Corbel" charset="0"/>
                <a:cs typeface="Corbel" charset="0"/>
              </a:rPr>
              <a:t>,</a:t>
            </a:r>
            <a:r>
              <a:rPr lang="de-DE" sz="1600" dirty="0">
                <a:latin typeface="Corbel" charset="0"/>
                <a:ea typeface="Corbel" charset="0"/>
                <a:cs typeface="Corbel" charset="0"/>
              </a:rPr>
              <a:t> </a:t>
            </a:r>
            <a:r>
              <a:rPr lang="de-DE" sz="1600" dirty="0" err="1">
                <a:latin typeface="Corbel" charset="0"/>
                <a:ea typeface="Corbel" charset="0"/>
                <a:cs typeface="Corbel" charset="0"/>
              </a:rPr>
              <a:t>kt</a:t>
            </a:r>
            <a:r>
              <a:rPr lang="en-US" sz="1600" dirty="0" err="1">
                <a:latin typeface="Corbel" charset="0"/>
                <a:ea typeface="Corbel" charset="0"/>
                <a:cs typeface="Corbel" charset="0"/>
              </a:rPr>
              <a:t>ó</a:t>
            </a:r>
            <a:r>
              <a:rPr lang="de-DE" sz="1600" dirty="0" err="1">
                <a:latin typeface="Corbel" charset="0"/>
                <a:ea typeface="Corbel" charset="0"/>
                <a:cs typeface="Corbel" charset="0"/>
              </a:rPr>
              <a:t>re</a:t>
            </a:r>
            <a:r>
              <a:rPr lang="de-DE" sz="1600" dirty="0">
                <a:latin typeface="Corbel" charset="0"/>
                <a:ea typeface="Corbel" charset="0"/>
                <a:cs typeface="Corbel" charset="0"/>
              </a:rPr>
              <a:t> </a:t>
            </a:r>
            <a:r>
              <a:rPr lang="de-DE" sz="1600" dirty="0" err="1">
                <a:latin typeface="Corbel" charset="0"/>
                <a:ea typeface="Corbel" charset="0"/>
                <a:cs typeface="Corbel" charset="0"/>
              </a:rPr>
              <a:t>z</a:t>
            </a:r>
            <a:r>
              <a:rPr lang="en-US" sz="1600" dirty="0" err="1">
                <a:latin typeface="Corbel" charset="0"/>
                <a:ea typeface="Corbel" charset="0"/>
                <a:cs typeface="Corbel" charset="0"/>
              </a:rPr>
              <a:t>mienia</a:t>
            </a:r>
            <a:r>
              <a:rPr lang="pl-PL" sz="1600" dirty="0">
                <a:latin typeface="Corbel" charset="0"/>
                <a:ea typeface="Corbel" charset="0"/>
                <a:cs typeface="Corbel" charset="0"/>
              </a:rPr>
              <a:t>ją</a:t>
            </a:r>
            <a:r>
              <a:rPr lang="en-US" sz="1600" dirty="0">
                <a:latin typeface="Corbel" charset="0"/>
                <a:ea typeface="Corbel" charset="0"/>
                <a:cs typeface="Corbel" charset="0"/>
              </a:rPr>
              <a:t> </a:t>
            </a:r>
            <a:r>
              <a:rPr lang="en-US" sz="1600" dirty="0" err="1">
                <a:latin typeface="Corbel" charset="0"/>
                <a:ea typeface="Corbel" charset="0"/>
                <a:cs typeface="Corbel" charset="0"/>
              </a:rPr>
              <a:t>działaniach</a:t>
            </a:r>
            <a:r>
              <a:rPr lang="en-US" sz="1600" dirty="0">
                <a:latin typeface="Corbel" charset="0"/>
                <a:ea typeface="Corbel" charset="0"/>
                <a:cs typeface="Corbel" charset="0"/>
              </a:rPr>
              <a:t> </a:t>
            </a:r>
            <a:r>
              <a:rPr lang="en-US" sz="1600" dirty="0" err="1">
                <a:latin typeface="Corbel" charset="0"/>
                <a:ea typeface="Corbel" charset="0"/>
                <a:cs typeface="Corbel" charset="0"/>
              </a:rPr>
              <a:t>produkcyjnych</a:t>
            </a:r>
            <a:r>
              <a:rPr lang="en-US" sz="1600" dirty="0">
                <a:latin typeface="Corbel" charset="0"/>
                <a:ea typeface="Corbel" charset="0"/>
                <a:cs typeface="Corbel" charset="0"/>
              </a:rPr>
              <a:t>: internet </a:t>
            </a:r>
            <a:r>
              <a:rPr lang="en-US" sz="1600" dirty="0" err="1">
                <a:latin typeface="Corbel" charset="0"/>
                <a:ea typeface="Corbel" charset="0"/>
                <a:cs typeface="Corbel" charset="0"/>
              </a:rPr>
              <a:t>przedmiotów</a:t>
            </a:r>
            <a:r>
              <a:rPr lang="en-US" sz="1600" dirty="0">
                <a:latin typeface="Corbel" charset="0"/>
                <a:ea typeface="Corbel" charset="0"/>
                <a:cs typeface="Corbel" charset="0"/>
              </a:rPr>
              <a:t>, </a:t>
            </a:r>
            <a:r>
              <a:rPr lang="en-US" sz="1600" dirty="0" err="1">
                <a:latin typeface="Corbel" charset="0"/>
                <a:ea typeface="Corbel" charset="0"/>
                <a:cs typeface="Corbel" charset="0"/>
              </a:rPr>
              <a:t>automatyzacja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big data</a:t>
            </a:r>
          </a:p>
          <a:p>
            <a:pPr marL="285750" indent="-285750" defTabSz="353278" fontAlgn="ctr">
              <a:buClr>
                <a:srgbClr val="214757"/>
              </a:buClr>
              <a:buSzPct val="100000"/>
              <a:buFont typeface="Arial" charset="0"/>
              <a:buChar char="•"/>
            </a:pPr>
            <a:endParaRPr lang="en-US"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en-US" sz="1600" dirty="0" err="1">
                <a:latin typeface="Corbel" charset="0"/>
                <a:ea typeface="Corbel" charset="0"/>
                <a:cs typeface="Corbel" charset="0"/>
              </a:rPr>
              <a:t>Czwarta</a:t>
            </a:r>
            <a:r>
              <a:rPr lang="en-US" sz="1600" dirty="0">
                <a:latin typeface="Corbel" charset="0"/>
                <a:ea typeface="Corbel" charset="0"/>
                <a:cs typeface="Corbel" charset="0"/>
              </a:rPr>
              <a:t> </a:t>
            </a:r>
            <a:r>
              <a:rPr lang="en-US" sz="1600" dirty="0" err="1">
                <a:latin typeface="Corbel" charset="0"/>
                <a:ea typeface="Corbel" charset="0"/>
                <a:cs typeface="Corbel" charset="0"/>
              </a:rPr>
              <a:t>rewolucja</a:t>
            </a:r>
            <a:r>
              <a:rPr lang="en-US" sz="1600" dirty="0">
                <a:latin typeface="Corbel" charset="0"/>
                <a:ea typeface="Corbel" charset="0"/>
                <a:cs typeface="Corbel" charset="0"/>
              </a:rPr>
              <a:t> </a:t>
            </a:r>
            <a:r>
              <a:rPr lang="en-US" sz="1600" dirty="0" err="1">
                <a:latin typeface="Corbel" charset="0"/>
                <a:ea typeface="Corbel" charset="0"/>
                <a:cs typeface="Corbel" charset="0"/>
              </a:rPr>
              <a:t>przemysłowa</a:t>
            </a:r>
            <a:r>
              <a:rPr lang="en-US" sz="1600" dirty="0">
                <a:latin typeface="Corbel" charset="0"/>
                <a:ea typeface="Corbel" charset="0"/>
                <a:cs typeface="Corbel" charset="0"/>
              </a:rPr>
              <a:t>, </a:t>
            </a:r>
            <a:r>
              <a:rPr lang="en-US" sz="1600" dirty="0" err="1">
                <a:latin typeface="Corbel" charset="0"/>
                <a:ea typeface="Corbel" charset="0"/>
                <a:cs typeface="Corbel" charset="0"/>
              </a:rPr>
              <a:t>musi</a:t>
            </a:r>
            <a:r>
              <a:rPr lang="en-US" sz="1600" dirty="0">
                <a:latin typeface="Corbel" charset="0"/>
                <a:ea typeface="Corbel" charset="0"/>
                <a:cs typeface="Corbel" charset="0"/>
              </a:rPr>
              <a:t> </a:t>
            </a:r>
            <a:r>
              <a:rPr lang="en-US" sz="1600" dirty="0" err="1">
                <a:latin typeface="Corbel" charset="0"/>
                <a:ea typeface="Corbel" charset="0"/>
                <a:cs typeface="Corbel" charset="0"/>
              </a:rPr>
              <a:t>przełożyć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nowe</a:t>
            </a:r>
            <a:r>
              <a:rPr lang="en-US" sz="1600" dirty="0">
                <a:latin typeface="Corbel" charset="0"/>
                <a:ea typeface="Corbel" charset="0"/>
                <a:cs typeface="Corbel" charset="0"/>
              </a:rPr>
              <a:t> </a:t>
            </a:r>
            <a:r>
              <a:rPr lang="en-US" sz="1600" dirty="0" err="1">
                <a:latin typeface="Corbel" charset="0"/>
                <a:ea typeface="Corbel" charset="0"/>
                <a:cs typeface="Corbel" charset="0"/>
              </a:rPr>
              <a:t>zatrudnienia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wyższe</a:t>
            </a:r>
            <a:r>
              <a:rPr lang="en-US" sz="1600" dirty="0">
                <a:latin typeface="Corbel" charset="0"/>
                <a:ea typeface="Corbel" charset="0"/>
                <a:cs typeface="Corbel" charset="0"/>
              </a:rPr>
              <a:t> </a:t>
            </a:r>
            <a:r>
              <a:rPr lang="en-US" sz="1600" dirty="0" err="1">
                <a:latin typeface="Corbel" charset="0"/>
                <a:ea typeface="Corbel" charset="0"/>
                <a:cs typeface="Corbel" charset="0"/>
              </a:rPr>
              <a:t>dochody</a:t>
            </a:r>
            <a:r>
              <a:rPr lang="en-US"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en-US"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en-US" sz="1600" dirty="0" err="1">
                <a:latin typeface="Corbel" charset="0"/>
                <a:ea typeface="Corbel" charset="0"/>
                <a:cs typeface="Corbel" charset="0"/>
              </a:rPr>
              <a:t>Wyrównanie</a:t>
            </a:r>
            <a:r>
              <a:rPr lang="en-US" sz="1600" dirty="0">
                <a:latin typeface="Corbel" charset="0"/>
                <a:ea typeface="Corbel" charset="0"/>
                <a:cs typeface="Corbel" charset="0"/>
              </a:rPr>
              <a:t> </a:t>
            </a:r>
            <a:r>
              <a:rPr lang="en-US" sz="1600" dirty="0" err="1">
                <a:latin typeface="Corbel" charset="0"/>
                <a:ea typeface="Corbel" charset="0"/>
                <a:cs typeface="Corbel" charset="0"/>
              </a:rPr>
              <a:t>umiejętności</a:t>
            </a:r>
            <a:r>
              <a:rPr lang="en-US" sz="1600" dirty="0">
                <a:latin typeface="Corbel" charset="0"/>
                <a:ea typeface="Corbel" charset="0"/>
                <a:cs typeface="Corbel" charset="0"/>
              </a:rPr>
              <a:t> </a:t>
            </a: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programy</a:t>
            </a:r>
            <a:r>
              <a:rPr lang="en-US" sz="1600" dirty="0">
                <a:latin typeface="Corbel" charset="0"/>
                <a:ea typeface="Corbel" charset="0"/>
                <a:cs typeface="Corbel" charset="0"/>
              </a:rPr>
              <a:t> </a:t>
            </a:r>
            <a:r>
              <a:rPr lang="en-US" sz="1600" dirty="0" err="1">
                <a:latin typeface="Corbel" charset="0"/>
                <a:ea typeface="Corbel" charset="0"/>
                <a:cs typeface="Corbel" charset="0"/>
              </a:rPr>
              <a:t>edukację</a:t>
            </a:r>
            <a:r>
              <a:rPr lang="en-US" sz="1600" dirty="0">
                <a:latin typeface="Corbel" charset="0"/>
                <a:ea typeface="Corbel" charset="0"/>
                <a:cs typeface="Corbel" charset="0"/>
              </a:rPr>
              <a:t> w </a:t>
            </a:r>
            <a:r>
              <a:rPr lang="en-US" sz="1600" dirty="0" err="1">
                <a:latin typeface="Corbel" charset="0"/>
                <a:ea typeface="Corbel" charset="0"/>
                <a:cs typeface="Corbel" charset="0"/>
              </a:rPr>
              <a:t>szkołach</a:t>
            </a:r>
            <a:r>
              <a:rPr lang="en-US"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en-US"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en-US" sz="1600" dirty="0" err="1">
                <a:latin typeface="Corbel" charset="0"/>
                <a:ea typeface="Corbel" charset="0"/>
                <a:cs typeface="Corbel" charset="0"/>
              </a:rPr>
              <a:t>Tworzenia</a:t>
            </a:r>
            <a:r>
              <a:rPr lang="en-US" sz="1600" dirty="0">
                <a:latin typeface="Corbel" charset="0"/>
                <a:ea typeface="Corbel" charset="0"/>
                <a:cs typeface="Corbel" charset="0"/>
              </a:rPr>
              <a:t> </a:t>
            </a:r>
            <a:r>
              <a:rPr lang="en-US" sz="1600" dirty="0" err="1">
                <a:latin typeface="Corbel" charset="0"/>
                <a:ea typeface="Corbel" charset="0"/>
                <a:cs typeface="Corbel" charset="0"/>
              </a:rPr>
              <a:t>nowych</a:t>
            </a:r>
            <a:r>
              <a:rPr lang="en-US" sz="1600" dirty="0">
                <a:latin typeface="Corbel" charset="0"/>
                <a:ea typeface="Corbel" charset="0"/>
                <a:cs typeface="Corbel" charset="0"/>
              </a:rPr>
              <a:t> </a:t>
            </a:r>
            <a:r>
              <a:rPr lang="en-US" sz="1600" dirty="0" err="1">
                <a:latin typeface="Corbel" charset="0"/>
                <a:ea typeface="Corbel" charset="0"/>
                <a:cs typeface="Corbel" charset="0"/>
              </a:rPr>
              <a:t>branż</a:t>
            </a:r>
            <a:r>
              <a:rPr lang="en-US" sz="1600" dirty="0">
                <a:latin typeface="Corbel" charset="0"/>
                <a:ea typeface="Corbel" charset="0"/>
                <a:cs typeface="Corbel" charset="0"/>
              </a:rPr>
              <a:t>, </a:t>
            </a:r>
            <a:r>
              <a:rPr lang="en-US" sz="1600" dirty="0" err="1">
                <a:latin typeface="Corbel" charset="0"/>
                <a:ea typeface="Corbel" charset="0"/>
                <a:cs typeface="Corbel" charset="0"/>
              </a:rPr>
              <a:t>takich</a:t>
            </a:r>
            <a:r>
              <a:rPr lang="en-US" sz="1600" dirty="0">
                <a:latin typeface="Corbel" charset="0"/>
                <a:ea typeface="Corbel" charset="0"/>
                <a:cs typeface="Corbel" charset="0"/>
              </a:rPr>
              <a:t> </a:t>
            </a:r>
            <a:r>
              <a:rPr lang="en-US" sz="1600" dirty="0" err="1">
                <a:latin typeface="Corbel" charset="0"/>
                <a:ea typeface="Corbel" charset="0"/>
                <a:cs typeface="Corbel" charset="0"/>
              </a:rPr>
              <a:t>jak</a:t>
            </a:r>
            <a:r>
              <a:rPr lang="en-US" sz="1600" dirty="0">
                <a:latin typeface="Corbel" charset="0"/>
                <a:ea typeface="Corbel" charset="0"/>
                <a:cs typeface="Corbel" charset="0"/>
              </a:rPr>
              <a:t> AI, </a:t>
            </a: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powiązanie</a:t>
            </a:r>
            <a:r>
              <a:rPr lang="en-US" sz="1600" dirty="0">
                <a:latin typeface="Corbel" charset="0"/>
                <a:ea typeface="Corbel" charset="0"/>
                <a:cs typeface="Corbel" charset="0"/>
              </a:rPr>
              <a:t> </a:t>
            </a:r>
            <a:r>
              <a:rPr lang="en-US" sz="1600" dirty="0" err="1">
                <a:latin typeface="Corbel" charset="0"/>
                <a:ea typeface="Corbel" charset="0"/>
                <a:cs typeface="Corbel" charset="0"/>
              </a:rPr>
              <a:t>tradycyjnych</a:t>
            </a:r>
            <a:r>
              <a:rPr lang="en-US" sz="1600" dirty="0">
                <a:latin typeface="Corbel" charset="0"/>
                <a:ea typeface="Corbel" charset="0"/>
                <a:cs typeface="Corbel" charset="0"/>
              </a:rPr>
              <a:t> </a:t>
            </a:r>
            <a:r>
              <a:rPr lang="en-US" sz="1600" dirty="0" err="1">
                <a:latin typeface="Corbel" charset="0"/>
                <a:ea typeface="Corbel" charset="0"/>
                <a:cs typeface="Corbel" charset="0"/>
              </a:rPr>
              <a:t>branż</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branż</a:t>
            </a:r>
            <a:r>
              <a:rPr lang="en-US" sz="1600" dirty="0">
                <a:latin typeface="Corbel" charset="0"/>
                <a:ea typeface="Corbel" charset="0"/>
                <a:cs typeface="Corbel" charset="0"/>
              </a:rPr>
              <a:t> </a:t>
            </a:r>
            <a:r>
              <a:rPr lang="en-US" sz="1600" dirty="0" err="1">
                <a:latin typeface="Corbel" charset="0"/>
                <a:ea typeface="Corbel" charset="0"/>
                <a:cs typeface="Corbel" charset="0"/>
              </a:rPr>
              <a:t>przyszłości</a:t>
            </a:r>
            <a:r>
              <a:rPr lang="en-US" sz="1600" dirty="0">
                <a:latin typeface="Corbel" charset="0"/>
                <a:ea typeface="Corbel" charset="0"/>
                <a:cs typeface="Corbel" charset="0"/>
              </a:rPr>
              <a:t>, np. Automotive x </a:t>
            </a:r>
            <a:r>
              <a:rPr lang="en-US" sz="1600" dirty="0" err="1">
                <a:latin typeface="Corbel" charset="0"/>
                <a:ea typeface="Corbel" charset="0"/>
                <a:cs typeface="Corbel" charset="0"/>
              </a:rPr>
              <a:t>Sensorics</a:t>
            </a:r>
            <a:r>
              <a:rPr lang="en-US" sz="1600" dirty="0">
                <a:latin typeface="Corbel" charset="0"/>
                <a:ea typeface="Corbel" charset="0"/>
                <a:cs typeface="Corbel" charset="0"/>
              </a:rPr>
              <a:t> x </a:t>
            </a:r>
            <a:r>
              <a:rPr lang="en-US" sz="1600" dirty="0" err="1">
                <a:latin typeface="Corbel" charset="0"/>
                <a:ea typeface="Corbel" charset="0"/>
                <a:cs typeface="Corbel" charset="0"/>
              </a:rPr>
              <a:t>Artifical</a:t>
            </a:r>
            <a:r>
              <a:rPr lang="en-US" sz="1600" dirty="0">
                <a:latin typeface="Corbel" charset="0"/>
                <a:ea typeface="Corbel" charset="0"/>
                <a:cs typeface="Corbel" charset="0"/>
              </a:rPr>
              <a:t> </a:t>
            </a:r>
            <a:r>
              <a:rPr lang="en-US" sz="1600" dirty="0" err="1">
                <a:latin typeface="Corbel" charset="0"/>
                <a:ea typeface="Corbel" charset="0"/>
                <a:cs typeface="Corbel" charset="0"/>
              </a:rPr>
              <a:t>Intelgigence</a:t>
            </a:r>
            <a:r>
              <a:rPr lang="en-US" sz="1600" dirty="0">
                <a:latin typeface="Corbel" charset="0"/>
                <a:ea typeface="Corbel" charset="0"/>
                <a:cs typeface="Corbel" charset="0"/>
              </a:rPr>
              <a:t> = </a:t>
            </a:r>
            <a:r>
              <a:rPr lang="en-US" sz="1600" dirty="0" err="1">
                <a:latin typeface="Corbel" charset="0"/>
                <a:ea typeface="Corbel" charset="0"/>
                <a:cs typeface="Corbel" charset="0"/>
              </a:rPr>
              <a:t>autonomiczne</a:t>
            </a:r>
            <a:r>
              <a:rPr lang="en-US" sz="1600" dirty="0">
                <a:latin typeface="Corbel" charset="0"/>
                <a:ea typeface="Corbel" charset="0"/>
                <a:cs typeface="Corbel" charset="0"/>
              </a:rPr>
              <a:t> </a:t>
            </a:r>
            <a:r>
              <a:rPr lang="en-US" sz="1600" dirty="0" err="1">
                <a:latin typeface="Corbel" charset="0"/>
                <a:ea typeface="Corbel" charset="0"/>
                <a:cs typeface="Corbel" charset="0"/>
              </a:rPr>
              <a:t>pojazdy</a:t>
            </a:r>
            <a:r>
              <a:rPr lang="en-US" sz="1600" dirty="0">
                <a:latin typeface="Corbel" charset="0"/>
                <a:ea typeface="Corbel" charset="0"/>
                <a:cs typeface="Corbel" charset="0"/>
              </a:rPr>
              <a:t>. Aby </a:t>
            </a:r>
            <a:r>
              <a:rPr lang="en-US" sz="1600" dirty="0" err="1">
                <a:latin typeface="Corbel" charset="0"/>
                <a:ea typeface="Corbel" charset="0"/>
                <a:cs typeface="Corbel" charset="0"/>
              </a:rPr>
              <a:t>stać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lokalnym</a:t>
            </a:r>
            <a:r>
              <a:rPr lang="en-US" sz="1600" dirty="0">
                <a:latin typeface="Corbel" charset="0"/>
                <a:ea typeface="Corbel" charset="0"/>
                <a:cs typeface="Corbel" charset="0"/>
              </a:rPr>
              <a:t> </a:t>
            </a:r>
            <a:r>
              <a:rPr lang="en-US" sz="1600" dirty="0" err="1">
                <a:latin typeface="Corbel" charset="0"/>
                <a:ea typeface="Corbel" charset="0"/>
                <a:cs typeface="Corbel" charset="0"/>
              </a:rPr>
              <a:t>hubem</a:t>
            </a:r>
            <a:r>
              <a:rPr lang="en-US"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en-US"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en-US" sz="1600" dirty="0" err="1">
                <a:latin typeface="Corbel" charset="0"/>
                <a:ea typeface="Corbel" charset="0"/>
                <a:cs typeface="Corbel" charset="0"/>
              </a:rPr>
              <a:t>Zachęcania</a:t>
            </a:r>
            <a:r>
              <a:rPr lang="en-US" sz="1600" dirty="0">
                <a:latin typeface="Corbel" charset="0"/>
                <a:ea typeface="Corbel" charset="0"/>
                <a:cs typeface="Corbel" charset="0"/>
              </a:rPr>
              <a:t> </a:t>
            </a:r>
            <a:r>
              <a:rPr lang="en-US" sz="1600" dirty="0" err="1">
                <a:latin typeface="Corbel" charset="0"/>
                <a:ea typeface="Corbel" charset="0"/>
                <a:cs typeface="Corbel" charset="0"/>
              </a:rPr>
              <a:t>zagraniczne</a:t>
            </a:r>
            <a:r>
              <a:rPr lang="en-US" sz="1600" dirty="0">
                <a:latin typeface="Corbel" charset="0"/>
                <a:ea typeface="Corbel" charset="0"/>
                <a:cs typeface="Corbel" charset="0"/>
              </a:rPr>
              <a:t> </a:t>
            </a:r>
            <a:r>
              <a:rPr lang="en-US" sz="1600" dirty="0" err="1">
                <a:latin typeface="Corbel" charset="0"/>
                <a:ea typeface="Corbel" charset="0"/>
                <a:cs typeface="Corbel" charset="0"/>
              </a:rPr>
              <a:t>branże</a:t>
            </a:r>
            <a:r>
              <a:rPr lang="en-US" sz="1600" dirty="0">
                <a:latin typeface="Corbel" charset="0"/>
                <a:ea typeface="Corbel" charset="0"/>
                <a:cs typeface="Corbel" charset="0"/>
              </a:rPr>
              <a:t> </a:t>
            </a:r>
            <a:r>
              <a:rPr lang="en-US" sz="1600" dirty="0" err="1">
                <a:latin typeface="Corbel" charset="0"/>
                <a:ea typeface="Corbel" charset="0"/>
                <a:cs typeface="Corbel" charset="0"/>
              </a:rPr>
              <a:t>innowacyjne</a:t>
            </a:r>
            <a:r>
              <a:rPr lang="en-US" sz="1600" dirty="0">
                <a:latin typeface="Corbel" charset="0"/>
                <a:ea typeface="Corbel" charset="0"/>
                <a:cs typeface="Corbel" charset="0"/>
              </a:rPr>
              <a:t> do </a:t>
            </a:r>
            <a:r>
              <a:rPr lang="en-US" sz="1600" dirty="0" err="1">
                <a:latin typeface="Corbel" charset="0"/>
                <a:ea typeface="Corbel" charset="0"/>
                <a:cs typeface="Corbel" charset="0"/>
              </a:rPr>
              <a:t>współpracy</a:t>
            </a:r>
            <a:r>
              <a:rPr lang="en-US" sz="1600" dirty="0">
                <a:latin typeface="Corbel" charset="0"/>
                <a:ea typeface="Corbel" charset="0"/>
                <a:cs typeface="Corbel" charset="0"/>
              </a:rPr>
              <a:t> z </a:t>
            </a:r>
            <a:r>
              <a:rPr lang="en-US" sz="1600" dirty="0" err="1">
                <a:latin typeface="Corbel" charset="0"/>
                <a:ea typeface="Corbel" charset="0"/>
                <a:cs typeface="Corbel" charset="0"/>
              </a:rPr>
              <a:t>lokalnymi</a:t>
            </a:r>
            <a:r>
              <a:rPr lang="en-US" sz="1600" dirty="0">
                <a:latin typeface="Corbel" charset="0"/>
                <a:ea typeface="Corbel" charset="0"/>
                <a:cs typeface="Corbel" charset="0"/>
              </a:rPr>
              <a:t> </a:t>
            </a:r>
            <a:r>
              <a:rPr lang="en-US" sz="1600" dirty="0" err="1">
                <a:latin typeface="Corbel" charset="0"/>
                <a:ea typeface="Corbel" charset="0"/>
                <a:cs typeface="Corbel" charset="0"/>
              </a:rPr>
              <a:t>instytutami</a:t>
            </a:r>
            <a:r>
              <a:rPr lang="en-US" sz="1600" dirty="0">
                <a:latin typeface="Corbel" charset="0"/>
                <a:ea typeface="Corbel" charset="0"/>
                <a:cs typeface="Corbel" charset="0"/>
              </a:rPr>
              <a:t> </a:t>
            </a:r>
            <a:r>
              <a:rPr lang="en-US" sz="1600" dirty="0" err="1">
                <a:latin typeface="Corbel" charset="0"/>
                <a:ea typeface="Corbel" charset="0"/>
                <a:cs typeface="Corbel" charset="0"/>
              </a:rPr>
              <a:t>badawczymi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małych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średnymi</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przedsiębiorstwami</a:t>
            </a:r>
            <a:r>
              <a:rPr lang="en-US" sz="1600" dirty="0">
                <a:latin typeface="Corbel" charset="0"/>
                <a:ea typeface="Corbel" charset="0"/>
                <a:cs typeface="Corbel" charset="0"/>
              </a:rPr>
              <a:t> . </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Obszary</a:t>
            </a:r>
            <a:r>
              <a:rPr lang="de-DE" sz="1600" dirty="0">
                <a:latin typeface="Corbel" charset="0"/>
                <a:ea typeface="Corbel" charset="0"/>
                <a:cs typeface="Corbel" charset="0"/>
              </a:rPr>
              <a:t> </a:t>
            </a:r>
            <a:r>
              <a:rPr lang="de-DE" sz="1600" dirty="0" err="1">
                <a:latin typeface="Corbel" charset="0"/>
                <a:ea typeface="Corbel" charset="0"/>
                <a:cs typeface="Corbel" charset="0"/>
              </a:rPr>
              <a:t>miejskie</a:t>
            </a:r>
            <a:r>
              <a:rPr lang="de-DE" sz="1600" dirty="0">
                <a:latin typeface="Corbel" charset="0"/>
                <a:ea typeface="Corbel" charset="0"/>
                <a:cs typeface="Corbel" charset="0"/>
              </a:rPr>
              <a:t> </a:t>
            </a:r>
            <a:r>
              <a:rPr lang="de-DE" sz="1600" dirty="0" err="1">
                <a:latin typeface="Corbel" charset="0"/>
                <a:ea typeface="Corbel" charset="0"/>
                <a:cs typeface="Corbel" charset="0"/>
              </a:rPr>
              <a:t>powinny</a:t>
            </a:r>
            <a:r>
              <a:rPr lang="de-DE" sz="1600" dirty="0">
                <a:latin typeface="Corbel" charset="0"/>
                <a:ea typeface="Corbel" charset="0"/>
                <a:cs typeface="Corbel" charset="0"/>
              </a:rPr>
              <a:t> </a:t>
            </a:r>
            <a:r>
              <a:rPr lang="de-DE" sz="1600" dirty="0" err="1">
                <a:latin typeface="Corbel" charset="0"/>
                <a:ea typeface="Corbel" charset="0"/>
                <a:cs typeface="Corbel" charset="0"/>
              </a:rPr>
              <a:t>dokonać</a:t>
            </a:r>
            <a:r>
              <a:rPr lang="de-DE" sz="1600" dirty="0">
                <a:latin typeface="Corbel" charset="0"/>
                <a:ea typeface="Corbel" charset="0"/>
                <a:cs typeface="Corbel" charset="0"/>
              </a:rPr>
              <a:t> </a:t>
            </a:r>
            <a:r>
              <a:rPr lang="de-DE" sz="1600" dirty="0" err="1">
                <a:latin typeface="Corbel" charset="0"/>
                <a:ea typeface="Corbel" charset="0"/>
                <a:cs typeface="Corbel" charset="0"/>
              </a:rPr>
              <a:t>przeglądu</a:t>
            </a:r>
            <a:r>
              <a:rPr lang="de-DE" sz="1600" dirty="0">
                <a:latin typeface="Corbel" charset="0"/>
                <a:ea typeface="Corbel" charset="0"/>
                <a:cs typeface="Corbel" charset="0"/>
              </a:rPr>
              <a:t> </a:t>
            </a:r>
            <a:r>
              <a:rPr lang="de-DE" sz="1600" dirty="0" err="1">
                <a:latin typeface="Corbel" charset="0"/>
                <a:ea typeface="Corbel" charset="0"/>
                <a:cs typeface="Corbel" charset="0"/>
              </a:rPr>
              <a:t>propozycji</a:t>
            </a:r>
            <a:r>
              <a:rPr lang="de-DE" sz="1600" dirty="0">
                <a:latin typeface="Corbel" charset="0"/>
                <a:ea typeface="Corbel" charset="0"/>
                <a:cs typeface="Corbel" charset="0"/>
              </a:rPr>
              <a:t> </a:t>
            </a:r>
            <a:r>
              <a:rPr lang="de-DE" sz="1600" dirty="0" err="1">
                <a:latin typeface="Corbel" charset="0"/>
                <a:ea typeface="Corbel" charset="0"/>
                <a:cs typeface="Corbel" charset="0"/>
              </a:rPr>
              <a:t>wartości</a:t>
            </a:r>
            <a:r>
              <a:rPr lang="de-DE" sz="1600" dirty="0">
                <a:latin typeface="Corbel" charset="0"/>
                <a:ea typeface="Corbel" charset="0"/>
                <a:cs typeface="Corbel" charset="0"/>
              </a:rPr>
              <a:t> i </a:t>
            </a:r>
            <a:r>
              <a:rPr lang="de-DE" sz="1600" dirty="0" err="1">
                <a:latin typeface="Corbel" charset="0"/>
                <a:ea typeface="Corbel" charset="0"/>
                <a:cs typeface="Corbel" charset="0"/>
              </a:rPr>
              <a:t>tworzyc</a:t>
            </a:r>
            <a:r>
              <a:rPr lang="de-DE" sz="1600" dirty="0">
                <a:latin typeface="Corbel" charset="0"/>
                <a:ea typeface="Corbel" charset="0"/>
                <a:cs typeface="Corbel" charset="0"/>
              </a:rPr>
              <a:t> </a:t>
            </a:r>
            <a:r>
              <a:rPr lang="de-DE" sz="1600" dirty="0" err="1">
                <a:latin typeface="Corbel" charset="0"/>
                <a:ea typeface="Corbel" charset="0"/>
                <a:cs typeface="Corbel" charset="0"/>
              </a:rPr>
              <a:t>regionalne</a:t>
            </a:r>
            <a:r>
              <a:rPr lang="de-DE" sz="1600" dirty="0">
                <a:latin typeface="Corbel" charset="0"/>
                <a:ea typeface="Corbel" charset="0"/>
                <a:cs typeface="Corbel" charset="0"/>
              </a:rPr>
              <a:t> </a:t>
            </a:r>
            <a:r>
              <a:rPr lang="de-DE" sz="1600" dirty="0" err="1">
                <a:latin typeface="Corbel" charset="0"/>
                <a:ea typeface="Corbel" charset="0"/>
                <a:cs typeface="Corbel" charset="0"/>
              </a:rPr>
              <a:t>strategie</a:t>
            </a:r>
            <a:r>
              <a:rPr lang="de-DE" sz="1600" dirty="0">
                <a:latin typeface="Corbel" charset="0"/>
                <a:ea typeface="Corbel" charset="0"/>
                <a:cs typeface="Corbel" charset="0"/>
              </a:rPr>
              <a:t> </a:t>
            </a:r>
            <a:r>
              <a:rPr lang="de-DE" sz="1600" dirty="0" err="1">
                <a:latin typeface="Corbel" charset="0"/>
                <a:ea typeface="Corbel" charset="0"/>
                <a:cs typeface="Corbel" charset="0"/>
              </a:rPr>
              <a:t>niezale</a:t>
            </a:r>
            <a:r>
              <a:rPr lang="pl-PL" sz="1600" dirty="0">
                <a:latin typeface="Corbel" charset="0"/>
                <a:ea typeface="Corbel" charset="0"/>
                <a:cs typeface="Corbel" charset="0"/>
              </a:rPr>
              <a:t>ż</a:t>
            </a:r>
            <a:r>
              <a:rPr lang="de-DE" sz="1600" dirty="0">
                <a:latin typeface="Corbel" charset="0"/>
                <a:ea typeface="Corbel" charset="0"/>
                <a:cs typeface="Corbel" charset="0"/>
              </a:rPr>
              <a:t>nie </a:t>
            </a:r>
            <a:r>
              <a:rPr lang="de-DE" sz="1600" dirty="0" err="1">
                <a:latin typeface="Corbel" charset="0"/>
                <a:ea typeface="Corbel" charset="0"/>
                <a:cs typeface="Corbel" charset="0"/>
              </a:rPr>
              <a:t>od</a:t>
            </a:r>
            <a:r>
              <a:rPr lang="de-DE" sz="1600" dirty="0">
                <a:latin typeface="Corbel" charset="0"/>
                <a:ea typeface="Corbel" charset="0"/>
                <a:cs typeface="Corbel" charset="0"/>
              </a:rPr>
              <a:t> </a:t>
            </a:r>
            <a:r>
              <a:rPr lang="pl-PL" sz="1600" dirty="0">
                <a:latin typeface="Corbel" charset="0"/>
                <a:ea typeface="Corbel" charset="0"/>
                <a:cs typeface="Corbel" charset="0"/>
              </a:rPr>
              <a:t>k</a:t>
            </a:r>
            <a:r>
              <a:rPr lang="de-DE" sz="1600" dirty="0" err="1">
                <a:latin typeface="Corbel" charset="0"/>
                <a:ea typeface="Corbel" charset="0"/>
                <a:cs typeface="Corbel" charset="0"/>
              </a:rPr>
              <a:t>rajowych</a:t>
            </a:r>
            <a:r>
              <a:rPr lang="de-DE" sz="1600" dirty="0">
                <a:latin typeface="Corbel" charset="0"/>
                <a:ea typeface="Corbel" charset="0"/>
                <a:cs typeface="Corbel" charset="0"/>
              </a:rPr>
              <a:t>. </a:t>
            </a:r>
            <a:r>
              <a:rPr lang="de-DE" sz="1600" dirty="0" err="1">
                <a:latin typeface="Corbel" charset="0"/>
                <a:ea typeface="Corbel" charset="0"/>
                <a:cs typeface="Corbel" charset="0"/>
              </a:rPr>
              <a:t>Firmy</a:t>
            </a:r>
            <a:r>
              <a:rPr lang="de-DE" sz="1600" dirty="0">
                <a:latin typeface="Corbel" charset="0"/>
                <a:ea typeface="Corbel" charset="0"/>
                <a:cs typeface="Corbel" charset="0"/>
              </a:rPr>
              <a:t> </a:t>
            </a:r>
            <a:r>
              <a:rPr lang="de-DE" sz="1600" dirty="0" err="1">
                <a:latin typeface="Corbel" charset="0"/>
                <a:ea typeface="Corbel" charset="0"/>
                <a:cs typeface="Corbel" charset="0"/>
              </a:rPr>
              <a:t>poszukują</a:t>
            </a:r>
            <a:r>
              <a:rPr lang="de-DE" sz="1600" dirty="0">
                <a:latin typeface="Corbel" charset="0"/>
                <a:ea typeface="Corbel" charset="0"/>
                <a:cs typeface="Corbel" charset="0"/>
              </a:rPr>
              <a:t> </a:t>
            </a:r>
            <a:r>
              <a:rPr lang="de-DE" sz="1600" dirty="0" err="1">
                <a:latin typeface="Corbel" charset="0"/>
                <a:ea typeface="Corbel" charset="0"/>
                <a:cs typeface="Corbel" charset="0"/>
              </a:rPr>
              <a:t>zbadać</a:t>
            </a:r>
            <a:r>
              <a:rPr lang="de-DE" sz="1600" dirty="0">
                <a:latin typeface="Corbel" charset="0"/>
                <a:ea typeface="Corbel" charset="0"/>
                <a:cs typeface="Corbel" charset="0"/>
              </a:rPr>
              <a:t> </a:t>
            </a:r>
            <a:r>
              <a:rPr lang="de-DE" sz="1600" dirty="0" err="1">
                <a:latin typeface="Corbel" charset="0"/>
                <a:ea typeface="Corbel" charset="0"/>
                <a:cs typeface="Corbel" charset="0"/>
              </a:rPr>
              <a:t>bardziej</a:t>
            </a:r>
            <a:r>
              <a:rPr lang="de-DE" sz="1600" dirty="0">
                <a:latin typeface="Corbel" charset="0"/>
                <a:ea typeface="Corbel" charset="0"/>
                <a:cs typeface="Corbel" charset="0"/>
              </a:rPr>
              <a:t> </a:t>
            </a:r>
            <a:r>
              <a:rPr lang="de-DE" sz="1600" dirty="0" err="1">
                <a:latin typeface="Corbel" charset="0"/>
                <a:ea typeface="Corbel" charset="0"/>
                <a:cs typeface="Corbel" charset="0"/>
              </a:rPr>
              <a:t>lokalne</a:t>
            </a:r>
            <a:r>
              <a:rPr lang="de-DE" sz="1600" dirty="0">
                <a:latin typeface="Corbel" charset="0"/>
                <a:ea typeface="Corbel" charset="0"/>
                <a:cs typeface="Corbel" charset="0"/>
              </a:rPr>
              <a:t> </a:t>
            </a:r>
            <a:r>
              <a:rPr lang="de-DE" sz="1600" dirty="0" err="1">
                <a:latin typeface="Corbel" charset="0"/>
                <a:ea typeface="Corbel" charset="0"/>
                <a:cs typeface="Corbel" charset="0"/>
              </a:rPr>
              <a:t>opcje</a:t>
            </a:r>
            <a:r>
              <a:rPr lang="de-DE" sz="1600" dirty="0">
                <a:latin typeface="Corbel" charset="0"/>
                <a:ea typeface="Corbel" charset="0"/>
                <a:cs typeface="Corbel" charset="0"/>
              </a:rPr>
              <a:t> </a:t>
            </a:r>
            <a:r>
              <a:rPr lang="de-DE" sz="1600" dirty="0" err="1">
                <a:latin typeface="Corbel" charset="0"/>
                <a:ea typeface="Corbel" charset="0"/>
                <a:cs typeface="Corbel" charset="0"/>
              </a:rPr>
              <a:t>inwestycyjne</a:t>
            </a:r>
            <a:r>
              <a:rPr lang="de-DE" sz="1600" dirty="0">
                <a:latin typeface="Corbel" charset="0"/>
                <a:ea typeface="Corbel" charset="0"/>
                <a:cs typeface="Corbel" charset="0"/>
              </a:rPr>
              <a:t>. </a:t>
            </a:r>
          </a:p>
        </p:txBody>
      </p:sp>
      <p:sp>
        <p:nvSpPr>
          <p:cNvPr id="9" name="Text Placeholder 1"/>
          <p:cNvSpPr>
            <a:spLocks noGrp="1"/>
          </p:cNvSpPr>
          <p:nvPr>
            <p:ph type="body" sz="quarter" idx="10"/>
          </p:nvPr>
        </p:nvSpPr>
        <p:spPr>
          <a:xfrm>
            <a:off x="647700" y="838199"/>
            <a:ext cx="6268475" cy="847695"/>
          </a:xfrm>
        </p:spPr>
        <p:txBody>
          <a:bodyPr/>
          <a:lstStyle/>
          <a:p>
            <a:pPr fontAlgn="ctr">
              <a:lnSpc>
                <a:spcPts val="2640"/>
              </a:lnSpc>
              <a:buClr>
                <a:srgbClr val="9B1724"/>
              </a:buClr>
              <a:buSzPct val="100000"/>
            </a:pPr>
            <a:r>
              <a:rPr lang="de-DE" sz="2800" dirty="0" err="1">
                <a:latin typeface="Corbel" charset="0"/>
                <a:ea typeface="Corbel" charset="0"/>
                <a:cs typeface="Corbel" charset="0"/>
              </a:rPr>
              <a:t>Przygotowanie</a:t>
            </a:r>
            <a:r>
              <a:rPr lang="de-DE" sz="2800" dirty="0">
                <a:latin typeface="Corbel" charset="0"/>
                <a:ea typeface="Corbel" charset="0"/>
                <a:cs typeface="Corbel" charset="0"/>
              </a:rPr>
              <a:t> do </a:t>
            </a:r>
            <a:r>
              <a:rPr lang="de-DE" sz="2800" dirty="0" err="1">
                <a:latin typeface="Corbel" charset="0"/>
                <a:ea typeface="Corbel" charset="0"/>
                <a:cs typeface="Corbel" charset="0"/>
              </a:rPr>
              <a:t>gospodarki</a:t>
            </a:r>
            <a:r>
              <a:rPr lang="de-DE" sz="2800" dirty="0">
                <a:latin typeface="Corbel" charset="0"/>
                <a:ea typeface="Corbel" charset="0"/>
                <a:cs typeface="Corbel" charset="0"/>
              </a:rPr>
              <a:t> </a:t>
            </a:r>
            <a:r>
              <a:rPr lang="de-DE" sz="2800" dirty="0" err="1">
                <a:latin typeface="Corbel" charset="0"/>
                <a:ea typeface="Corbel" charset="0"/>
                <a:cs typeface="Corbel" charset="0"/>
              </a:rPr>
              <a:t>cyfrowej</a:t>
            </a:r>
            <a:r>
              <a:rPr lang="de-DE" sz="2800" dirty="0">
                <a:latin typeface="Corbel" charset="0"/>
                <a:ea typeface="Corbel" charset="0"/>
                <a:cs typeface="Corbel" charset="0"/>
              </a:rPr>
              <a:t> i </a:t>
            </a:r>
            <a:r>
              <a:rPr lang="de-DE" sz="2800" dirty="0" err="1">
                <a:latin typeface="Corbel" charset="0"/>
                <a:ea typeface="Corbel" charset="0"/>
                <a:cs typeface="Corbel" charset="0"/>
              </a:rPr>
              <a:t>automatychnej</a:t>
            </a:r>
            <a:endParaRPr lang="de-DE" sz="2800" dirty="0">
              <a:latin typeface="Corbel" charset="0"/>
              <a:ea typeface="Corbel" charset="0"/>
              <a:cs typeface="Corbe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4041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52500" y="2047756"/>
            <a:ext cx="8153400" cy="6447919"/>
          </a:xfrm>
          <a:prstGeom prst="rect">
            <a:avLst/>
          </a:prstGeom>
        </p:spPr>
        <p:txBody>
          <a:bodyPr wrap="square">
            <a:spAutoFit/>
          </a:bodyPr>
          <a:lstStyle/>
          <a:p>
            <a:pPr marL="11113">
              <a:spcBef>
                <a:spcPts val="609"/>
              </a:spcBef>
              <a:spcAft>
                <a:spcPts val="609"/>
              </a:spcAft>
              <a:buClr>
                <a:srgbClr val="4B9CB9"/>
              </a:buClr>
              <a:buSzPct val="120000"/>
            </a:pPr>
            <a:endParaRPr lang="en-US" sz="1600" b="1" dirty="0">
              <a:solidFill>
                <a:srgbClr val="214757"/>
              </a:solidFill>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b="1" dirty="0">
              <a:solidFill>
                <a:srgbClr val="214757"/>
              </a:solidFill>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b="1" dirty="0">
              <a:solidFill>
                <a:srgbClr val="214757"/>
              </a:solidFill>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pPr>
            <a:endParaRPr lang="en-US" sz="1600" b="1" dirty="0">
              <a:latin typeface="Corbel" charset="0"/>
              <a:ea typeface="Corbel" charset="0"/>
              <a:cs typeface="Corbel" charset="0"/>
              <a:sym typeface="Calibri" charset="0"/>
            </a:endParaRPr>
          </a:p>
          <a:p>
            <a:pPr marL="11113">
              <a:spcBef>
                <a:spcPts val="609"/>
              </a:spcBef>
              <a:spcAft>
                <a:spcPts val="609"/>
              </a:spcAft>
              <a:buClr>
                <a:srgbClr val="4B9CB9"/>
              </a:buClr>
              <a:buSzPct val="120000"/>
            </a:pPr>
            <a:r>
              <a:rPr lang="en-US" sz="1600" b="1" dirty="0">
                <a:latin typeface="Corbel" charset="0"/>
                <a:ea typeface="Corbel" charset="0"/>
                <a:cs typeface="Corbel" charset="0"/>
                <a:sym typeface="Calibri" charset="0"/>
              </a:rPr>
              <a:t>„*@</a:t>
            </a:r>
            <a:r>
              <a:rPr lang="en-US" sz="1600" b="1" dirty="0" err="1">
                <a:latin typeface="Corbel" charset="0"/>
                <a:ea typeface="Corbel" charset="0"/>
                <a:cs typeface="Corbel" charset="0"/>
                <a:sym typeface="Calibri" charset="0"/>
              </a:rPr>
              <a:t>domainname</a:t>
            </a:r>
            <a:r>
              <a:rPr lang="en-US" sz="1600" b="1" dirty="0">
                <a:latin typeface="Corbel" charset="0"/>
                <a:ea typeface="Corbel" charset="0"/>
                <a:cs typeface="Corbel" charset="0"/>
                <a:sym typeface="Calibri" charset="0"/>
              </a:rPr>
              <a:t>“„email“„ </a:t>
            </a:r>
            <a:r>
              <a:rPr lang="en-US" sz="1600" b="1" dirty="0" err="1">
                <a:latin typeface="Corbel" charset="0"/>
                <a:ea typeface="Corbel" charset="0"/>
                <a:cs typeface="Corbel" charset="0"/>
                <a:sym typeface="Calibri" charset="0"/>
              </a:rPr>
              <a:t>nazwisko</a:t>
            </a:r>
            <a:r>
              <a:rPr lang="en-US" sz="1600" b="1" dirty="0">
                <a:latin typeface="Corbel" charset="0"/>
                <a:ea typeface="Corbel" charset="0"/>
                <a:cs typeface="Corbel" charset="0"/>
                <a:sym typeface="Calibri" charset="0"/>
              </a:rPr>
              <a:t> </a:t>
            </a:r>
            <a:r>
              <a:rPr lang="en-US" sz="1600" b="1" dirty="0" err="1">
                <a:latin typeface="Corbel" charset="0"/>
                <a:ea typeface="Corbel" charset="0"/>
                <a:cs typeface="Corbel" charset="0"/>
                <a:sym typeface="Calibri" charset="0"/>
              </a:rPr>
              <a:t>osoby</a:t>
            </a:r>
            <a:r>
              <a:rPr lang="en-US" sz="1600" b="1" dirty="0">
                <a:latin typeface="Corbel" charset="0"/>
                <a:ea typeface="Corbel" charset="0"/>
                <a:cs typeface="Corbel" charset="0"/>
                <a:sym typeface="Calibri" charset="0"/>
              </a:rPr>
              <a:t>”</a:t>
            </a:r>
          </a:p>
          <a:p>
            <a:pPr marL="11113">
              <a:spcBef>
                <a:spcPts val="609"/>
              </a:spcBef>
              <a:spcAft>
                <a:spcPts val="609"/>
              </a:spcAft>
              <a:buClr>
                <a:srgbClr val="4B9CB9"/>
              </a:buClr>
              <a:buSzPct val="120000"/>
            </a:pPr>
            <a:endParaRPr lang="en-US" sz="500" b="1" dirty="0">
              <a:latin typeface="Corbel" charset="0"/>
              <a:ea typeface="Corbel" charset="0"/>
              <a:cs typeface="Corbel" charset="0"/>
              <a:sym typeface="Calibri" charset="0"/>
            </a:endParaRPr>
          </a:p>
          <a:p>
            <a:pPr marL="11113">
              <a:buClr>
                <a:srgbClr val="4B9CB9"/>
              </a:buClr>
              <a:buSzPct val="120000"/>
            </a:pPr>
            <a:r>
              <a:rPr lang="en-US" sz="1600" b="1" dirty="0">
                <a:latin typeface="Corbel" charset="0"/>
                <a:ea typeface="Corbel" charset="0"/>
                <a:cs typeface="Corbel" charset="0"/>
                <a:sym typeface="Calibri" charset="0"/>
              </a:rPr>
              <a:t>Company: </a:t>
            </a:r>
            <a:r>
              <a:rPr lang="en-US" sz="1600" dirty="0">
                <a:latin typeface="Corbel" charset="0"/>
                <a:ea typeface="Corbel" charset="0"/>
                <a:cs typeface="Corbel" charset="0"/>
                <a:sym typeface="Calibri" charset="0"/>
              </a:rPr>
              <a:t>VMI (</a:t>
            </a:r>
            <a:r>
              <a:rPr lang="en-US" sz="1600" dirty="0">
                <a:latin typeface="Corbel" charset="0"/>
                <a:ea typeface="Corbel" charset="0"/>
                <a:cs typeface="Corbel" charset="0"/>
                <a:sym typeface="Calibri" charset="0"/>
                <a:hlinkClick r:id="rId2"/>
              </a:rPr>
              <a:t>http://www.vmi-group.com)</a:t>
            </a:r>
            <a:r>
              <a:rPr lang="en-US" sz="1600" dirty="0">
                <a:latin typeface="Corbel" charset="0"/>
                <a:ea typeface="Corbel" charset="0"/>
                <a:cs typeface="Corbel" charset="0"/>
                <a:sym typeface="Calibri" charset="0"/>
              </a:rPr>
              <a:t> </a:t>
            </a:r>
          </a:p>
          <a:p>
            <a:pPr marL="11113">
              <a:buClr>
                <a:srgbClr val="4B9CB9"/>
              </a:buClr>
              <a:buSzPct val="120000"/>
            </a:pPr>
            <a:r>
              <a:rPr lang="en-US" sz="1600" b="1" dirty="0">
                <a:latin typeface="Corbel" charset="0"/>
                <a:ea typeface="Corbel" charset="0"/>
                <a:cs typeface="Corbel" charset="0"/>
                <a:sym typeface="Calibri" charset="0"/>
              </a:rPr>
              <a:t>CEO</a:t>
            </a:r>
            <a:r>
              <a:rPr lang="en-US" sz="1600" dirty="0">
                <a:latin typeface="Corbel" charset="0"/>
                <a:ea typeface="Corbel" charset="0"/>
                <a:cs typeface="Corbel" charset="0"/>
                <a:sym typeface="Calibri" charset="0"/>
              </a:rPr>
              <a:t>: Harm </a:t>
            </a:r>
            <a:r>
              <a:rPr lang="en-US" sz="1600" dirty="0" err="1">
                <a:latin typeface="Corbel" charset="0"/>
                <a:ea typeface="Corbel" charset="0"/>
                <a:cs typeface="Corbel" charset="0"/>
                <a:sym typeface="Calibri" charset="0"/>
              </a:rPr>
              <a:t>Voortman</a:t>
            </a:r>
            <a:endParaRPr lang="en-US" sz="1600" dirty="0">
              <a:latin typeface="Corbel" charset="0"/>
              <a:ea typeface="Corbel" charset="0"/>
              <a:cs typeface="Corbel" charset="0"/>
              <a:sym typeface="Calibri" charset="0"/>
            </a:endParaRPr>
          </a:p>
          <a:p>
            <a:pPr marL="11113">
              <a:buClr>
                <a:srgbClr val="4B9CB9"/>
              </a:buClr>
              <a:buSzPct val="120000"/>
            </a:pPr>
            <a:r>
              <a:rPr lang="en-US" sz="1600" b="1" dirty="0">
                <a:latin typeface="Corbel" charset="0"/>
                <a:ea typeface="Corbel" charset="0"/>
                <a:cs typeface="Corbel" charset="0"/>
                <a:sym typeface="Calibri" charset="0"/>
              </a:rPr>
              <a:t>Email</a:t>
            </a:r>
            <a:r>
              <a:rPr lang="en-US" sz="1600" dirty="0">
                <a:latin typeface="Corbel" charset="0"/>
                <a:ea typeface="Corbel" charset="0"/>
                <a:cs typeface="Corbel" charset="0"/>
                <a:sym typeface="Calibri" charset="0"/>
              </a:rPr>
              <a:t>: </a:t>
            </a:r>
            <a:r>
              <a:rPr lang="en-US" sz="1600" dirty="0" err="1">
                <a:latin typeface="Corbel" charset="0"/>
                <a:ea typeface="Corbel" charset="0"/>
                <a:cs typeface="Corbel" charset="0"/>
                <a:sym typeface="Calibri" charset="0"/>
              </a:rPr>
              <a:t>info@vmi-group.com</a:t>
            </a:r>
            <a:r>
              <a:rPr lang="en-US" sz="1600" dirty="0">
                <a:latin typeface="Corbel" charset="0"/>
                <a:ea typeface="Corbel" charset="0"/>
                <a:cs typeface="Corbel" charset="0"/>
                <a:sym typeface="Calibri" charset="0"/>
              </a:rPr>
              <a:t> </a:t>
            </a:r>
          </a:p>
          <a:p>
            <a:pPr marL="11113">
              <a:buClr>
                <a:srgbClr val="4B9CB9"/>
              </a:buClr>
              <a:buSzPct val="120000"/>
            </a:pPr>
            <a:endParaRPr lang="en-US" sz="1600" dirty="0">
              <a:latin typeface="Corbel" charset="0"/>
              <a:ea typeface="Corbel" charset="0"/>
              <a:cs typeface="Corbel" charset="0"/>
              <a:sym typeface="Calibri" charset="0"/>
            </a:endParaRPr>
          </a:p>
          <a:p>
            <a:pPr marL="11113">
              <a:buClr>
                <a:srgbClr val="4B9CB9"/>
              </a:buClr>
              <a:buSzPct val="120000"/>
            </a:pPr>
            <a:r>
              <a:rPr lang="en-US" sz="1600" dirty="0">
                <a:latin typeface="Corbel" charset="0"/>
                <a:ea typeface="Corbel" charset="0"/>
                <a:cs typeface="Corbel" charset="0"/>
                <a:sym typeface="Calibri" charset="0"/>
              </a:rPr>
              <a:t>Google: „*@</a:t>
            </a:r>
            <a:r>
              <a:rPr lang="en-US" sz="1600" dirty="0" err="1">
                <a:latin typeface="Corbel" charset="0"/>
                <a:ea typeface="Corbel" charset="0"/>
                <a:cs typeface="Corbel" charset="0"/>
                <a:sym typeface="Calibri" charset="0"/>
              </a:rPr>
              <a:t>vmi-group.com</a:t>
            </a:r>
            <a:r>
              <a:rPr lang="en-US" sz="1600" dirty="0">
                <a:latin typeface="Corbel" charset="0"/>
                <a:ea typeface="Corbel" charset="0"/>
                <a:cs typeface="Corbel" charset="0"/>
                <a:sym typeface="Calibri" charset="0"/>
              </a:rPr>
              <a:t> “ “email” “Harm </a:t>
            </a:r>
            <a:r>
              <a:rPr lang="en-US" sz="1600" dirty="0" err="1">
                <a:latin typeface="Corbel" charset="0"/>
                <a:ea typeface="Corbel" charset="0"/>
                <a:cs typeface="Corbel" charset="0"/>
                <a:sym typeface="Calibri" charset="0"/>
              </a:rPr>
              <a:t>Voortman</a:t>
            </a:r>
            <a:r>
              <a:rPr lang="en-US" sz="1600" dirty="0">
                <a:latin typeface="Corbel" charset="0"/>
                <a:ea typeface="Corbel" charset="0"/>
                <a:cs typeface="Corbel" charset="0"/>
                <a:sym typeface="Calibri" charset="0"/>
              </a:rPr>
              <a:t>”	</a:t>
            </a:r>
          </a:p>
          <a:p>
            <a:pPr marL="11113">
              <a:buClr>
                <a:srgbClr val="4B9CB9"/>
              </a:buClr>
              <a:buSzPct val="120000"/>
            </a:pPr>
            <a:r>
              <a:rPr lang="en-US" sz="1600" dirty="0">
                <a:latin typeface="Corbel" charset="0"/>
                <a:ea typeface="Corbel" charset="0"/>
                <a:cs typeface="Corbel" charset="0"/>
                <a:sym typeface="Calibri" charset="0"/>
              </a:rPr>
              <a:t>Email: </a:t>
            </a:r>
            <a:r>
              <a:rPr lang="en-US" sz="1600" dirty="0" err="1">
                <a:latin typeface="Corbel" charset="0"/>
                <a:ea typeface="Corbel" charset="0"/>
                <a:cs typeface="Corbel" charset="0"/>
                <a:sym typeface="Calibri" charset="0"/>
              </a:rPr>
              <a:t>hvoortman@vmi-group.com</a:t>
            </a: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11113">
              <a:spcBef>
                <a:spcPts val="609"/>
              </a:spcBef>
              <a:spcAft>
                <a:spcPts val="609"/>
              </a:spcAft>
              <a:buClr>
                <a:srgbClr val="4B9CB9"/>
              </a:buClr>
              <a:buSzPct val="120000"/>
              <a:buFont typeface="Arial" panose="020B0604020202020204" pitchFamily="34" charset="0"/>
              <a:buChar char="•"/>
            </a:pPr>
            <a:endParaRPr lang="en-US" sz="1600" dirty="0">
              <a:latin typeface="Corbel" charset="0"/>
              <a:ea typeface="Corbel" charset="0"/>
              <a:cs typeface="Corbel" charset="0"/>
              <a:sym typeface="Calibri" charset="0"/>
            </a:endParaRPr>
          </a:p>
          <a:p>
            <a:pPr marL="11113">
              <a:spcBef>
                <a:spcPts val="609"/>
              </a:spcBef>
              <a:spcAft>
                <a:spcPts val="609"/>
              </a:spcAft>
              <a:buClr>
                <a:srgbClr val="C00000"/>
              </a:buClr>
              <a:buSzPct val="120000"/>
              <a:buFont typeface="Arial" panose="020B0604020202020204" pitchFamily="34" charset="0"/>
              <a:buChar char="•"/>
            </a:pPr>
            <a:endParaRPr lang="en-US" sz="1600" dirty="0">
              <a:solidFill>
                <a:srgbClr val="3C4A4A"/>
              </a:solidFill>
              <a:latin typeface="Corbel" charset="0"/>
              <a:ea typeface="Corbel" charset="0"/>
              <a:cs typeface="Corbel" charset="0"/>
              <a:sym typeface="Calibri" charset="0"/>
            </a:endParaRPr>
          </a:p>
        </p:txBody>
      </p:sp>
      <p:sp>
        <p:nvSpPr>
          <p:cNvPr id="6" name="Text Placeholder 1"/>
          <p:cNvSpPr>
            <a:spLocks noGrp="1"/>
          </p:cNvSpPr>
          <p:nvPr>
            <p:ph type="body" sz="quarter" idx="10"/>
          </p:nvPr>
        </p:nvSpPr>
        <p:spPr>
          <a:xfrm>
            <a:off x="654626" y="838200"/>
            <a:ext cx="6261549" cy="647700"/>
          </a:xfrm>
        </p:spPr>
        <p:txBody>
          <a:bodyPr/>
          <a:lstStyle/>
          <a:p>
            <a:r>
              <a:rPr lang="en-US" sz="2800" err="1">
                <a:latin typeface="Corbel" charset="0"/>
                <a:ea typeface="Corbel" charset="0"/>
                <a:cs typeface="Corbel" charset="0"/>
              </a:rPr>
              <a:t>Jak</a:t>
            </a:r>
            <a:r>
              <a:rPr lang="en-US" sz="2800" dirty="0">
                <a:latin typeface="Corbel" charset="0"/>
                <a:ea typeface="Corbel" charset="0"/>
                <a:cs typeface="Corbel" charset="0"/>
              </a:rPr>
              <a:t> </a:t>
            </a:r>
            <a:r>
              <a:rPr lang="en-US" sz="2800" dirty="0" err="1">
                <a:latin typeface="Corbel" charset="0"/>
                <a:ea typeface="Corbel" charset="0"/>
                <a:cs typeface="Corbel" charset="0"/>
              </a:rPr>
              <a:t>znaleźć</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określić</a:t>
            </a:r>
            <a:r>
              <a:rPr lang="en-US" sz="2800" dirty="0">
                <a:latin typeface="Corbel" charset="0"/>
                <a:ea typeface="Corbel" charset="0"/>
                <a:cs typeface="Corbel" charset="0"/>
              </a:rPr>
              <a:t> </a:t>
            </a:r>
            <a:r>
              <a:rPr lang="en-US" sz="2800" dirty="0" err="1">
                <a:latin typeface="Corbel" charset="0"/>
                <a:ea typeface="Corbel" charset="0"/>
                <a:cs typeface="Corbel" charset="0"/>
              </a:rPr>
              <a:t>strukturę</a:t>
            </a:r>
            <a:r>
              <a:rPr lang="en-US" sz="2800" dirty="0">
                <a:latin typeface="Corbel" charset="0"/>
                <a:ea typeface="Corbel" charset="0"/>
                <a:cs typeface="Corbel" charset="0"/>
              </a:rPr>
              <a:t> </a:t>
            </a:r>
            <a:r>
              <a:rPr lang="en-US" sz="2800" dirty="0" err="1">
                <a:latin typeface="Corbel" charset="0"/>
                <a:ea typeface="Corbel" charset="0"/>
                <a:cs typeface="Corbel" charset="0"/>
              </a:rPr>
              <a:t>adresu</a:t>
            </a:r>
            <a:r>
              <a:rPr lang="en-US" sz="2800" dirty="0">
                <a:latin typeface="Corbel" charset="0"/>
                <a:ea typeface="Corbel" charset="0"/>
                <a:cs typeface="Corbel" charset="0"/>
              </a:rPr>
              <a:t> e-mail </a:t>
            </a:r>
            <a:r>
              <a:rPr lang="en-US" sz="2800" dirty="0" err="1">
                <a:latin typeface="Corbel" charset="0"/>
                <a:ea typeface="Corbel" charset="0"/>
                <a:cs typeface="Corbel" charset="0"/>
              </a:rPr>
              <a:t>firmy</a:t>
            </a:r>
            <a:endParaRPr lang="en-US" sz="2800" dirty="0">
              <a:latin typeface="Corbel" charset="0"/>
              <a:ea typeface="Corbel" charset="0"/>
              <a:cs typeface="Corbel" charset="0"/>
            </a:endParaRPr>
          </a:p>
          <a:p>
            <a:endParaRPr lang="en-US" sz="2800" dirty="0">
              <a:latin typeface="Corbel" charset="0"/>
              <a:ea typeface="Corbel" charset="0"/>
              <a:cs typeface="Corbe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2171700"/>
            <a:ext cx="6731000" cy="1295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110" y="4686300"/>
            <a:ext cx="3229289" cy="169590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50168"/>
          <a:stretch/>
        </p:blipFill>
        <p:spPr>
          <a:xfrm>
            <a:off x="5168900" y="3645557"/>
            <a:ext cx="3920648" cy="932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49831"/>
          <a:stretch/>
        </p:blipFill>
        <p:spPr>
          <a:xfrm>
            <a:off x="952500" y="3581400"/>
            <a:ext cx="3920648" cy="938682"/>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5344892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215"/>
          <p:cNvSpPr/>
          <p:nvPr/>
        </p:nvSpPr>
        <p:spPr>
          <a:xfrm>
            <a:off x="952500" y="1905001"/>
            <a:ext cx="8153400" cy="426719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260773" cy="838200"/>
          </a:xfrm>
        </p:spPr>
        <p:txBody>
          <a:bodyPr/>
          <a:lstStyle/>
          <a:p>
            <a:r>
              <a:rPr lang="en-US" sz="2800" err="1">
                <a:latin typeface="Corbel" charset="0"/>
                <a:ea typeface="Corbel" charset="0"/>
                <a:cs typeface="Corbel" charset="0"/>
              </a:rPr>
              <a:t>Dlaczego</a:t>
            </a:r>
            <a:r>
              <a:rPr lang="en-US" sz="2800">
                <a:latin typeface="Corbel" charset="0"/>
                <a:ea typeface="Corbel" charset="0"/>
                <a:cs typeface="Corbel" charset="0"/>
              </a:rPr>
              <a:t> “targeting”  w </a:t>
            </a:r>
            <a:r>
              <a:rPr lang="en-US" sz="2800" err="1">
                <a:latin typeface="Corbel" charset="0"/>
                <a:ea typeface="Corbel" charset="0"/>
                <a:cs typeface="Corbel" charset="0"/>
              </a:rPr>
              <a:t>procesie</a:t>
            </a:r>
            <a:r>
              <a:rPr lang="en-US" sz="2800">
                <a:latin typeface="Corbel" charset="0"/>
                <a:ea typeface="Corbel" charset="0"/>
                <a:cs typeface="Corbel" charset="0"/>
              </a:rPr>
              <a:t>  </a:t>
            </a:r>
            <a:r>
              <a:rPr lang="en-US" sz="2800" err="1">
                <a:latin typeface="Corbel" charset="0"/>
                <a:ea typeface="Corbel" charset="0"/>
                <a:cs typeface="Corbel" charset="0"/>
              </a:rPr>
              <a:t>znajdowania</a:t>
            </a:r>
            <a:r>
              <a:rPr lang="en-US" sz="2800">
                <a:latin typeface="Corbel" charset="0"/>
                <a:ea typeface="Corbel" charset="0"/>
                <a:cs typeface="Corbel" charset="0"/>
              </a:rPr>
              <a:t> </a:t>
            </a:r>
            <a:r>
              <a:rPr lang="en-US" sz="2800" err="1">
                <a:latin typeface="Corbel" charset="0"/>
                <a:ea typeface="Corbel" charset="0"/>
                <a:cs typeface="Corbel" charset="0"/>
              </a:rPr>
              <a:t>potencjalnych</a:t>
            </a:r>
            <a:r>
              <a:rPr lang="en-US" sz="2800">
                <a:latin typeface="Corbel" charset="0"/>
                <a:ea typeface="Corbel" charset="0"/>
                <a:cs typeface="Corbel" charset="0"/>
              </a:rPr>
              <a:t> </a:t>
            </a:r>
            <a:r>
              <a:rPr lang="en-US" sz="2800" err="1">
                <a:latin typeface="Corbel" charset="0"/>
                <a:ea typeface="Corbel" charset="0"/>
                <a:cs typeface="Corbel" charset="0"/>
              </a:rPr>
              <a:t>inwestorów</a:t>
            </a:r>
            <a:r>
              <a:rPr lang="en-US" sz="2800">
                <a:latin typeface="Corbel" charset="0"/>
                <a:ea typeface="Corbel" charset="0"/>
                <a:cs typeface="Corbel" charset="0"/>
              </a:rPr>
              <a:t>  jest </a:t>
            </a:r>
            <a:r>
              <a:rPr lang="en-US" sz="2800" err="1">
                <a:latin typeface="Corbel" charset="0"/>
                <a:ea typeface="Corbel" charset="0"/>
                <a:cs typeface="Corbel" charset="0"/>
              </a:rPr>
              <a:t>tak</a:t>
            </a:r>
            <a:r>
              <a:rPr lang="en-US" sz="2800">
                <a:latin typeface="Corbel" charset="0"/>
                <a:ea typeface="Corbel" charset="0"/>
                <a:cs typeface="Corbel" charset="0"/>
              </a:rPr>
              <a:t> </a:t>
            </a:r>
            <a:r>
              <a:rPr lang="en-US" sz="2800" err="1">
                <a:latin typeface="Corbel" charset="0"/>
                <a:ea typeface="Corbel" charset="0"/>
                <a:cs typeface="Corbel" charset="0"/>
              </a:rPr>
              <a:t>ważny</a:t>
            </a:r>
            <a:r>
              <a:rPr lang="en-US" sz="2800">
                <a:latin typeface="Corbel" charset="0"/>
                <a:ea typeface="Corbel" charset="0"/>
                <a:cs typeface="Corbel" charset="0"/>
              </a:rPr>
              <a:t>?</a:t>
            </a:r>
          </a:p>
        </p:txBody>
      </p:sp>
      <p:sp>
        <p:nvSpPr>
          <p:cNvPr id="5" name="Rectangle 4"/>
          <p:cNvSpPr/>
          <p:nvPr/>
        </p:nvSpPr>
        <p:spPr>
          <a:xfrm>
            <a:off x="1032588" y="2287250"/>
            <a:ext cx="8153400" cy="3631763"/>
          </a:xfrm>
          <a:prstGeom prst="rect">
            <a:avLst/>
          </a:prstGeom>
        </p:spPr>
        <p:txBody>
          <a:bodyPr wrap="square">
            <a:spAutoFit/>
          </a:bodyPr>
          <a:lstStyle/>
          <a:p>
            <a:pPr marL="188598" lvl="5">
              <a:spcBef>
                <a:spcPts val="609"/>
              </a:spcBef>
              <a:buClr>
                <a:srgbClr val="8CB941"/>
              </a:buClr>
            </a:pPr>
            <a:r>
              <a:rPr lang="en-US" sz="1600" b="1" dirty="0" err="1">
                <a:latin typeface="Corbel" charset="0"/>
                <a:ea typeface="Corbel" charset="0"/>
                <a:cs typeface="Corbel" charset="0"/>
              </a:rPr>
              <a:t>Mimo</a:t>
            </a:r>
            <a:r>
              <a:rPr lang="en-US" sz="1600" b="1" dirty="0">
                <a:latin typeface="Corbel" charset="0"/>
                <a:ea typeface="Corbel" charset="0"/>
                <a:cs typeface="Corbel" charset="0"/>
              </a:rPr>
              <a:t>, </a:t>
            </a:r>
            <a:r>
              <a:rPr lang="en-US" sz="1600" b="1" dirty="0" err="1">
                <a:latin typeface="Corbel" charset="0"/>
                <a:ea typeface="Corbel" charset="0"/>
                <a:cs typeface="Corbel" charset="0"/>
              </a:rPr>
              <a:t>że</a:t>
            </a:r>
            <a:r>
              <a:rPr lang="en-US" sz="1600" b="1" dirty="0">
                <a:latin typeface="Corbel" charset="0"/>
                <a:ea typeface="Corbel" charset="0"/>
                <a:cs typeface="Corbel" charset="0"/>
              </a:rPr>
              <a:t> </a:t>
            </a:r>
            <a:r>
              <a:rPr lang="en-US" sz="1600" b="1" dirty="0" err="1">
                <a:latin typeface="Corbel" charset="0"/>
                <a:ea typeface="Corbel" charset="0"/>
                <a:cs typeface="Corbel" charset="0"/>
              </a:rPr>
              <a:t>ukierunkowane</a:t>
            </a:r>
            <a:r>
              <a:rPr lang="en-US" sz="1600" b="1" dirty="0">
                <a:latin typeface="Corbel" charset="0"/>
                <a:ea typeface="Corbel" charset="0"/>
                <a:cs typeface="Corbel" charset="0"/>
              </a:rPr>
              <a:t> </a:t>
            </a:r>
            <a:r>
              <a:rPr lang="en-US" sz="1600" b="1" dirty="0" err="1">
                <a:latin typeface="Corbel" charset="0"/>
                <a:ea typeface="Corbel" charset="0"/>
                <a:cs typeface="Corbel" charset="0"/>
              </a:rPr>
              <a:t>podejście</a:t>
            </a:r>
            <a:r>
              <a:rPr lang="en-US" sz="1600" b="1" dirty="0">
                <a:latin typeface="Corbel" charset="0"/>
                <a:ea typeface="Corbel" charset="0"/>
                <a:cs typeface="Corbel" charset="0"/>
              </a:rPr>
              <a:t> </a:t>
            </a:r>
            <a:r>
              <a:rPr lang="en-US" sz="1600" b="1" dirty="0" err="1">
                <a:latin typeface="Corbel" charset="0"/>
                <a:ea typeface="Corbel" charset="0"/>
                <a:cs typeface="Corbel" charset="0"/>
              </a:rPr>
              <a:t>może</a:t>
            </a:r>
            <a:r>
              <a:rPr lang="en-US" sz="1600" b="1" dirty="0">
                <a:latin typeface="Corbel" charset="0"/>
                <a:ea typeface="Corbel" charset="0"/>
                <a:cs typeface="Corbel" charset="0"/>
              </a:rPr>
              <a:t> </a:t>
            </a:r>
            <a:r>
              <a:rPr lang="en-US" sz="1600" b="1" dirty="0" err="1">
                <a:latin typeface="Corbel" charset="0"/>
                <a:ea typeface="Corbel" charset="0"/>
                <a:cs typeface="Corbel" charset="0"/>
              </a:rPr>
              <a:t>okazać</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b="1" dirty="0" err="1">
                <a:latin typeface="Corbel" charset="0"/>
                <a:ea typeface="Corbel" charset="0"/>
                <a:cs typeface="Corbel" charset="0"/>
              </a:rPr>
              <a:t>czasochłonne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skomplikowane</a:t>
            </a:r>
            <a:r>
              <a:rPr lang="en-US" sz="1600" b="1" dirty="0">
                <a:latin typeface="Corbel" charset="0"/>
                <a:ea typeface="Corbel" charset="0"/>
                <a:cs typeface="Corbel" charset="0"/>
              </a:rPr>
              <a:t>, to </a:t>
            </a:r>
            <a:r>
              <a:rPr lang="en-US" sz="1600" b="1" dirty="0" err="1">
                <a:latin typeface="Corbel" charset="0"/>
                <a:ea typeface="Corbel" charset="0"/>
                <a:cs typeface="Corbel" charset="0"/>
              </a:rPr>
              <a:t>okazuje</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b="1" dirty="0" err="1">
                <a:latin typeface="Corbel" charset="0"/>
                <a:ea typeface="Corbel" charset="0"/>
                <a:cs typeface="Corbel" charset="0"/>
              </a:rPr>
              <a:t>dość</a:t>
            </a:r>
            <a:r>
              <a:rPr lang="en-US" sz="1600" b="1" dirty="0">
                <a:latin typeface="Corbel" charset="0"/>
                <a:ea typeface="Corbel" charset="0"/>
                <a:cs typeface="Corbel" charset="0"/>
              </a:rPr>
              <a:t> </a:t>
            </a:r>
            <a:r>
              <a:rPr lang="en-US" sz="1600" b="1" dirty="0" err="1">
                <a:latin typeface="Corbel" charset="0"/>
                <a:ea typeface="Corbel" charset="0"/>
                <a:cs typeface="Corbel" charset="0"/>
              </a:rPr>
              <a:t>skuteczne</a:t>
            </a:r>
            <a:r>
              <a:rPr lang="en-US" sz="1600" b="1" dirty="0">
                <a:latin typeface="Corbel" charset="0"/>
                <a:ea typeface="Corbel" charset="0"/>
                <a:cs typeface="Corbel" charset="0"/>
              </a:rPr>
              <a:t> w   </a:t>
            </a:r>
            <a:r>
              <a:rPr lang="en-US" sz="1600" b="1" dirty="0" err="1">
                <a:latin typeface="Corbel" charset="0"/>
                <a:ea typeface="Corbel" charset="0"/>
                <a:cs typeface="Corbel" charset="0"/>
              </a:rPr>
              <a:t>dłuższej</a:t>
            </a:r>
            <a:r>
              <a:rPr lang="en-US" sz="1600" b="1" dirty="0">
                <a:latin typeface="Corbel" charset="0"/>
                <a:ea typeface="Corbel" charset="0"/>
                <a:cs typeface="Corbel" charset="0"/>
              </a:rPr>
              <a:t> </a:t>
            </a:r>
            <a:r>
              <a:rPr lang="en-US" sz="1600" b="1" dirty="0" err="1">
                <a:latin typeface="Corbel" charset="0"/>
                <a:ea typeface="Corbel" charset="0"/>
                <a:cs typeface="Corbel" charset="0"/>
              </a:rPr>
              <a:t>perspektywie</a:t>
            </a:r>
            <a:r>
              <a:rPr lang="en-US" sz="1600" b="1" dirty="0">
                <a:latin typeface="Corbel" charset="0"/>
                <a:ea typeface="Corbel" charset="0"/>
                <a:cs typeface="Corbel" charset="0"/>
              </a:rPr>
              <a:t>.</a:t>
            </a:r>
          </a:p>
          <a:p>
            <a:pPr marL="188598" lvl="5">
              <a:spcBef>
                <a:spcPts val="609"/>
              </a:spcBef>
              <a:buClr>
                <a:srgbClr val="8CB941"/>
              </a:buClr>
            </a:pPr>
            <a:endParaRPr lang="en-US" sz="1600" b="1" dirty="0">
              <a:latin typeface="Corbel" charset="0"/>
              <a:ea typeface="Corbel" charset="0"/>
              <a:cs typeface="Corbel" charset="0"/>
            </a:endParaRP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Zapewnia</a:t>
            </a:r>
            <a:r>
              <a:rPr lang="en-US" sz="1600" dirty="0">
                <a:latin typeface="Corbel" charset="0"/>
                <a:ea typeface="Corbel" charset="0"/>
                <a:cs typeface="Corbel" charset="0"/>
              </a:rPr>
              <a:t> </a:t>
            </a:r>
            <a:r>
              <a:rPr lang="en-US" sz="1600" dirty="0" err="1">
                <a:latin typeface="Corbel" charset="0"/>
                <a:ea typeface="Corbel" charset="0"/>
                <a:cs typeface="Corbel" charset="0"/>
              </a:rPr>
              <a:t>skupienie</a:t>
            </a:r>
            <a:r>
              <a:rPr lang="en-US" sz="1600" dirty="0">
                <a:latin typeface="Corbel" charset="0"/>
                <a:ea typeface="Corbel" charset="0"/>
                <a:cs typeface="Corbel" charset="0"/>
              </a:rPr>
              <a:t> </a:t>
            </a:r>
            <a:r>
              <a:rPr lang="en-US" sz="1600" dirty="0" err="1">
                <a:latin typeface="Corbel" charset="0"/>
                <a:ea typeface="Corbel" charset="0"/>
                <a:cs typeface="Corbel" charset="0"/>
              </a:rPr>
              <a:t>sił</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pozwala</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pomiar</a:t>
            </a:r>
            <a:r>
              <a:rPr lang="en-US" sz="1600" dirty="0">
                <a:latin typeface="Corbel" charset="0"/>
                <a:ea typeface="Corbel" charset="0"/>
                <a:cs typeface="Corbel" charset="0"/>
              </a:rPr>
              <a:t> </a:t>
            </a:r>
            <a:r>
              <a:rPr lang="en-US" sz="1600" dirty="0" err="1">
                <a:latin typeface="Corbel" charset="0"/>
                <a:ea typeface="Corbel" charset="0"/>
                <a:cs typeface="Corbel" charset="0"/>
              </a:rPr>
              <a:t>wyników</a:t>
            </a:r>
            <a:endParaRPr lang="en-US" sz="1600" dirty="0">
              <a:latin typeface="Corbel" charset="0"/>
              <a:ea typeface="Corbel" charset="0"/>
              <a:cs typeface="Corbel" charset="0"/>
            </a:endParaRP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Daje</a:t>
            </a:r>
            <a:r>
              <a:rPr lang="en-US" sz="1600" dirty="0">
                <a:latin typeface="Corbel" charset="0"/>
                <a:ea typeface="Corbel" charset="0"/>
                <a:cs typeface="Corbel" charset="0"/>
              </a:rPr>
              <a:t> </a:t>
            </a:r>
            <a:r>
              <a:rPr lang="en-US" sz="1600" dirty="0" err="1">
                <a:latin typeface="Corbel" charset="0"/>
                <a:ea typeface="Corbel" charset="0"/>
                <a:cs typeface="Corbel" charset="0"/>
              </a:rPr>
              <a:t>szansę</a:t>
            </a:r>
            <a:r>
              <a:rPr lang="en-US" sz="1600" dirty="0">
                <a:latin typeface="Corbel" charset="0"/>
                <a:ea typeface="Corbel" charset="0"/>
                <a:cs typeface="Corbel" charset="0"/>
              </a:rPr>
              <a:t> </a:t>
            </a:r>
            <a:r>
              <a:rPr lang="en-US" sz="1600" dirty="0" err="1">
                <a:latin typeface="Corbel" charset="0"/>
                <a:ea typeface="Corbel" charset="0"/>
                <a:cs typeface="Corbel" charset="0"/>
              </a:rPr>
              <a:t>efektywnego</a:t>
            </a:r>
            <a:r>
              <a:rPr lang="en-US" sz="1600" dirty="0">
                <a:latin typeface="Corbel" charset="0"/>
                <a:ea typeface="Corbel" charset="0"/>
                <a:cs typeface="Corbel" charset="0"/>
              </a:rPr>
              <a:t> </a:t>
            </a:r>
            <a:r>
              <a:rPr lang="en-US" sz="1600" dirty="0" err="1">
                <a:latin typeface="Corbel" charset="0"/>
                <a:ea typeface="Corbel" charset="0"/>
                <a:cs typeface="Corbel" charset="0"/>
              </a:rPr>
              <a:t>wykorzystania</a:t>
            </a:r>
            <a:r>
              <a:rPr lang="en-US" sz="1600" dirty="0">
                <a:latin typeface="Corbel" charset="0"/>
                <a:ea typeface="Corbel" charset="0"/>
                <a:cs typeface="Corbel" charset="0"/>
              </a:rPr>
              <a:t>   </a:t>
            </a:r>
            <a:r>
              <a:rPr lang="en-US" sz="1600" dirty="0" err="1">
                <a:latin typeface="Corbel" charset="0"/>
                <a:ea typeface="Corbel" charset="0"/>
                <a:cs typeface="Corbel" charset="0"/>
              </a:rPr>
              <a:t>ograniczonych</a:t>
            </a:r>
            <a:r>
              <a:rPr lang="en-US" sz="1600" dirty="0">
                <a:latin typeface="Corbel" charset="0"/>
                <a:ea typeface="Corbel" charset="0"/>
                <a:cs typeface="Corbel" charset="0"/>
              </a:rPr>
              <a:t> </a:t>
            </a:r>
            <a:r>
              <a:rPr lang="en-US" sz="1600" dirty="0" err="1">
                <a:latin typeface="Corbel" charset="0"/>
                <a:ea typeface="Corbel" charset="0"/>
                <a:cs typeface="Corbel" charset="0"/>
              </a:rPr>
              <a:t>środków</a:t>
            </a:r>
            <a:endParaRPr lang="en-US" sz="1600" dirty="0">
              <a:latin typeface="Corbel" charset="0"/>
              <a:ea typeface="Corbel" charset="0"/>
              <a:cs typeface="Corbel" charset="0"/>
            </a:endParaRP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Pozwoli</a:t>
            </a:r>
            <a:r>
              <a:rPr lang="en-US" sz="1600" dirty="0">
                <a:latin typeface="Corbel" charset="0"/>
                <a:ea typeface="Corbel" charset="0"/>
                <a:cs typeface="Corbel" charset="0"/>
              </a:rPr>
              <a:t> </a:t>
            </a:r>
            <a:r>
              <a:rPr lang="en-US" sz="1600" dirty="0" err="1">
                <a:latin typeface="Corbel" charset="0"/>
                <a:ea typeface="Corbel" charset="0"/>
                <a:cs typeface="Corbel" charset="0"/>
              </a:rPr>
              <a:t>dotrzeć</a:t>
            </a:r>
            <a:r>
              <a:rPr lang="en-US" sz="1600" dirty="0">
                <a:latin typeface="Corbel" charset="0"/>
                <a:ea typeface="Corbel" charset="0"/>
                <a:cs typeface="Corbel" charset="0"/>
              </a:rPr>
              <a:t> do </a:t>
            </a:r>
            <a:r>
              <a:rPr lang="en-US" sz="1600" dirty="0" err="1">
                <a:latin typeface="Corbel" charset="0"/>
                <a:ea typeface="Corbel" charset="0"/>
                <a:cs typeface="Corbel" charset="0"/>
              </a:rPr>
              <a:t>interesujących</a:t>
            </a:r>
            <a:r>
              <a:rPr lang="en-US" sz="1600" dirty="0">
                <a:latin typeface="Corbel" charset="0"/>
                <a:ea typeface="Corbel" charset="0"/>
                <a:cs typeface="Corbel" charset="0"/>
              </a:rPr>
              <a:t> firm </a:t>
            </a:r>
            <a:r>
              <a:rPr lang="en-US" sz="1600" dirty="0" err="1">
                <a:latin typeface="Corbel" charset="0"/>
                <a:ea typeface="Corbel" charset="0"/>
                <a:cs typeface="Corbel" charset="0"/>
              </a:rPr>
              <a:t>przed</a:t>
            </a:r>
            <a:r>
              <a:rPr lang="en-US" sz="1600" dirty="0">
                <a:latin typeface="Corbel" charset="0"/>
                <a:ea typeface="Corbel" charset="0"/>
                <a:cs typeface="Corbel" charset="0"/>
              </a:rPr>
              <a:t> </a:t>
            </a:r>
            <a:r>
              <a:rPr lang="en-US" sz="1600" dirty="0" err="1">
                <a:latin typeface="Corbel" charset="0"/>
                <a:ea typeface="Corbel" charset="0"/>
                <a:cs typeface="Corbel" charset="0"/>
              </a:rPr>
              <a:t>konkurencją</a:t>
            </a:r>
            <a:r>
              <a:rPr lang="en-US" sz="1600" dirty="0">
                <a:latin typeface="Corbel" charset="0"/>
                <a:ea typeface="Corbel" charset="0"/>
                <a:cs typeface="Corbel" charset="0"/>
              </a:rPr>
              <a:t>.</a:t>
            </a: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Daje</a:t>
            </a:r>
            <a:r>
              <a:rPr lang="en-US" sz="1600" dirty="0">
                <a:latin typeface="Corbel" charset="0"/>
                <a:ea typeface="Corbel" charset="0"/>
                <a:cs typeface="Corbel" charset="0"/>
              </a:rPr>
              <a:t> </a:t>
            </a:r>
            <a:r>
              <a:rPr lang="en-US" sz="1600" dirty="0" err="1">
                <a:latin typeface="Corbel" charset="0"/>
                <a:ea typeface="Corbel" charset="0"/>
                <a:cs typeface="Corbel" charset="0"/>
              </a:rPr>
              <a:t>racjonalne</a:t>
            </a:r>
            <a:r>
              <a:rPr lang="en-US" sz="1600" dirty="0">
                <a:latin typeface="Corbel" charset="0"/>
                <a:ea typeface="Corbel" charset="0"/>
                <a:cs typeface="Corbel" charset="0"/>
              </a:rPr>
              <a:t> </a:t>
            </a:r>
            <a:r>
              <a:rPr lang="en-US" sz="1600" dirty="0" err="1">
                <a:latin typeface="Corbel" charset="0"/>
                <a:ea typeface="Corbel" charset="0"/>
                <a:cs typeface="Corbel" charset="0"/>
              </a:rPr>
              <a:t>uzasadnienie</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kontaktu</a:t>
            </a:r>
            <a:r>
              <a:rPr lang="en-US" sz="1600" dirty="0">
                <a:latin typeface="Corbel" charset="0"/>
                <a:ea typeface="Corbel" charset="0"/>
                <a:cs typeface="Corbel" charset="0"/>
              </a:rPr>
              <a:t> z </a:t>
            </a:r>
            <a:r>
              <a:rPr lang="en-US" sz="1600" dirty="0" err="1">
                <a:latin typeface="Corbel" charset="0"/>
                <a:ea typeface="Corbel" charset="0"/>
                <a:cs typeface="Corbel" charset="0"/>
              </a:rPr>
              <a:t>firmami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ułatwia</a:t>
            </a:r>
            <a:r>
              <a:rPr lang="en-US" sz="1600" dirty="0">
                <a:latin typeface="Corbel" charset="0"/>
                <a:ea typeface="Corbel" charset="0"/>
                <a:cs typeface="Corbel" charset="0"/>
              </a:rPr>
              <a:t> </a:t>
            </a:r>
            <a:r>
              <a:rPr lang="en-US" sz="1600" dirty="0" err="1">
                <a:latin typeface="Corbel" charset="0"/>
                <a:ea typeface="Corbel" charset="0"/>
                <a:cs typeface="Corbel" charset="0"/>
              </a:rPr>
              <a:t>pierwszy</a:t>
            </a:r>
            <a:r>
              <a:rPr lang="en-US" sz="1600" dirty="0">
                <a:latin typeface="Corbel" charset="0"/>
                <a:ea typeface="Corbel" charset="0"/>
                <a:cs typeface="Corbel" charset="0"/>
              </a:rPr>
              <a:t> </a:t>
            </a:r>
            <a:r>
              <a:rPr lang="en-US" sz="1600" dirty="0" err="1">
                <a:latin typeface="Corbel" charset="0"/>
                <a:ea typeface="Corbel" charset="0"/>
                <a:cs typeface="Corbel" charset="0"/>
              </a:rPr>
              <a:t>kontakt</a:t>
            </a:r>
            <a:r>
              <a:rPr lang="en-US" sz="1600" dirty="0">
                <a:latin typeface="Corbel" charset="0"/>
                <a:ea typeface="Corbel" charset="0"/>
                <a:cs typeface="Corbel" charset="0"/>
              </a:rPr>
              <a:t>.</a:t>
            </a: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Zapewnia</a:t>
            </a:r>
            <a:r>
              <a:rPr lang="en-US" sz="1600" dirty="0">
                <a:latin typeface="Corbel" charset="0"/>
                <a:ea typeface="Corbel" charset="0"/>
                <a:cs typeface="Corbel" charset="0"/>
              </a:rPr>
              <a:t> </a:t>
            </a:r>
            <a:r>
              <a:rPr lang="en-US" sz="1600" dirty="0" err="1">
                <a:latin typeface="Corbel" charset="0"/>
                <a:ea typeface="Corbel" charset="0"/>
                <a:cs typeface="Corbel" charset="0"/>
              </a:rPr>
              <a:t>wstępną</a:t>
            </a:r>
            <a:r>
              <a:rPr lang="en-US" sz="1600" dirty="0">
                <a:latin typeface="Corbel" charset="0"/>
                <a:ea typeface="Corbel" charset="0"/>
                <a:cs typeface="Corbel" charset="0"/>
              </a:rPr>
              <a:t> </a:t>
            </a:r>
            <a:r>
              <a:rPr lang="en-US" sz="1600" dirty="0" err="1">
                <a:latin typeface="Corbel" charset="0"/>
                <a:ea typeface="Corbel" charset="0"/>
                <a:cs typeface="Corbel" charset="0"/>
              </a:rPr>
              <a:t>wiarygodność</a:t>
            </a:r>
            <a:r>
              <a:rPr lang="en-US" sz="1600" dirty="0">
                <a:latin typeface="Corbel" charset="0"/>
                <a:ea typeface="Corbel" charset="0"/>
                <a:cs typeface="Corbel" charset="0"/>
              </a:rPr>
              <a:t>.</a:t>
            </a: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Umożliwia</a:t>
            </a:r>
            <a:r>
              <a:rPr lang="en-US" sz="1600" dirty="0">
                <a:latin typeface="Corbel" charset="0"/>
                <a:ea typeface="Corbel" charset="0"/>
                <a:cs typeface="Corbel" charset="0"/>
              </a:rPr>
              <a:t> </a:t>
            </a:r>
            <a:r>
              <a:rPr lang="en-US" sz="1600" dirty="0" err="1">
                <a:latin typeface="Corbel" charset="0"/>
                <a:ea typeface="Corbel" charset="0"/>
                <a:cs typeface="Corbel" charset="0"/>
              </a:rPr>
              <a:t>dopasowanie</a:t>
            </a:r>
            <a:r>
              <a:rPr lang="en-US" sz="1600" dirty="0">
                <a:latin typeface="Corbel" charset="0"/>
                <a:ea typeface="Corbel" charset="0"/>
                <a:cs typeface="Corbel" charset="0"/>
              </a:rPr>
              <a:t>   </a:t>
            </a:r>
            <a:r>
              <a:rPr lang="en-US" sz="1600" dirty="0" err="1">
                <a:latin typeface="Corbel" charset="0"/>
                <a:ea typeface="Corbel" charset="0"/>
                <a:cs typeface="Corbel" charset="0"/>
              </a:rPr>
              <a:t>mocnych</a:t>
            </a:r>
            <a:r>
              <a:rPr lang="en-US" sz="1600" dirty="0">
                <a:latin typeface="Corbel" charset="0"/>
                <a:ea typeface="Corbel" charset="0"/>
                <a:cs typeface="Corbel" charset="0"/>
              </a:rPr>
              <a:t>  </a:t>
            </a:r>
            <a:r>
              <a:rPr lang="en-US" sz="1600" dirty="0" err="1">
                <a:latin typeface="Corbel" charset="0"/>
                <a:ea typeface="Corbel" charset="0"/>
                <a:cs typeface="Corbel" charset="0"/>
              </a:rPr>
              <a:t>stron</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do </a:t>
            </a:r>
            <a:r>
              <a:rPr lang="en-US" sz="1600" dirty="0" err="1">
                <a:latin typeface="Corbel" charset="0"/>
                <a:ea typeface="Corbel" charset="0"/>
                <a:cs typeface="Corbel" charset="0"/>
              </a:rPr>
              <a:t>potrzeb</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endParaRPr lang="en-US" sz="1600" dirty="0">
              <a:latin typeface="Corbel" charset="0"/>
              <a:ea typeface="Corbel" charset="0"/>
              <a:cs typeface="Corbel" charset="0"/>
            </a:endParaRPr>
          </a:p>
          <a:p>
            <a:pPr marL="285750" lvl="5" indent="-285750" defTabSz="353278">
              <a:spcBef>
                <a:spcPts val="609"/>
              </a:spcBef>
              <a:spcAft>
                <a:spcPts val="609"/>
              </a:spcAft>
              <a:buClr>
                <a:srgbClr val="003B4D"/>
              </a:buClr>
              <a:buSzPct val="100000"/>
              <a:buFont typeface="Arial" charset="0"/>
              <a:buChar char="•"/>
            </a:pPr>
            <a:r>
              <a:rPr lang="en-US" sz="1600" dirty="0" err="1">
                <a:latin typeface="Corbel" charset="0"/>
                <a:ea typeface="Corbel" charset="0"/>
                <a:cs typeface="Corbel" charset="0"/>
              </a:rPr>
              <a:t>Zwiększa</a:t>
            </a:r>
            <a:r>
              <a:rPr lang="en-US" sz="1600" dirty="0">
                <a:latin typeface="Corbel" charset="0"/>
                <a:ea typeface="Corbel" charset="0"/>
                <a:cs typeface="Corbel" charset="0"/>
              </a:rPr>
              <a:t>  </a:t>
            </a:r>
            <a:r>
              <a:rPr lang="en-US" sz="1600" dirty="0" err="1">
                <a:latin typeface="Corbel" charset="0"/>
                <a:ea typeface="Corbel" charset="0"/>
                <a:cs typeface="Corbel" charset="0"/>
              </a:rPr>
              <a:t>prawdopodobieństwo</a:t>
            </a:r>
            <a:r>
              <a:rPr lang="en-US" sz="1600" dirty="0">
                <a:latin typeface="Corbel" charset="0"/>
                <a:ea typeface="Corbel" charset="0"/>
                <a:cs typeface="Corbel" charset="0"/>
              </a:rPr>
              <a:t> </a:t>
            </a:r>
            <a:r>
              <a:rPr lang="en-US" sz="1600" dirty="0" err="1">
                <a:latin typeface="Corbel" charset="0"/>
                <a:ea typeface="Corbel" charset="0"/>
                <a:cs typeface="Corbel" charset="0"/>
              </a:rPr>
              <a:t>sukcesu</a:t>
            </a:r>
            <a:r>
              <a:rPr lang="en-US" sz="1600" dirty="0">
                <a:latin typeface="Corbel" charset="0"/>
                <a:ea typeface="Corbel" charset="0"/>
                <a:cs typeface="Corbel" charset="0"/>
              </a:rPr>
              <a: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9562491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lgn="ctr"/>
            <a:r>
              <a:rPr lang="is-IS" sz="2800" b="1" dirty="0">
                <a:solidFill>
                  <a:srgbClr val="003B4D"/>
                </a:solidFill>
                <a:latin typeface="Corbel" pitchFamily="18"/>
              </a:rPr>
              <a:t>15:00 – 15:15</a:t>
            </a:r>
            <a:endParaRPr lang="pl-PL" sz="2800" dirty="0">
              <a:solidFill>
                <a:srgbClr val="003B4D"/>
              </a:solidFill>
              <a:latin typeface="Corbel" pitchFamily="18"/>
            </a:endParaRPr>
          </a:p>
          <a:p>
            <a:pPr marL="184150" algn="ctr"/>
            <a:r>
              <a:rPr lang="pl-PL" sz="2800" b="1" dirty="0">
                <a:solidFill>
                  <a:srgbClr val="003B4D"/>
                </a:solidFill>
                <a:latin typeface="Corbel" pitchFamily="18"/>
                <a:sym typeface="Calibri"/>
              </a:rPr>
              <a:t>Przerwa 15min</a:t>
            </a:r>
          </a:p>
          <a:p>
            <a:pPr marL="184150"/>
            <a:endParaRPr lang="pl-PL" b="1" dirty="0">
              <a:solidFill>
                <a:srgbClr val="003B4D"/>
              </a:solidFill>
              <a:latin typeface="Corbel" pitchFamily="18"/>
              <a:sym typeface="Calibri"/>
            </a:endParaRPr>
          </a:p>
          <a:p>
            <a:pPr marL="184150"/>
            <a:r>
              <a:rPr lang="is-IS" sz="2800" b="1" dirty="0">
                <a:solidFill>
                  <a:srgbClr val="003B4D"/>
                </a:solidFill>
                <a:latin typeface="Corbel" pitchFamily="18"/>
              </a:rPr>
              <a:t>15:15 – 15:45</a:t>
            </a:r>
            <a:endParaRPr lang="pl-PL" sz="2800" b="1" dirty="0">
              <a:solidFill>
                <a:srgbClr val="003B4D"/>
              </a:solidFill>
              <a:latin typeface="Corbel" pitchFamily="18"/>
            </a:endParaRPr>
          </a:p>
          <a:p>
            <a:pPr marL="184150"/>
            <a:r>
              <a:rPr lang="pl-PL" b="1" dirty="0">
                <a:solidFill>
                  <a:srgbClr val="003B4D"/>
                </a:solidFill>
                <a:latin typeface="Corbel" pitchFamily="18"/>
                <a:sym typeface="Calibri"/>
              </a:rPr>
              <a:t>Proces podejmowania decyzji inwestycyjnych przez </a:t>
            </a:r>
            <a:r>
              <a:rPr lang="pl-PL" b="1" dirty="0" err="1">
                <a:solidFill>
                  <a:srgbClr val="003B4D"/>
                </a:solidFill>
                <a:latin typeface="Corbel" pitchFamily="18"/>
                <a:sym typeface="Calibri"/>
              </a:rPr>
              <a:t>przedsiębiorstwa</a:t>
            </a:r>
            <a:r>
              <a:rPr lang="pl-PL" b="1" dirty="0">
                <a:solidFill>
                  <a:srgbClr val="003B4D"/>
                </a:solidFill>
                <a:latin typeface="Corbel" pitchFamily="18"/>
                <a:sym typeface="Calibri"/>
              </a:rPr>
              <a:t> </a:t>
            </a:r>
          </a:p>
          <a:p>
            <a:pPr marL="0" lvl="2"/>
            <a:r>
              <a:rPr lang="pl-PL" sz="1600" b="1" dirty="0">
                <a:solidFill>
                  <a:srgbClr val="003B4D"/>
                </a:solidFill>
                <a:latin typeface="Corbel" pitchFamily="18"/>
                <a:sym typeface="Calibri"/>
              </a:rPr>
              <a:t>		</a:t>
            </a:r>
            <a:endParaRPr lang="en-US" sz="1600" b="1" dirty="0">
              <a:solidFill>
                <a:srgbClr val="003B4D"/>
              </a:solidFill>
              <a:latin typeface="Corbel" pitchFamily="18"/>
            </a:endParaRPr>
          </a:p>
          <a:p>
            <a:pPr marL="762000" lvl="2" indent="-227013">
              <a:lnSpc>
                <a:spcPct val="150000"/>
              </a:lnSpc>
              <a:buFont typeface="Arial" charset="0"/>
              <a:buChar char="•"/>
            </a:pPr>
            <a:r>
              <a:rPr lang="en-US" sz="1600" b="1" dirty="0" err="1">
                <a:solidFill>
                  <a:srgbClr val="003B4D"/>
                </a:solidFill>
                <a:latin typeface="Corbel" pitchFamily="18"/>
              </a:rPr>
              <a:t>Doradztwo</a:t>
            </a:r>
            <a:r>
              <a:rPr lang="en-US" sz="1600" b="1" dirty="0">
                <a:solidFill>
                  <a:srgbClr val="003B4D"/>
                </a:solidFill>
                <a:latin typeface="Corbel" pitchFamily="18"/>
              </a:rPr>
              <a:t> w </a:t>
            </a:r>
            <a:r>
              <a:rPr lang="en-US" sz="1600" b="1" dirty="0" err="1">
                <a:solidFill>
                  <a:srgbClr val="003B4D"/>
                </a:solidFill>
                <a:latin typeface="Corbel" pitchFamily="18"/>
              </a:rPr>
              <a:t>procesie</a:t>
            </a:r>
            <a:r>
              <a:rPr lang="en-US" sz="1600" b="1" dirty="0">
                <a:solidFill>
                  <a:srgbClr val="003B4D"/>
                </a:solidFill>
                <a:latin typeface="Corbel" pitchFamily="18"/>
              </a:rPr>
              <a:t> </a:t>
            </a:r>
            <a:r>
              <a:rPr lang="en-US" sz="1600" b="1" dirty="0" err="1">
                <a:solidFill>
                  <a:srgbClr val="003B4D"/>
                </a:solidFill>
                <a:latin typeface="Corbel" pitchFamily="18"/>
              </a:rPr>
              <a:t>ekspansji</a:t>
            </a:r>
            <a:r>
              <a:rPr lang="en-US" sz="1600" b="1" dirty="0">
                <a:solidFill>
                  <a:srgbClr val="003B4D"/>
                </a:solidFill>
                <a:latin typeface="Corbel" pitchFamily="18"/>
              </a:rPr>
              <a:t> </a:t>
            </a:r>
            <a:r>
              <a:rPr lang="en-US" sz="1600" b="1" dirty="0" err="1">
                <a:solidFill>
                  <a:srgbClr val="003B4D"/>
                </a:solidFill>
                <a:latin typeface="Corbel" pitchFamily="18"/>
              </a:rPr>
              <a:t>międzynarodowej</a:t>
            </a:r>
            <a:r>
              <a:rPr lang="en-US" sz="1600" b="1" dirty="0">
                <a:solidFill>
                  <a:srgbClr val="003B4D"/>
                </a:solidFill>
                <a:latin typeface="Corbel" pitchFamily="18"/>
              </a:rPr>
              <a:t> </a:t>
            </a:r>
            <a:r>
              <a:rPr lang="en-US" sz="1600" b="1" dirty="0" err="1">
                <a:solidFill>
                  <a:srgbClr val="003B4D"/>
                </a:solidFill>
                <a:latin typeface="Corbel" pitchFamily="18"/>
              </a:rPr>
              <a:t>przedsiębiorstwa</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Czynniki</a:t>
            </a:r>
            <a:r>
              <a:rPr lang="en-US" sz="1600" b="1" dirty="0">
                <a:solidFill>
                  <a:srgbClr val="003B4D"/>
                </a:solidFill>
                <a:latin typeface="Corbel" pitchFamily="18"/>
              </a:rPr>
              <a:t> </a:t>
            </a:r>
            <a:r>
              <a:rPr lang="en-US" sz="1600" b="1" dirty="0" err="1">
                <a:solidFill>
                  <a:srgbClr val="003B4D"/>
                </a:solidFill>
                <a:latin typeface="Corbel" pitchFamily="18"/>
              </a:rPr>
              <a:t>strategiczne</a:t>
            </a:r>
            <a:r>
              <a:rPr lang="en-US" sz="1600" b="1" dirty="0">
                <a:solidFill>
                  <a:srgbClr val="003B4D"/>
                </a:solidFill>
                <a:latin typeface="Corbel" pitchFamily="18"/>
              </a:rPr>
              <a:t> </a:t>
            </a:r>
            <a:r>
              <a:rPr lang="en-US" sz="1600" b="1" dirty="0" err="1">
                <a:solidFill>
                  <a:srgbClr val="003B4D"/>
                </a:solidFill>
                <a:latin typeface="Corbel" pitchFamily="18"/>
              </a:rPr>
              <a:t>oraz</a:t>
            </a:r>
            <a:r>
              <a:rPr lang="en-US" sz="1600" b="1" dirty="0">
                <a:solidFill>
                  <a:srgbClr val="003B4D"/>
                </a:solidFill>
                <a:latin typeface="Corbel" pitchFamily="18"/>
              </a:rPr>
              <a:t> </a:t>
            </a:r>
            <a:r>
              <a:rPr lang="en-US" sz="1600" b="1" dirty="0" err="1">
                <a:solidFill>
                  <a:srgbClr val="003B4D"/>
                </a:solidFill>
                <a:latin typeface="Corbel" pitchFamily="18"/>
              </a:rPr>
              <a:t>problematyka</a:t>
            </a:r>
            <a:r>
              <a:rPr lang="en-US" sz="1600" b="1" dirty="0">
                <a:solidFill>
                  <a:srgbClr val="003B4D"/>
                </a:solidFill>
                <a:latin typeface="Corbel" pitchFamily="18"/>
              </a:rPr>
              <a:t> </a:t>
            </a:r>
            <a:r>
              <a:rPr lang="en-US" sz="1600" b="1" dirty="0" err="1">
                <a:solidFill>
                  <a:srgbClr val="003B4D"/>
                </a:solidFill>
                <a:latin typeface="Corbel" pitchFamily="18"/>
              </a:rPr>
              <a:t>wyboru</a:t>
            </a:r>
            <a:r>
              <a:rPr lang="en-US" sz="1600" b="1" dirty="0">
                <a:solidFill>
                  <a:srgbClr val="003B4D"/>
                </a:solidFill>
                <a:latin typeface="Corbel" pitchFamily="18"/>
              </a:rPr>
              <a:t> </a:t>
            </a:r>
            <a:r>
              <a:rPr lang="en-US" sz="1600" b="1" dirty="0" err="1">
                <a:solidFill>
                  <a:srgbClr val="003B4D"/>
                </a:solidFill>
                <a:latin typeface="Corbel" pitchFamily="18"/>
              </a:rPr>
              <a:t>lokalizacji</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Czynniki</a:t>
            </a:r>
            <a:r>
              <a:rPr lang="en-US" sz="1600" b="1" dirty="0">
                <a:solidFill>
                  <a:srgbClr val="003B4D"/>
                </a:solidFill>
                <a:latin typeface="Corbel" pitchFamily="18"/>
              </a:rPr>
              <a:t> </a:t>
            </a:r>
            <a:r>
              <a:rPr lang="en-US" sz="1600" b="1" dirty="0" err="1">
                <a:solidFill>
                  <a:srgbClr val="003B4D"/>
                </a:solidFill>
                <a:latin typeface="Corbel" pitchFamily="18"/>
              </a:rPr>
              <a:t>wpływające</a:t>
            </a:r>
            <a:r>
              <a:rPr lang="en-US" sz="1600" b="1" dirty="0">
                <a:solidFill>
                  <a:srgbClr val="003B4D"/>
                </a:solidFill>
                <a:latin typeface="Corbel" pitchFamily="18"/>
              </a:rPr>
              <a:t> </a:t>
            </a:r>
            <a:r>
              <a:rPr lang="en-US" sz="1600" b="1" dirty="0" err="1">
                <a:solidFill>
                  <a:srgbClr val="003B4D"/>
                </a:solidFill>
                <a:latin typeface="Corbel" pitchFamily="18"/>
              </a:rPr>
              <a:t>na</a:t>
            </a:r>
            <a:r>
              <a:rPr lang="en-US" sz="1600" b="1" dirty="0">
                <a:solidFill>
                  <a:srgbClr val="003B4D"/>
                </a:solidFill>
                <a:latin typeface="Corbel" pitchFamily="18"/>
              </a:rPr>
              <a:t> </a:t>
            </a:r>
            <a:r>
              <a:rPr lang="en-US" sz="1600" b="1" dirty="0" err="1">
                <a:solidFill>
                  <a:srgbClr val="003B4D"/>
                </a:solidFill>
                <a:latin typeface="Corbel" pitchFamily="18"/>
              </a:rPr>
              <a:t>decyzje</a:t>
            </a:r>
            <a:r>
              <a:rPr lang="en-US" sz="1600" b="1" dirty="0">
                <a:solidFill>
                  <a:srgbClr val="003B4D"/>
                </a:solidFill>
                <a:latin typeface="Corbel" pitchFamily="18"/>
              </a:rPr>
              <a:t>̨ </a:t>
            </a:r>
            <a:r>
              <a:rPr lang="en-US" sz="1600" b="1" dirty="0" err="1">
                <a:solidFill>
                  <a:srgbClr val="003B4D"/>
                </a:solidFill>
                <a:latin typeface="Corbel" pitchFamily="18"/>
              </a:rPr>
              <a:t>alokacyjna</a:t>
            </a:r>
            <a:r>
              <a:rPr lang="en-US" sz="1600" b="1" dirty="0">
                <a:solidFill>
                  <a:srgbClr val="003B4D"/>
                </a:solidFill>
                <a:latin typeface="Corbel" pitchFamily="18"/>
              </a:rPr>
              <a:t>̨ </a:t>
            </a:r>
            <a:r>
              <a:rPr lang="en-US" sz="1600" b="1" dirty="0" err="1">
                <a:solidFill>
                  <a:srgbClr val="003B4D"/>
                </a:solidFill>
                <a:latin typeface="Corbel" pitchFamily="18"/>
              </a:rPr>
              <a:t>i</a:t>
            </a:r>
            <a:r>
              <a:rPr lang="en-US" sz="1600" b="1" dirty="0">
                <a:solidFill>
                  <a:srgbClr val="003B4D"/>
                </a:solidFill>
                <a:latin typeface="Corbel" pitchFamily="18"/>
              </a:rPr>
              <a:t> </a:t>
            </a:r>
            <a:r>
              <a:rPr lang="en-US" sz="1600" b="1" dirty="0" err="1">
                <a:solidFill>
                  <a:srgbClr val="003B4D"/>
                </a:solidFill>
                <a:latin typeface="Corbel" pitchFamily="18"/>
              </a:rPr>
              <a:t>metody</a:t>
            </a:r>
            <a:r>
              <a:rPr lang="en-US" sz="1600" b="1" dirty="0">
                <a:solidFill>
                  <a:srgbClr val="003B4D"/>
                </a:solidFill>
                <a:latin typeface="Corbel" pitchFamily="18"/>
              </a:rPr>
              <a:t> </a:t>
            </a:r>
            <a:r>
              <a:rPr lang="en-US" sz="1600" b="1" dirty="0" err="1">
                <a:solidFill>
                  <a:srgbClr val="003B4D"/>
                </a:solidFill>
                <a:latin typeface="Corbel" pitchFamily="18"/>
              </a:rPr>
              <a:t>decyzji</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Proces</a:t>
            </a:r>
            <a:r>
              <a:rPr lang="en-US" sz="1600" b="1" dirty="0">
                <a:solidFill>
                  <a:srgbClr val="003B4D"/>
                </a:solidFill>
                <a:latin typeface="Corbel" pitchFamily="18"/>
              </a:rPr>
              <a:t> </a:t>
            </a:r>
            <a:r>
              <a:rPr lang="en-US" sz="1600" b="1" dirty="0" err="1">
                <a:solidFill>
                  <a:srgbClr val="003B4D"/>
                </a:solidFill>
                <a:latin typeface="Corbel" pitchFamily="18"/>
              </a:rPr>
              <a:t>wyboru</a:t>
            </a:r>
            <a:r>
              <a:rPr lang="en-US" sz="1600" b="1" dirty="0">
                <a:solidFill>
                  <a:srgbClr val="003B4D"/>
                </a:solidFill>
                <a:latin typeface="Corbel" pitchFamily="18"/>
              </a:rPr>
              <a:t> </a:t>
            </a:r>
            <a:r>
              <a:rPr lang="en-US" sz="1600" b="1" dirty="0" err="1">
                <a:solidFill>
                  <a:srgbClr val="003B4D"/>
                </a:solidFill>
                <a:latin typeface="Corbel" pitchFamily="18"/>
              </a:rPr>
              <a:t>lokalizacji</a:t>
            </a:r>
            <a:r>
              <a:rPr lang="en-US" sz="1600" b="1" dirty="0">
                <a:solidFill>
                  <a:srgbClr val="003B4D"/>
                </a:solidFill>
                <a:latin typeface="Corbel" pitchFamily="18"/>
              </a:rPr>
              <a:t> </a:t>
            </a:r>
            <a:r>
              <a:rPr lang="en-US" sz="1600" b="1" dirty="0" err="1">
                <a:solidFill>
                  <a:srgbClr val="003B4D"/>
                </a:solidFill>
                <a:latin typeface="Corbel" pitchFamily="18"/>
              </a:rPr>
              <a:t>na</a:t>
            </a:r>
            <a:r>
              <a:rPr lang="en-US" sz="1600" b="1" dirty="0">
                <a:solidFill>
                  <a:srgbClr val="003B4D"/>
                </a:solidFill>
                <a:latin typeface="Corbel" pitchFamily="18"/>
              </a:rPr>
              <a:t> </a:t>
            </a:r>
            <a:r>
              <a:rPr lang="en-US" sz="1600" b="1" dirty="0" err="1">
                <a:solidFill>
                  <a:srgbClr val="003B4D"/>
                </a:solidFill>
                <a:latin typeface="Corbel" pitchFamily="18"/>
              </a:rPr>
              <a:t>poziomie</a:t>
            </a:r>
            <a:r>
              <a:rPr lang="en-US" sz="1600" b="1" dirty="0">
                <a:solidFill>
                  <a:srgbClr val="003B4D"/>
                </a:solidFill>
                <a:latin typeface="Corbel" pitchFamily="18"/>
              </a:rPr>
              <a:t> </a:t>
            </a:r>
            <a:r>
              <a:rPr lang="en-US" sz="1600" b="1" dirty="0" err="1">
                <a:solidFill>
                  <a:srgbClr val="003B4D"/>
                </a:solidFill>
                <a:latin typeface="Corbel" pitchFamily="18"/>
              </a:rPr>
              <a:t>międzynarodowym</a:t>
            </a:r>
            <a:r>
              <a:rPr lang="en-US" sz="1600" b="1" dirty="0">
                <a:solidFill>
                  <a:srgbClr val="003B4D"/>
                </a:solidFill>
                <a:latin typeface="Corbel" pitchFamily="18"/>
              </a:rPr>
              <a:t>, </a:t>
            </a:r>
            <a:r>
              <a:rPr lang="en-US" sz="1600" b="1" dirty="0" err="1">
                <a:solidFill>
                  <a:srgbClr val="003B4D"/>
                </a:solidFill>
                <a:latin typeface="Corbel" pitchFamily="18"/>
              </a:rPr>
              <a:t>regionalnym</a:t>
            </a:r>
            <a:r>
              <a:rPr lang="en-US" sz="1600" b="1" dirty="0">
                <a:solidFill>
                  <a:srgbClr val="003B4D"/>
                </a:solidFill>
                <a:latin typeface="Corbel" pitchFamily="18"/>
              </a:rPr>
              <a:t> </a:t>
            </a:r>
            <a:r>
              <a:rPr lang="en-US" sz="1600" b="1" dirty="0" err="1">
                <a:solidFill>
                  <a:srgbClr val="003B4D"/>
                </a:solidFill>
                <a:latin typeface="Corbel" pitchFamily="18"/>
              </a:rPr>
              <a:t>oraz</a:t>
            </a:r>
            <a:r>
              <a:rPr lang="en-US" sz="1600" b="1" dirty="0">
                <a:solidFill>
                  <a:srgbClr val="003B4D"/>
                </a:solidFill>
                <a:latin typeface="Corbel" pitchFamily="18"/>
              </a:rPr>
              <a:t> </a:t>
            </a:r>
            <a:r>
              <a:rPr lang="en-US" sz="1600" b="1" dirty="0" err="1">
                <a:solidFill>
                  <a:srgbClr val="003B4D"/>
                </a:solidFill>
                <a:latin typeface="Corbel" pitchFamily="18"/>
              </a:rPr>
              <a:t>lokalnym</a:t>
            </a:r>
            <a:r>
              <a:rPr lang="en-US" sz="1600" b="1" dirty="0">
                <a:solidFill>
                  <a:srgbClr val="003B4D"/>
                </a:solidFill>
                <a:latin typeface="Corbel" pitchFamily="18"/>
              </a:rPr>
              <a:t> </a:t>
            </a: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2851368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3"/>
          <p:cNvSpPr>
            <a:spLocks noGrp="1"/>
          </p:cNvSpPr>
          <p:nvPr>
            <p:ph type="body" sz="quarter" idx="11"/>
          </p:nvPr>
        </p:nvSpPr>
        <p:spPr>
          <a:xfrm>
            <a:off x="4686300" y="2475284"/>
            <a:ext cx="4838700" cy="4077916"/>
          </a:xfrm>
          <a:prstGeom prst="hexagon">
            <a:avLst/>
          </a:prstGeom>
          <a:solidFill>
            <a:srgbClr val="95A3AC"/>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800" dirty="0"/>
          </a:p>
        </p:txBody>
      </p:sp>
      <p:sp>
        <p:nvSpPr>
          <p:cNvPr id="8" name="Text Placeholder 3"/>
          <p:cNvSpPr txBox="1">
            <a:spLocks/>
          </p:cNvSpPr>
          <p:nvPr/>
        </p:nvSpPr>
        <p:spPr>
          <a:xfrm>
            <a:off x="5105400" y="2762250"/>
            <a:ext cx="3962399" cy="3510608"/>
          </a:xfrm>
          <a:prstGeom prst="hexagon">
            <a:avLst/>
          </a:prstGeom>
          <a:solidFill>
            <a:srgbClr val="95A3AC"/>
          </a:solidFill>
          <a:ln w="28575" cap="flat" cmpd="sng"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353278" rtl="0" eaLnBrk="1" latinLnBrk="0" hangingPunct="1">
              <a:spcBef>
                <a:spcPct val="20000"/>
              </a:spcBef>
              <a:spcAft>
                <a:spcPts val="600"/>
              </a:spcAft>
              <a:buFontTx/>
              <a:buNone/>
              <a:defRPr lang="de-DE" sz="1100" kern="1200">
                <a:solidFill>
                  <a:schemeClr val="lt1"/>
                </a:solidFill>
                <a:effectLst/>
                <a:latin typeface="+mn-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lt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lt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lt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lt1"/>
                </a:solidFill>
                <a:latin typeface="+mn-lt"/>
                <a:ea typeface="+mn-ea"/>
                <a:cs typeface="+mn-cs"/>
              </a:defRPr>
            </a:lvl9pPr>
          </a:lstStyle>
          <a:p>
            <a:endParaRPr lang="en-US" sz="1800"/>
          </a:p>
        </p:txBody>
      </p:sp>
      <p:sp>
        <p:nvSpPr>
          <p:cNvPr id="2" name="Text Placeholder 1"/>
          <p:cNvSpPr>
            <a:spLocks noGrp="1"/>
          </p:cNvSpPr>
          <p:nvPr>
            <p:ph type="body" sz="quarter" idx="10"/>
          </p:nvPr>
        </p:nvSpPr>
        <p:spPr>
          <a:xfrm>
            <a:off x="654627" y="838200"/>
            <a:ext cx="6089074" cy="457200"/>
          </a:xfrm>
        </p:spPr>
        <p:txBody>
          <a:bodyPr/>
          <a:lstStyle/>
          <a:p>
            <a:r>
              <a:rPr lang="en-US" sz="2800" dirty="0" err="1">
                <a:latin typeface="Corbel" charset="0"/>
                <a:ea typeface="Corbel" charset="0"/>
                <a:cs typeface="Corbel" charset="0"/>
              </a:rPr>
              <a:t>Proces</a:t>
            </a:r>
            <a:r>
              <a:rPr lang="en-US" sz="2800" dirty="0">
                <a:latin typeface="Corbel" charset="0"/>
                <a:ea typeface="Corbel" charset="0"/>
                <a:cs typeface="Corbel" charset="0"/>
              </a:rPr>
              <a:t> </a:t>
            </a:r>
            <a:r>
              <a:rPr lang="en-US" sz="2800" dirty="0" err="1">
                <a:latin typeface="Corbel" charset="0"/>
                <a:ea typeface="Corbel" charset="0"/>
                <a:cs typeface="Corbel" charset="0"/>
              </a:rPr>
              <a:t>podejmowania</a:t>
            </a:r>
            <a:r>
              <a:rPr lang="en-US" sz="2800" dirty="0">
                <a:latin typeface="Corbel" charset="0"/>
                <a:ea typeface="Corbel" charset="0"/>
                <a:cs typeface="Corbel" charset="0"/>
              </a:rPr>
              <a:t> </a:t>
            </a:r>
            <a:r>
              <a:rPr lang="en-US" sz="2800" dirty="0" err="1">
                <a:latin typeface="Corbel" charset="0"/>
                <a:ea typeface="Corbel" charset="0"/>
                <a:cs typeface="Corbel" charset="0"/>
              </a:rPr>
              <a:t>decyzji</a:t>
            </a:r>
            <a:r>
              <a:rPr lang="en-US" sz="2800" dirty="0">
                <a:latin typeface="Corbel" charset="0"/>
                <a:ea typeface="Corbel" charset="0"/>
                <a:cs typeface="Corbel" charset="0"/>
              </a:rPr>
              <a:t> </a:t>
            </a:r>
            <a:r>
              <a:rPr lang="en-US" sz="2800" dirty="0" err="1">
                <a:latin typeface="Corbel" charset="0"/>
                <a:ea typeface="Corbel" charset="0"/>
                <a:cs typeface="Corbel" charset="0"/>
              </a:rPr>
              <a:t>inwestycyjnych</a:t>
            </a:r>
            <a:r>
              <a:rPr lang="en-US" sz="2800" dirty="0">
                <a:latin typeface="Corbel" charset="0"/>
                <a:ea typeface="Corbel" charset="0"/>
                <a:cs typeface="Corbel" charset="0"/>
              </a:rPr>
              <a:t> w </a:t>
            </a:r>
            <a:r>
              <a:rPr lang="en-US" sz="2800" dirty="0" err="1">
                <a:latin typeface="Corbel" charset="0"/>
                <a:ea typeface="Corbel" charset="0"/>
                <a:cs typeface="Corbel" charset="0"/>
              </a:rPr>
              <a:t>firmie</a:t>
            </a:r>
            <a:r>
              <a:rPr lang="en-US" sz="2800" dirty="0">
                <a:latin typeface="Corbel" charset="0"/>
                <a:ea typeface="Corbel" charset="0"/>
                <a:cs typeface="Corbel" charset="0"/>
              </a:rPr>
              <a:t> </a:t>
            </a:r>
            <a:r>
              <a:rPr lang="en-US" sz="2800" dirty="0" err="1">
                <a:latin typeface="Corbel" charset="0"/>
                <a:ea typeface="Corbel" charset="0"/>
                <a:cs typeface="Corbel" charset="0"/>
              </a:rPr>
              <a:t>odbywa</a:t>
            </a:r>
            <a:r>
              <a:rPr lang="en-US" sz="2800" dirty="0">
                <a:latin typeface="Corbel" charset="0"/>
                <a:ea typeface="Corbel" charset="0"/>
                <a:cs typeface="Corbel" charset="0"/>
              </a:rPr>
              <a:t> </a:t>
            </a:r>
            <a:r>
              <a:rPr lang="en-US" sz="2800" dirty="0" err="1">
                <a:latin typeface="Corbel" charset="0"/>
                <a:ea typeface="Corbel" charset="0"/>
                <a:cs typeface="Corbel" charset="0"/>
              </a:rPr>
              <a:t>się</a:t>
            </a:r>
            <a:r>
              <a:rPr lang="en-US" sz="2800" dirty="0">
                <a:latin typeface="Corbel" charset="0"/>
                <a:ea typeface="Corbel" charset="0"/>
                <a:cs typeface="Corbel" charset="0"/>
              </a:rPr>
              <a:t> w </a:t>
            </a:r>
            <a:r>
              <a:rPr lang="en-US" sz="2800" dirty="0" err="1">
                <a:latin typeface="Corbel" charset="0"/>
                <a:ea typeface="Corbel" charset="0"/>
                <a:cs typeface="Corbel" charset="0"/>
              </a:rPr>
              <a:t>kilku</a:t>
            </a:r>
            <a:r>
              <a:rPr lang="en-US" sz="2800" dirty="0">
                <a:latin typeface="Corbel" charset="0"/>
                <a:ea typeface="Corbel" charset="0"/>
                <a:cs typeface="Corbel" charset="0"/>
              </a:rPr>
              <a:t> </a:t>
            </a:r>
            <a:r>
              <a:rPr lang="en-US" sz="2800" dirty="0" err="1">
                <a:latin typeface="Corbel" charset="0"/>
                <a:ea typeface="Corbel" charset="0"/>
                <a:cs typeface="Corbel" charset="0"/>
              </a:rPr>
              <a:t>wymiarach</a:t>
            </a:r>
            <a:endParaRPr lang="en-US" sz="2800" dirty="0">
              <a:latin typeface="Corbel" charset="0"/>
              <a:ea typeface="Corbel" charset="0"/>
              <a:cs typeface="Corbel" charset="0"/>
            </a:endParaRPr>
          </a:p>
        </p:txBody>
      </p:sp>
      <p:sp>
        <p:nvSpPr>
          <p:cNvPr id="6" name="Text Placeholder 3"/>
          <p:cNvSpPr txBox="1">
            <a:spLocks/>
          </p:cNvSpPr>
          <p:nvPr/>
        </p:nvSpPr>
        <p:spPr>
          <a:xfrm>
            <a:off x="5638800" y="3185100"/>
            <a:ext cx="2933700" cy="2568060"/>
          </a:xfrm>
          <a:prstGeom prst="hexagon">
            <a:avLst/>
          </a:prstGeom>
          <a:solidFill>
            <a:srgbClr val="95A3AC"/>
          </a:solidFill>
          <a:ln w="28575" cap="flat" cmpd="sng"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353278" rtl="0" eaLnBrk="1" latinLnBrk="0" hangingPunct="1">
              <a:spcBef>
                <a:spcPct val="20000"/>
              </a:spcBef>
              <a:spcAft>
                <a:spcPts val="600"/>
              </a:spcAft>
              <a:buFontTx/>
              <a:buNone/>
              <a:defRPr lang="de-DE" sz="1100" kern="1200">
                <a:solidFill>
                  <a:schemeClr val="lt1"/>
                </a:solidFill>
                <a:effectLst/>
                <a:latin typeface="+mn-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lt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lt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lt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lt1"/>
                </a:solidFill>
                <a:latin typeface="+mn-lt"/>
                <a:ea typeface="+mn-ea"/>
                <a:cs typeface="+mn-cs"/>
              </a:defRPr>
            </a:lvl9pPr>
          </a:lstStyle>
          <a:p>
            <a:endParaRPr lang="en-US" sz="1800"/>
          </a:p>
        </p:txBody>
      </p:sp>
      <p:sp>
        <p:nvSpPr>
          <p:cNvPr id="7" name="Text Placeholder 3"/>
          <p:cNvSpPr txBox="1">
            <a:spLocks/>
          </p:cNvSpPr>
          <p:nvPr/>
        </p:nvSpPr>
        <p:spPr>
          <a:xfrm>
            <a:off x="6057899" y="3587642"/>
            <a:ext cx="2057400" cy="1714500"/>
          </a:xfrm>
          <a:prstGeom prst="hexagon">
            <a:avLst/>
          </a:prstGeom>
          <a:solidFill>
            <a:srgbClr val="95A3AC"/>
          </a:solidFill>
          <a:ln w="28575" cap="flat" cmpd="sng"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353278" rtl="0" eaLnBrk="1" latinLnBrk="0" hangingPunct="1">
              <a:spcBef>
                <a:spcPct val="20000"/>
              </a:spcBef>
              <a:spcAft>
                <a:spcPts val="600"/>
              </a:spcAft>
              <a:buFontTx/>
              <a:buNone/>
              <a:defRPr lang="de-DE" sz="1100" kern="1200">
                <a:solidFill>
                  <a:schemeClr val="lt1"/>
                </a:solidFill>
                <a:effectLst/>
                <a:latin typeface="+mn-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lt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lt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lt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lt1"/>
                </a:solidFill>
                <a:latin typeface="+mn-lt"/>
                <a:ea typeface="+mn-ea"/>
                <a:cs typeface="+mn-cs"/>
              </a:defRPr>
            </a:lvl9pPr>
          </a:lstStyle>
          <a:p>
            <a:endParaRPr lang="en-US" sz="1600" b="1">
              <a:solidFill>
                <a:srgbClr val="FFFFFF"/>
              </a:solidFill>
              <a:latin typeface="Corbel" charset="0"/>
              <a:ea typeface="Corbel" charset="0"/>
              <a:cs typeface="Corbel" charset="0"/>
            </a:endParaRPr>
          </a:p>
        </p:txBody>
      </p:sp>
      <p:sp>
        <p:nvSpPr>
          <p:cNvPr id="9" name="TextBox 8"/>
          <p:cNvSpPr txBox="1"/>
          <p:nvPr/>
        </p:nvSpPr>
        <p:spPr>
          <a:xfrm>
            <a:off x="6457950" y="2475284"/>
            <a:ext cx="1333500" cy="338554"/>
          </a:xfrm>
          <a:prstGeom prst="rect">
            <a:avLst/>
          </a:prstGeom>
          <a:noFill/>
        </p:spPr>
        <p:txBody>
          <a:bodyPr wrap="square" rtlCol="0">
            <a:spAutoFit/>
          </a:bodyPr>
          <a:lstStyle/>
          <a:p>
            <a:pPr algn="ctr"/>
            <a:r>
              <a:rPr lang="en-US" sz="1600" b="1">
                <a:solidFill>
                  <a:srgbClr val="FFFFFF"/>
                </a:solidFill>
                <a:latin typeface="Corbel" charset="0"/>
                <a:ea typeface="Corbel" charset="0"/>
                <a:cs typeface="Corbel" charset="0"/>
              </a:rPr>
              <a:t>Global</a:t>
            </a:r>
          </a:p>
        </p:txBody>
      </p:sp>
      <p:sp>
        <p:nvSpPr>
          <p:cNvPr id="10" name="TextBox 9"/>
          <p:cNvSpPr txBox="1"/>
          <p:nvPr/>
        </p:nvSpPr>
        <p:spPr>
          <a:xfrm>
            <a:off x="6457950" y="2779854"/>
            <a:ext cx="1371600" cy="338554"/>
          </a:xfrm>
          <a:prstGeom prst="rect">
            <a:avLst/>
          </a:prstGeom>
          <a:noFill/>
        </p:spPr>
        <p:txBody>
          <a:bodyPr wrap="square" rtlCol="0">
            <a:spAutoFit/>
          </a:bodyPr>
          <a:lstStyle/>
          <a:p>
            <a:pPr algn="ctr"/>
            <a:r>
              <a:rPr lang="en-US" sz="1600" b="1">
                <a:solidFill>
                  <a:srgbClr val="FFFFFF"/>
                </a:solidFill>
                <a:latin typeface="Corbel" charset="0"/>
                <a:ea typeface="Corbel" charset="0"/>
                <a:cs typeface="Corbel" charset="0"/>
              </a:rPr>
              <a:t>Regional</a:t>
            </a:r>
          </a:p>
        </p:txBody>
      </p:sp>
      <p:sp>
        <p:nvSpPr>
          <p:cNvPr id="11" name="TextBox 10"/>
          <p:cNvSpPr txBox="1"/>
          <p:nvPr/>
        </p:nvSpPr>
        <p:spPr>
          <a:xfrm>
            <a:off x="6457950" y="3174640"/>
            <a:ext cx="1371600" cy="338554"/>
          </a:xfrm>
          <a:prstGeom prst="rect">
            <a:avLst/>
          </a:prstGeom>
          <a:noFill/>
        </p:spPr>
        <p:txBody>
          <a:bodyPr wrap="square" rtlCol="0">
            <a:spAutoFit/>
          </a:bodyPr>
          <a:lstStyle/>
          <a:p>
            <a:pPr algn="ctr"/>
            <a:r>
              <a:rPr lang="en-US" sz="1600" b="1">
                <a:solidFill>
                  <a:srgbClr val="FFFFFF"/>
                </a:solidFill>
                <a:latin typeface="Corbel" charset="0"/>
                <a:ea typeface="Corbel" charset="0"/>
                <a:cs typeface="Corbel" charset="0"/>
              </a:rPr>
              <a:t>Longlist</a:t>
            </a:r>
          </a:p>
        </p:txBody>
      </p:sp>
      <p:sp>
        <p:nvSpPr>
          <p:cNvPr id="12" name="TextBox 11"/>
          <p:cNvSpPr txBox="1"/>
          <p:nvPr/>
        </p:nvSpPr>
        <p:spPr>
          <a:xfrm>
            <a:off x="6400799" y="3545902"/>
            <a:ext cx="1371600" cy="338554"/>
          </a:xfrm>
          <a:prstGeom prst="rect">
            <a:avLst/>
          </a:prstGeom>
          <a:noFill/>
        </p:spPr>
        <p:txBody>
          <a:bodyPr wrap="square" rtlCol="0">
            <a:spAutoFit/>
          </a:bodyPr>
          <a:lstStyle/>
          <a:p>
            <a:pPr algn="ctr"/>
            <a:r>
              <a:rPr lang="en-US" sz="1600" b="1">
                <a:solidFill>
                  <a:srgbClr val="214757"/>
                </a:solidFill>
                <a:latin typeface="Corbel" charset="0"/>
                <a:ea typeface="Corbel" charset="0"/>
                <a:cs typeface="Corbel" charset="0"/>
              </a:rPr>
              <a:t>shortlist</a:t>
            </a:r>
          </a:p>
        </p:txBody>
      </p:sp>
      <p:sp>
        <p:nvSpPr>
          <p:cNvPr id="13" name="TextBox 12"/>
          <p:cNvSpPr txBox="1"/>
          <p:nvPr/>
        </p:nvSpPr>
        <p:spPr>
          <a:xfrm>
            <a:off x="985133" y="2619375"/>
            <a:ext cx="4152900" cy="584775"/>
          </a:xfrm>
          <a:prstGeom prst="rect">
            <a:avLst/>
          </a:prstGeom>
          <a:noFill/>
        </p:spPr>
        <p:txBody>
          <a:bodyPr wrap="square" rtlCol="0">
            <a:spAutoFit/>
          </a:bodyPr>
          <a:lstStyle/>
          <a:p>
            <a:r>
              <a:rPr lang="en-US" sz="1600" b="1" dirty="0">
                <a:latin typeface="Corbel" charset="0"/>
                <a:ea typeface="Corbel" charset="0"/>
                <a:cs typeface="Corbel" charset="0"/>
              </a:rPr>
              <a:t>W </a:t>
            </a:r>
            <a:r>
              <a:rPr lang="en-US" sz="1600" b="1" dirty="0" err="1">
                <a:latin typeface="Corbel" charset="0"/>
                <a:ea typeface="Corbel" charset="0"/>
                <a:cs typeface="Corbel" charset="0"/>
              </a:rPr>
              <a:t>oparciu</a:t>
            </a:r>
            <a:r>
              <a:rPr lang="en-US" sz="1600" b="1" dirty="0">
                <a:latin typeface="Corbel" charset="0"/>
                <a:ea typeface="Corbel" charset="0"/>
                <a:cs typeface="Corbel" charset="0"/>
              </a:rPr>
              <a:t> o </a:t>
            </a:r>
            <a:r>
              <a:rPr lang="en-US" sz="1600" b="1" dirty="0" err="1">
                <a:latin typeface="Corbel" charset="0"/>
                <a:ea typeface="Corbel" charset="0"/>
                <a:cs typeface="Corbel" charset="0"/>
              </a:rPr>
              <a:t>możliwości</a:t>
            </a:r>
            <a:r>
              <a:rPr lang="en-US" sz="1600" b="1" dirty="0">
                <a:latin typeface="Corbel" charset="0"/>
                <a:ea typeface="Corbel" charset="0"/>
                <a:cs typeface="Corbel" charset="0"/>
              </a:rPr>
              <a:t> </a:t>
            </a:r>
            <a:r>
              <a:rPr lang="en-US" sz="1600" b="1" dirty="0" err="1">
                <a:latin typeface="Corbel" charset="0"/>
                <a:ea typeface="Corbel" charset="0"/>
                <a:cs typeface="Corbel" charset="0"/>
              </a:rPr>
              <a:t>rynkowe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strategi</a:t>
            </a:r>
            <a:r>
              <a:rPr lang="pl-PL" sz="1600" b="1" dirty="0">
                <a:latin typeface="Corbel" charset="0"/>
                <a:ea typeface="Corbel" charset="0"/>
                <a:cs typeface="Corbel" charset="0"/>
              </a:rPr>
              <a:t>ę</a:t>
            </a:r>
            <a:r>
              <a:rPr lang="en-US" sz="1600" b="1" dirty="0">
                <a:latin typeface="Corbel" charset="0"/>
                <a:ea typeface="Corbel" charset="0"/>
                <a:cs typeface="Corbel" charset="0"/>
              </a:rPr>
              <a:t> </a:t>
            </a:r>
            <a:r>
              <a:rPr lang="en-US" sz="1600" b="1" dirty="0" err="1">
                <a:latin typeface="Corbel" charset="0"/>
                <a:ea typeface="Corbel" charset="0"/>
                <a:cs typeface="Corbel" charset="0"/>
              </a:rPr>
              <a:t>korporacyjn</a:t>
            </a:r>
            <a:r>
              <a:rPr lang="pl-PL" sz="1600" b="1" dirty="0">
                <a:latin typeface="Corbel" charset="0"/>
                <a:ea typeface="Corbel" charset="0"/>
                <a:cs typeface="Corbel" charset="0"/>
              </a:rPr>
              <a:t>ą</a:t>
            </a:r>
            <a:r>
              <a:rPr lang="en-US" sz="1600" b="1" dirty="0">
                <a:latin typeface="Corbel" charset="0"/>
                <a:ea typeface="Corbel" charset="0"/>
                <a:cs typeface="Corbel" charset="0"/>
              </a:rPr>
              <a:t>.</a:t>
            </a:r>
            <a:endParaRPr lang="en-US" sz="1600" dirty="0">
              <a:latin typeface="Corbel" charset="0"/>
              <a:ea typeface="Corbel" charset="0"/>
              <a:cs typeface="Corbel" charset="0"/>
            </a:endParaRPr>
          </a:p>
        </p:txBody>
      </p:sp>
      <p:sp>
        <p:nvSpPr>
          <p:cNvPr id="14" name="TextBox 13"/>
          <p:cNvSpPr txBox="1"/>
          <p:nvPr/>
        </p:nvSpPr>
        <p:spPr>
          <a:xfrm>
            <a:off x="959292" y="3280082"/>
            <a:ext cx="4152900" cy="584775"/>
          </a:xfrm>
          <a:prstGeom prst="rect">
            <a:avLst/>
          </a:prstGeom>
          <a:noFill/>
        </p:spPr>
        <p:txBody>
          <a:bodyPr wrap="square" rtlCol="0">
            <a:spAutoFit/>
          </a:bodyPr>
          <a:lstStyle/>
          <a:p>
            <a:r>
              <a:rPr lang="en-US" sz="1600" b="1" err="1">
                <a:latin typeface="Corbel" charset="0"/>
                <a:ea typeface="Corbel" charset="0"/>
                <a:cs typeface="Corbel" charset="0"/>
              </a:rPr>
              <a:t>Wybór</a:t>
            </a:r>
            <a:r>
              <a:rPr lang="en-US" sz="1600" b="1">
                <a:latin typeface="Corbel" charset="0"/>
                <a:ea typeface="Corbel" charset="0"/>
                <a:cs typeface="Corbel" charset="0"/>
              </a:rPr>
              <a:t> </a:t>
            </a:r>
            <a:r>
              <a:rPr lang="en-US" sz="1600" b="1" err="1">
                <a:latin typeface="Corbel" charset="0"/>
                <a:ea typeface="Corbel" charset="0"/>
                <a:cs typeface="Corbel" charset="0"/>
              </a:rPr>
              <a:t>priorytetowych</a:t>
            </a:r>
            <a:r>
              <a:rPr lang="en-US" sz="1600" b="1">
                <a:latin typeface="Corbel" charset="0"/>
                <a:ea typeface="Corbel" charset="0"/>
                <a:cs typeface="Corbel" charset="0"/>
              </a:rPr>
              <a:t> </a:t>
            </a:r>
            <a:r>
              <a:rPr lang="en-US" sz="1600" b="1" err="1">
                <a:latin typeface="Corbel" charset="0"/>
                <a:ea typeface="Corbel" charset="0"/>
                <a:cs typeface="Corbel" charset="0"/>
              </a:rPr>
              <a:t>regionów</a:t>
            </a:r>
            <a:r>
              <a:rPr lang="en-US" sz="1600" b="1">
                <a:latin typeface="Corbel" charset="0"/>
                <a:ea typeface="Corbel" charset="0"/>
                <a:cs typeface="Corbel" charset="0"/>
              </a:rPr>
              <a:t> </a:t>
            </a:r>
            <a:r>
              <a:rPr lang="en-US" sz="1600" b="1" err="1">
                <a:latin typeface="Corbel" charset="0"/>
                <a:ea typeface="Corbel" charset="0"/>
                <a:cs typeface="Corbel" charset="0"/>
              </a:rPr>
              <a:t>i</a:t>
            </a:r>
            <a:r>
              <a:rPr lang="en-US" sz="1600" b="1">
                <a:latin typeface="Corbel" charset="0"/>
                <a:ea typeface="Corbel" charset="0"/>
                <a:cs typeface="Corbel" charset="0"/>
              </a:rPr>
              <a:t> </a:t>
            </a:r>
            <a:r>
              <a:rPr lang="en-US" sz="1600" b="1" err="1">
                <a:latin typeface="Corbel" charset="0"/>
                <a:ea typeface="Corbel" charset="0"/>
                <a:cs typeface="Corbel" charset="0"/>
              </a:rPr>
              <a:t>krajów</a:t>
            </a:r>
            <a:r>
              <a:rPr lang="en-US" sz="1600" b="1">
                <a:latin typeface="Corbel" charset="0"/>
                <a:ea typeface="Corbel" charset="0"/>
                <a:cs typeface="Corbel" charset="0"/>
              </a:rPr>
              <a:t> </a:t>
            </a:r>
            <a:r>
              <a:rPr lang="en-US" sz="1600" b="1" err="1">
                <a:latin typeface="Corbel" charset="0"/>
                <a:ea typeface="Corbel" charset="0"/>
                <a:cs typeface="Corbel" charset="0"/>
              </a:rPr>
              <a:t>dla</a:t>
            </a:r>
            <a:r>
              <a:rPr lang="en-US" sz="1600" b="1">
                <a:latin typeface="Corbel" charset="0"/>
                <a:ea typeface="Corbel" charset="0"/>
                <a:cs typeface="Corbel" charset="0"/>
              </a:rPr>
              <a:t> </a:t>
            </a:r>
            <a:r>
              <a:rPr lang="en-US" sz="1600" b="1" err="1">
                <a:latin typeface="Corbel" charset="0"/>
                <a:ea typeface="Corbel" charset="0"/>
                <a:cs typeface="Corbel" charset="0"/>
              </a:rPr>
              <a:t>działań</a:t>
            </a:r>
            <a:r>
              <a:rPr lang="en-US" sz="1600" b="1">
                <a:latin typeface="Corbel" charset="0"/>
                <a:ea typeface="Corbel" charset="0"/>
                <a:cs typeface="Corbel" charset="0"/>
              </a:rPr>
              <a:t> </a:t>
            </a:r>
            <a:r>
              <a:rPr lang="en-US" sz="1600" b="1" err="1">
                <a:latin typeface="Corbel" charset="0"/>
                <a:ea typeface="Corbel" charset="0"/>
                <a:cs typeface="Corbel" charset="0"/>
              </a:rPr>
              <a:t>korporacyjnych</a:t>
            </a:r>
            <a:r>
              <a:rPr lang="en-US" sz="1600" b="1">
                <a:latin typeface="Corbel" charset="0"/>
                <a:ea typeface="Corbel" charset="0"/>
                <a:cs typeface="Corbel" charset="0"/>
              </a:rPr>
              <a:t> w </a:t>
            </a:r>
            <a:r>
              <a:rPr lang="en-US" sz="1600" b="1" err="1">
                <a:latin typeface="Corbel" charset="0"/>
                <a:ea typeface="Corbel" charset="0"/>
                <a:cs typeface="Corbel" charset="0"/>
              </a:rPr>
              <a:t>oparciu</a:t>
            </a:r>
            <a:r>
              <a:rPr lang="en-US" sz="1600" b="1">
                <a:latin typeface="Corbel" charset="0"/>
                <a:ea typeface="Corbel" charset="0"/>
                <a:cs typeface="Corbel" charset="0"/>
              </a:rPr>
              <a:t> o </a:t>
            </a:r>
            <a:r>
              <a:rPr lang="en-US" sz="1600" b="1" err="1">
                <a:latin typeface="Corbel" charset="0"/>
                <a:ea typeface="Corbel" charset="0"/>
                <a:cs typeface="Corbel" charset="0"/>
              </a:rPr>
              <a:t>strategię</a:t>
            </a:r>
            <a:r>
              <a:rPr lang="en-US" sz="1600" b="1">
                <a:latin typeface="Corbel" charset="0"/>
                <a:ea typeface="Corbel" charset="0"/>
                <a:cs typeface="Corbel" charset="0"/>
              </a:rPr>
              <a:t>.</a:t>
            </a:r>
          </a:p>
        </p:txBody>
      </p:sp>
      <p:sp>
        <p:nvSpPr>
          <p:cNvPr id="15" name="TextBox 14"/>
          <p:cNvSpPr txBox="1"/>
          <p:nvPr/>
        </p:nvSpPr>
        <p:spPr>
          <a:xfrm>
            <a:off x="985133" y="4985832"/>
            <a:ext cx="4005967" cy="830997"/>
          </a:xfrm>
          <a:prstGeom prst="rect">
            <a:avLst/>
          </a:prstGeom>
          <a:noFill/>
        </p:spPr>
        <p:txBody>
          <a:bodyPr wrap="square" rtlCol="0">
            <a:spAutoFit/>
          </a:bodyPr>
          <a:lstStyle/>
          <a:p>
            <a:r>
              <a:rPr lang="en-US" sz="1600" b="1" err="1">
                <a:latin typeface="Corbel" charset="0"/>
                <a:ea typeface="Corbel" charset="0"/>
                <a:cs typeface="Corbel" charset="0"/>
              </a:rPr>
              <a:t>Potencjalne</a:t>
            </a:r>
            <a:r>
              <a:rPr lang="en-US" sz="1600" b="1">
                <a:latin typeface="Corbel" charset="0"/>
                <a:ea typeface="Corbel" charset="0"/>
                <a:cs typeface="Corbel" charset="0"/>
              </a:rPr>
              <a:t> </a:t>
            </a:r>
            <a:r>
              <a:rPr lang="en-US" sz="1600" b="1" err="1">
                <a:latin typeface="Corbel" charset="0"/>
                <a:ea typeface="Corbel" charset="0"/>
                <a:cs typeface="Corbel" charset="0"/>
              </a:rPr>
              <a:t>lokalizacje</a:t>
            </a:r>
            <a:r>
              <a:rPr lang="en-US" sz="1600" b="1">
                <a:latin typeface="Corbel" charset="0"/>
                <a:ea typeface="Corbel" charset="0"/>
                <a:cs typeface="Corbel" charset="0"/>
              </a:rPr>
              <a:t> (</a:t>
            </a:r>
            <a:r>
              <a:rPr lang="en-US" sz="1600" b="1" err="1">
                <a:latin typeface="Corbel" charset="0"/>
                <a:ea typeface="Corbel" charset="0"/>
                <a:cs typeface="Corbel" charset="0"/>
              </a:rPr>
              <a:t>kraje</a:t>
            </a:r>
            <a:r>
              <a:rPr lang="en-US" sz="1600" b="1">
                <a:latin typeface="Corbel" charset="0"/>
                <a:ea typeface="Corbel" charset="0"/>
                <a:cs typeface="Corbel" charset="0"/>
              </a:rPr>
              <a:t>, </a:t>
            </a:r>
            <a:r>
              <a:rPr lang="en-US" sz="1600" b="1" err="1">
                <a:latin typeface="Corbel" charset="0"/>
                <a:ea typeface="Corbel" charset="0"/>
                <a:cs typeface="Corbel" charset="0"/>
              </a:rPr>
              <a:t>regiony</a:t>
            </a:r>
            <a:r>
              <a:rPr lang="en-US" sz="1600" b="1">
                <a:latin typeface="Corbel" charset="0"/>
                <a:ea typeface="Corbel" charset="0"/>
                <a:cs typeface="Corbel" charset="0"/>
              </a:rPr>
              <a:t> </a:t>
            </a:r>
            <a:r>
              <a:rPr lang="en-US" sz="1600" b="1" err="1">
                <a:latin typeface="Corbel" charset="0"/>
                <a:ea typeface="Corbel" charset="0"/>
                <a:cs typeface="Corbel" charset="0"/>
              </a:rPr>
              <a:t>lub</a:t>
            </a:r>
            <a:r>
              <a:rPr lang="en-US" sz="1600" b="1">
                <a:latin typeface="Corbel" charset="0"/>
                <a:ea typeface="Corbel" charset="0"/>
                <a:cs typeface="Corbel" charset="0"/>
              </a:rPr>
              <a:t> </a:t>
            </a:r>
            <a:r>
              <a:rPr lang="en-US" sz="1600" b="1" err="1">
                <a:latin typeface="Corbel" charset="0"/>
                <a:ea typeface="Corbel" charset="0"/>
                <a:cs typeface="Corbel" charset="0"/>
              </a:rPr>
              <a:t>miasta</a:t>
            </a:r>
            <a:r>
              <a:rPr lang="en-US" sz="1600" b="1">
                <a:latin typeface="Corbel" charset="0"/>
                <a:ea typeface="Corbel" charset="0"/>
                <a:cs typeface="Corbel" charset="0"/>
              </a:rPr>
              <a:t>) </a:t>
            </a:r>
            <a:r>
              <a:rPr lang="en-US" sz="1600" b="1" err="1">
                <a:latin typeface="Corbel" charset="0"/>
                <a:ea typeface="Corbel" charset="0"/>
                <a:cs typeface="Corbel" charset="0"/>
              </a:rPr>
              <a:t>dla</a:t>
            </a:r>
            <a:r>
              <a:rPr lang="en-US" sz="1600" b="1">
                <a:latin typeface="Corbel" charset="0"/>
                <a:ea typeface="Corbel" charset="0"/>
                <a:cs typeface="Corbel" charset="0"/>
              </a:rPr>
              <a:t> </a:t>
            </a:r>
            <a:r>
              <a:rPr lang="en-US" sz="1600" b="1" err="1">
                <a:latin typeface="Corbel" charset="0"/>
                <a:ea typeface="Corbel" charset="0"/>
                <a:cs typeface="Corbel" charset="0"/>
              </a:rPr>
              <a:t>konkretnego</a:t>
            </a:r>
            <a:r>
              <a:rPr lang="en-US" sz="1600" b="1">
                <a:latin typeface="Corbel" charset="0"/>
                <a:ea typeface="Corbel" charset="0"/>
                <a:cs typeface="Corbel" charset="0"/>
              </a:rPr>
              <a:t> </a:t>
            </a:r>
            <a:r>
              <a:rPr lang="en-US" sz="1600" b="1" err="1">
                <a:latin typeface="Corbel" charset="0"/>
                <a:ea typeface="Corbel" charset="0"/>
                <a:cs typeface="Corbel" charset="0"/>
              </a:rPr>
              <a:t>projektu</a:t>
            </a:r>
            <a:r>
              <a:rPr lang="en-US" sz="1600" b="1">
                <a:latin typeface="Corbel" charset="0"/>
                <a:ea typeface="Corbel" charset="0"/>
                <a:cs typeface="Corbel" charset="0"/>
              </a:rPr>
              <a:t> </a:t>
            </a:r>
            <a:r>
              <a:rPr lang="en-US" sz="1600" b="1" err="1">
                <a:latin typeface="Corbel" charset="0"/>
                <a:ea typeface="Corbel" charset="0"/>
                <a:cs typeface="Corbel" charset="0"/>
              </a:rPr>
              <a:t>inwestycyjnego</a:t>
            </a:r>
            <a:r>
              <a:rPr lang="en-US" sz="1600" b="1">
                <a:latin typeface="Corbel" charset="0"/>
                <a:ea typeface="Corbel" charset="0"/>
                <a:cs typeface="Corbel" charset="0"/>
              </a:rPr>
              <a:t>.</a:t>
            </a:r>
          </a:p>
        </p:txBody>
      </p:sp>
      <p:sp>
        <p:nvSpPr>
          <p:cNvPr id="16" name="TextBox 15"/>
          <p:cNvSpPr txBox="1"/>
          <p:nvPr/>
        </p:nvSpPr>
        <p:spPr>
          <a:xfrm>
            <a:off x="985133" y="5816025"/>
            <a:ext cx="4152900" cy="830997"/>
          </a:xfrm>
          <a:prstGeom prst="rect">
            <a:avLst/>
          </a:prstGeom>
          <a:noFill/>
        </p:spPr>
        <p:txBody>
          <a:bodyPr wrap="square" rtlCol="0">
            <a:spAutoFit/>
          </a:bodyPr>
          <a:lstStyle/>
          <a:p>
            <a:r>
              <a:rPr lang="en-US" sz="1600" b="1" err="1">
                <a:latin typeface="Corbel" charset="0"/>
                <a:ea typeface="Corbel" charset="0"/>
                <a:cs typeface="Corbel" charset="0"/>
              </a:rPr>
              <a:t>Ostateczna</a:t>
            </a:r>
            <a:r>
              <a:rPr lang="en-US" sz="1600" b="1">
                <a:latin typeface="Corbel" charset="0"/>
                <a:ea typeface="Corbel" charset="0"/>
                <a:cs typeface="Corbel" charset="0"/>
              </a:rPr>
              <a:t> </a:t>
            </a:r>
            <a:r>
              <a:rPr lang="en-US" sz="1600" b="1" err="1">
                <a:latin typeface="Corbel" charset="0"/>
                <a:ea typeface="Corbel" charset="0"/>
                <a:cs typeface="Corbel" charset="0"/>
              </a:rPr>
              <a:t>lista</a:t>
            </a:r>
            <a:r>
              <a:rPr lang="en-US" sz="1600" b="1">
                <a:latin typeface="Corbel" charset="0"/>
                <a:ea typeface="Corbel" charset="0"/>
                <a:cs typeface="Corbel" charset="0"/>
              </a:rPr>
              <a:t> </a:t>
            </a:r>
            <a:r>
              <a:rPr lang="en-US" sz="1600" b="1" err="1">
                <a:latin typeface="Corbel" charset="0"/>
                <a:ea typeface="Corbel" charset="0"/>
                <a:cs typeface="Corbel" charset="0"/>
              </a:rPr>
              <a:t>miejsc</a:t>
            </a:r>
            <a:r>
              <a:rPr lang="en-US" sz="1600" b="1">
                <a:latin typeface="Corbel" charset="0"/>
                <a:ea typeface="Corbel" charset="0"/>
                <a:cs typeface="Corbel" charset="0"/>
              </a:rPr>
              <a:t> (</a:t>
            </a:r>
            <a:r>
              <a:rPr lang="en-US" sz="1600" b="1" err="1">
                <a:latin typeface="Corbel" charset="0"/>
                <a:ea typeface="Corbel" charset="0"/>
                <a:cs typeface="Corbel" charset="0"/>
              </a:rPr>
              <a:t>gminy</a:t>
            </a:r>
            <a:r>
              <a:rPr lang="en-US" sz="1600" b="1">
                <a:latin typeface="Corbel" charset="0"/>
                <a:ea typeface="Corbel" charset="0"/>
                <a:cs typeface="Corbel" charset="0"/>
              </a:rPr>
              <a:t>, </a:t>
            </a:r>
            <a:r>
              <a:rPr lang="en-US" sz="1600" b="1" err="1">
                <a:latin typeface="Corbel" charset="0"/>
                <a:ea typeface="Corbel" charset="0"/>
                <a:cs typeface="Corbel" charset="0"/>
              </a:rPr>
              <a:t>tereny</a:t>
            </a:r>
            <a:r>
              <a:rPr lang="en-US" sz="1600" b="1">
                <a:latin typeface="Corbel" charset="0"/>
                <a:ea typeface="Corbel" charset="0"/>
                <a:cs typeface="Corbel" charset="0"/>
              </a:rPr>
              <a:t>, </a:t>
            </a:r>
            <a:r>
              <a:rPr lang="en-US" sz="1600" b="1" err="1">
                <a:latin typeface="Corbel" charset="0"/>
                <a:ea typeface="Corbel" charset="0"/>
                <a:cs typeface="Corbel" charset="0"/>
              </a:rPr>
              <a:t>parki</a:t>
            </a:r>
            <a:r>
              <a:rPr lang="en-US" sz="1600" b="1">
                <a:latin typeface="Corbel" charset="0"/>
                <a:ea typeface="Corbel" charset="0"/>
                <a:cs typeface="Corbel" charset="0"/>
              </a:rPr>
              <a:t> </a:t>
            </a:r>
            <a:r>
              <a:rPr lang="en-US" sz="1600" b="1" err="1">
                <a:latin typeface="Corbel" charset="0"/>
                <a:ea typeface="Corbel" charset="0"/>
                <a:cs typeface="Corbel" charset="0"/>
              </a:rPr>
              <a:t>technologicze</a:t>
            </a:r>
            <a:r>
              <a:rPr lang="en-US" sz="1600" b="1">
                <a:latin typeface="Corbel" charset="0"/>
                <a:ea typeface="Corbel" charset="0"/>
                <a:cs typeface="Corbel" charset="0"/>
              </a:rPr>
              <a:t> ) </a:t>
            </a:r>
            <a:r>
              <a:rPr lang="en-US" sz="1600" b="1" err="1">
                <a:latin typeface="Corbel" charset="0"/>
                <a:ea typeface="Corbel" charset="0"/>
                <a:cs typeface="Corbel" charset="0"/>
              </a:rPr>
              <a:t>dla</a:t>
            </a:r>
            <a:r>
              <a:rPr lang="en-US" sz="1600" b="1">
                <a:latin typeface="Corbel" charset="0"/>
                <a:ea typeface="Corbel" charset="0"/>
                <a:cs typeface="Corbel" charset="0"/>
              </a:rPr>
              <a:t> </a:t>
            </a:r>
            <a:r>
              <a:rPr lang="en-US" sz="1600" b="1" err="1">
                <a:latin typeface="Corbel" charset="0"/>
                <a:ea typeface="Corbel" charset="0"/>
                <a:cs typeface="Corbel" charset="0"/>
              </a:rPr>
              <a:t>konkretnego</a:t>
            </a:r>
            <a:r>
              <a:rPr lang="en-US" sz="1600" b="1">
                <a:latin typeface="Corbel" charset="0"/>
                <a:ea typeface="Corbel" charset="0"/>
                <a:cs typeface="Corbel" charset="0"/>
              </a:rPr>
              <a:t> </a:t>
            </a:r>
            <a:r>
              <a:rPr lang="en-US" sz="1600" b="1" err="1">
                <a:latin typeface="Corbel" charset="0"/>
                <a:ea typeface="Corbel" charset="0"/>
                <a:cs typeface="Corbel" charset="0"/>
              </a:rPr>
              <a:t>projektu</a:t>
            </a:r>
            <a:r>
              <a:rPr lang="en-US" sz="1600" b="1">
                <a:latin typeface="Corbel" charset="0"/>
                <a:ea typeface="Corbel" charset="0"/>
                <a:cs typeface="Corbel" charset="0"/>
              </a:rPr>
              <a:t> </a:t>
            </a:r>
            <a:r>
              <a:rPr lang="en-US" sz="1600" b="1" err="1">
                <a:latin typeface="Corbel" charset="0"/>
                <a:ea typeface="Corbel" charset="0"/>
                <a:cs typeface="Corbel" charset="0"/>
              </a:rPr>
              <a:t>inwestycyjnego</a:t>
            </a:r>
            <a:r>
              <a:rPr lang="en-US" sz="1600" b="1">
                <a:latin typeface="Corbel" charset="0"/>
                <a:ea typeface="Corbel" charset="0"/>
                <a:cs typeface="Corbel" charset="0"/>
              </a:rPr>
              <a:t>).</a:t>
            </a:r>
          </a:p>
        </p:txBody>
      </p:sp>
      <p:sp>
        <p:nvSpPr>
          <p:cNvPr id="17" name="TextBox 16"/>
          <p:cNvSpPr txBox="1"/>
          <p:nvPr/>
        </p:nvSpPr>
        <p:spPr>
          <a:xfrm>
            <a:off x="986790" y="4366320"/>
            <a:ext cx="3851910" cy="338554"/>
          </a:xfrm>
          <a:prstGeom prst="rect">
            <a:avLst/>
          </a:prstGeom>
          <a:noFill/>
        </p:spPr>
        <p:txBody>
          <a:bodyPr wrap="square" rtlCol="0">
            <a:spAutoFit/>
          </a:bodyPr>
          <a:lstStyle/>
          <a:p>
            <a:r>
              <a:rPr lang="en-US" sz="1600">
                <a:latin typeface="Corbel" charset="0"/>
                <a:ea typeface="Corbel" charset="0"/>
                <a:cs typeface="Corbel" charset="0"/>
              </a:rPr>
              <a:t>------------------ </a:t>
            </a:r>
            <a:r>
              <a:rPr lang="en-US" sz="1600" err="1">
                <a:latin typeface="Corbel" charset="0"/>
                <a:ea typeface="Corbel" charset="0"/>
                <a:cs typeface="Corbel" charset="0"/>
              </a:rPr>
              <a:t>Wybór</a:t>
            </a:r>
            <a:r>
              <a:rPr lang="en-US" sz="1600">
                <a:latin typeface="Corbel" charset="0"/>
                <a:ea typeface="Corbel" charset="0"/>
                <a:cs typeface="Corbel" charset="0"/>
              </a:rPr>
              <a:t> </a:t>
            </a:r>
            <a:r>
              <a:rPr lang="en-US" sz="1600" err="1">
                <a:latin typeface="Corbel" charset="0"/>
                <a:ea typeface="Corbel" charset="0"/>
                <a:cs typeface="Corbel" charset="0"/>
              </a:rPr>
              <a:t>modelu</a:t>
            </a:r>
            <a:r>
              <a:rPr lang="en-US" sz="1600">
                <a:latin typeface="Corbel" charset="0"/>
                <a:ea typeface="Corbel" charset="0"/>
                <a:cs typeface="Corbel" charset="0"/>
              </a:rPr>
              <a:t> </a:t>
            </a:r>
            <a:r>
              <a:rPr lang="en-US" sz="1600" err="1">
                <a:latin typeface="Corbel" charset="0"/>
                <a:ea typeface="Corbel" charset="0"/>
                <a:cs typeface="Corbel" charset="0"/>
              </a:rPr>
              <a:t>ekspansji</a:t>
            </a:r>
            <a:endParaRPr lang="en-US" sz="1600">
              <a:latin typeface="Corbel" charset="0"/>
              <a:ea typeface="Corbel" charset="0"/>
              <a:cs typeface="Corbel" charset="0"/>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3645627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952500" y="1905001"/>
            <a:ext cx="8153400" cy="495299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7727374" cy="457200"/>
          </a:xfrm>
        </p:spPr>
        <p:txBody>
          <a:bodyPr/>
          <a:lstStyle/>
          <a:p>
            <a:pPr>
              <a:spcBef>
                <a:spcPts val="0"/>
              </a:spcBef>
              <a:spcAft>
                <a:spcPts val="0"/>
              </a:spcAft>
            </a:pPr>
            <a:r>
              <a:rPr lang="en-US" sz="2800" dirty="0" err="1">
                <a:latin typeface="Corbel" charset="0"/>
                <a:ea typeface="Corbel" charset="0"/>
                <a:cs typeface="Corbel" charset="0"/>
              </a:rPr>
              <a:t>Proces</a:t>
            </a:r>
            <a:r>
              <a:rPr lang="en-US" sz="2800" dirty="0">
                <a:latin typeface="Corbel" charset="0"/>
                <a:ea typeface="Corbel" charset="0"/>
                <a:cs typeface="Corbel" charset="0"/>
              </a:rPr>
              <a:t> </a:t>
            </a:r>
            <a:r>
              <a:rPr lang="en-US" sz="2800" dirty="0" err="1">
                <a:latin typeface="Corbel" charset="0"/>
                <a:ea typeface="Corbel" charset="0"/>
                <a:cs typeface="Corbel" charset="0"/>
              </a:rPr>
              <a:t>podejmowania</a:t>
            </a:r>
            <a:r>
              <a:rPr lang="en-US" sz="2800" dirty="0">
                <a:latin typeface="Corbel" charset="0"/>
                <a:ea typeface="Corbel" charset="0"/>
                <a:cs typeface="Corbel" charset="0"/>
              </a:rPr>
              <a:t> </a:t>
            </a:r>
            <a:r>
              <a:rPr lang="en-US" sz="2800" dirty="0" err="1">
                <a:latin typeface="Corbel" charset="0"/>
                <a:ea typeface="Corbel" charset="0"/>
                <a:cs typeface="Corbel" charset="0"/>
              </a:rPr>
              <a:t>decyzji</a:t>
            </a:r>
            <a:r>
              <a:rPr lang="en-US" sz="2800" dirty="0">
                <a:latin typeface="Corbel" charset="0"/>
                <a:ea typeface="Corbel" charset="0"/>
                <a:cs typeface="Corbel" charset="0"/>
              </a:rPr>
              <a:t> o </a:t>
            </a:r>
            <a:r>
              <a:rPr lang="en-US" sz="2800" dirty="0" err="1">
                <a:latin typeface="Corbel" charset="0"/>
                <a:ea typeface="Corbel" charset="0"/>
                <a:cs typeface="Corbel" charset="0"/>
              </a:rPr>
              <a:t>lokacji</a:t>
            </a:r>
            <a:r>
              <a:rPr lang="en-US" sz="2800" dirty="0">
                <a:latin typeface="Corbel" charset="0"/>
                <a:ea typeface="Corbel" charset="0"/>
                <a:cs typeface="Corbel" charset="0"/>
              </a:rPr>
              <a:t> </a:t>
            </a:r>
          </a:p>
          <a:p>
            <a:pPr>
              <a:spcBef>
                <a:spcPts val="0"/>
              </a:spcBef>
              <a:spcAft>
                <a:spcPts val="0"/>
              </a:spcAft>
            </a:pPr>
            <a:r>
              <a:rPr lang="en-US" sz="2800" dirty="0" err="1">
                <a:latin typeface="Corbel" charset="0"/>
                <a:ea typeface="Corbel" charset="0"/>
                <a:cs typeface="Corbel" charset="0"/>
              </a:rPr>
              <a:t>inwestycji</a:t>
            </a:r>
            <a:r>
              <a:rPr lang="en-US" sz="2800" dirty="0">
                <a:latin typeface="Corbel" charset="0"/>
                <a:ea typeface="Corbel" charset="0"/>
                <a:cs typeface="Corbel" charset="0"/>
              </a:rPr>
              <a:t> z </a:t>
            </a:r>
            <a:r>
              <a:rPr lang="en-US" sz="2800" dirty="0" err="1">
                <a:latin typeface="Corbel" charset="0"/>
                <a:ea typeface="Corbel" charset="0"/>
                <a:cs typeface="Corbel" charset="0"/>
              </a:rPr>
              <a:t>punktu</a:t>
            </a:r>
            <a:r>
              <a:rPr lang="en-US" sz="2800" dirty="0">
                <a:latin typeface="Corbel" charset="0"/>
                <a:ea typeface="Corbel" charset="0"/>
                <a:cs typeface="Corbel" charset="0"/>
              </a:rPr>
              <a:t> </a:t>
            </a:r>
            <a:r>
              <a:rPr lang="en-US" sz="2800" dirty="0" err="1">
                <a:latin typeface="Corbel" charset="0"/>
                <a:ea typeface="Corbel" charset="0"/>
                <a:cs typeface="Corbel" charset="0"/>
              </a:rPr>
              <a:t>widzenia</a:t>
            </a:r>
            <a:r>
              <a:rPr lang="en-US" sz="2800" dirty="0">
                <a:latin typeface="Corbel" charset="0"/>
                <a:ea typeface="Corbel" charset="0"/>
                <a:cs typeface="Corbel" charset="0"/>
              </a:rPr>
              <a:t> </a:t>
            </a:r>
            <a:r>
              <a:rPr lang="en-US" sz="2800" dirty="0" err="1">
                <a:latin typeface="Corbel" charset="0"/>
                <a:ea typeface="Corbel" charset="0"/>
                <a:cs typeface="Corbel" charset="0"/>
              </a:rPr>
              <a:t>przedsiębiorstwa</a:t>
            </a:r>
            <a:endParaRPr lang="en-US" sz="2800" dirty="0">
              <a:latin typeface="Corbel" charset="0"/>
              <a:ea typeface="Corbel" charset="0"/>
              <a:cs typeface="Corbel" charset="0"/>
            </a:endParaRPr>
          </a:p>
          <a:p>
            <a:endParaRPr lang="es-ES_tradnl" sz="2800" dirty="0">
              <a:latin typeface="Corbel" charset="0"/>
              <a:ea typeface="Corbel" charset="0"/>
              <a:cs typeface="Corbel" charset="0"/>
            </a:endParaRPr>
          </a:p>
        </p:txBody>
      </p:sp>
      <p:sp>
        <p:nvSpPr>
          <p:cNvPr id="3" name="Rectangle 2"/>
          <p:cNvSpPr/>
          <p:nvPr/>
        </p:nvSpPr>
        <p:spPr>
          <a:xfrm>
            <a:off x="952500" y="2019300"/>
            <a:ext cx="8153400" cy="4770537"/>
          </a:xfrm>
          <a:prstGeom prst="rect">
            <a:avLst/>
          </a:prstGeom>
        </p:spPr>
        <p:txBody>
          <a:bodyPr wrap="square">
            <a:spAutoFit/>
          </a:bodyPr>
          <a:lstStyle/>
          <a:p>
            <a:pPr>
              <a:spcAft>
                <a:spcPts val="812"/>
              </a:spcAft>
              <a:buClr>
                <a:srgbClr val="4B9CB9"/>
              </a:buClr>
              <a:buSzPct val="100000"/>
            </a:pP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ogół</a:t>
            </a:r>
            <a:r>
              <a:rPr lang="en-US" sz="1600" dirty="0">
                <a:latin typeface="Corbel" charset="0"/>
                <a:ea typeface="Corbel" charset="0"/>
                <a:cs typeface="Corbel" charset="0"/>
              </a:rPr>
              <a:t>  </a:t>
            </a:r>
            <a:r>
              <a:rPr lang="en-US" sz="1600" dirty="0" err="1">
                <a:latin typeface="Corbel" charset="0"/>
                <a:ea typeface="Corbel" charset="0"/>
                <a:cs typeface="Corbel" charset="0"/>
              </a:rPr>
              <a:t>używają</a:t>
            </a:r>
            <a:r>
              <a:rPr lang="en-US" sz="1600" dirty="0">
                <a:latin typeface="Corbel" charset="0"/>
                <a:ea typeface="Corbel" charset="0"/>
                <a:cs typeface="Corbel" charset="0"/>
              </a:rPr>
              <a:t>  </a:t>
            </a:r>
            <a:r>
              <a:rPr lang="en-US" sz="1600" dirty="0" err="1">
                <a:latin typeface="Corbel" charset="0"/>
                <a:ea typeface="Corbel" charset="0"/>
                <a:cs typeface="Corbel" charset="0"/>
              </a:rPr>
              <a:t>parametrów</a:t>
            </a:r>
            <a:r>
              <a:rPr lang="en-US" sz="1600" dirty="0">
                <a:latin typeface="Corbel" charset="0"/>
                <a:ea typeface="Corbel" charset="0"/>
                <a:cs typeface="Corbel" charset="0"/>
              </a:rPr>
              <a:t>  </a:t>
            </a:r>
            <a:r>
              <a:rPr lang="en-US" sz="1600" dirty="0" err="1">
                <a:latin typeface="Corbel" charset="0"/>
                <a:ea typeface="Corbel" charset="0"/>
                <a:cs typeface="Corbel" charset="0"/>
              </a:rPr>
              <a:t>filtrowania</a:t>
            </a:r>
            <a:r>
              <a:rPr lang="en-US" sz="1600" dirty="0">
                <a:latin typeface="Corbel" charset="0"/>
                <a:ea typeface="Corbel" charset="0"/>
                <a:cs typeface="Corbel" charset="0"/>
              </a:rPr>
              <a:t> </a:t>
            </a:r>
            <a:r>
              <a:rPr lang="en-US" sz="1600" dirty="0" err="1">
                <a:latin typeface="Corbel" charset="0"/>
                <a:ea typeface="Corbel" charset="0"/>
                <a:cs typeface="Corbel" charset="0"/>
              </a:rPr>
              <a:t>przy</a:t>
            </a:r>
            <a:r>
              <a:rPr lang="en-US" sz="1600" dirty="0">
                <a:latin typeface="Corbel" charset="0"/>
                <a:ea typeface="Corbel" charset="0"/>
                <a:cs typeface="Corbel" charset="0"/>
              </a:rPr>
              <a:t> </a:t>
            </a:r>
            <a:r>
              <a:rPr lang="en-US" sz="1600" dirty="0" err="1">
                <a:latin typeface="Corbel" charset="0"/>
                <a:ea typeface="Corbel" charset="0"/>
                <a:cs typeface="Corbel" charset="0"/>
              </a:rPr>
              <a:t>wyborze</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obejmuje</a:t>
            </a:r>
            <a:r>
              <a:rPr lang="en-US" sz="1600" dirty="0">
                <a:latin typeface="Corbel" charset="0"/>
                <a:ea typeface="Corbel" charset="0"/>
                <a:cs typeface="Corbel" charset="0"/>
              </a:rPr>
              <a:t> </a:t>
            </a:r>
            <a:r>
              <a:rPr lang="en-US" sz="1600" dirty="0" err="1">
                <a:latin typeface="Corbel" charset="0"/>
                <a:ea typeface="Corbel" charset="0"/>
                <a:cs typeface="Corbel" charset="0"/>
              </a:rPr>
              <a:t>następujące</a:t>
            </a:r>
            <a:r>
              <a:rPr lang="en-US" sz="1600" dirty="0">
                <a:latin typeface="Corbel" charset="0"/>
                <a:ea typeface="Corbel" charset="0"/>
                <a:cs typeface="Corbel" charset="0"/>
              </a:rPr>
              <a:t> </a:t>
            </a:r>
            <a:r>
              <a:rPr lang="en-US" sz="1600" dirty="0" err="1">
                <a:latin typeface="Corbel" charset="0"/>
                <a:ea typeface="Corbel" charset="0"/>
                <a:cs typeface="Corbel" charset="0"/>
              </a:rPr>
              <a:t>kroki</a:t>
            </a:r>
            <a:r>
              <a:rPr lang="en-US" sz="1600" dirty="0">
                <a:latin typeface="Corbel" charset="0"/>
                <a:ea typeface="Corbel" charset="0"/>
                <a:cs typeface="Corbel" charset="0"/>
              </a:rPr>
              <a:t>:</a:t>
            </a:r>
          </a:p>
          <a:p>
            <a:pPr>
              <a:spcAft>
                <a:spcPts val="812"/>
              </a:spcAft>
              <a:buClr>
                <a:srgbClr val="4B9CB9"/>
              </a:buClr>
              <a:buSzPct val="100000"/>
            </a:pP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Definicję</a:t>
            </a:r>
            <a:r>
              <a:rPr lang="en-US" sz="1600" dirty="0">
                <a:latin typeface="Corbel" charset="0"/>
                <a:ea typeface="Corbel" charset="0"/>
                <a:cs typeface="Corbel" charset="0"/>
              </a:rPr>
              <a:t>  </a:t>
            </a:r>
            <a:r>
              <a:rPr lang="en-US" sz="1600" dirty="0" err="1">
                <a:latin typeface="Corbel" charset="0"/>
                <a:ea typeface="Corbel" charset="0"/>
                <a:cs typeface="Corbel" charset="0"/>
              </a:rPr>
              <a:t>kryteriów</a:t>
            </a:r>
            <a:r>
              <a:rPr lang="en-US" sz="1600" dirty="0">
                <a:latin typeface="Corbel" charset="0"/>
                <a:ea typeface="Corbel" charset="0"/>
                <a:cs typeface="Corbel" charset="0"/>
              </a:rPr>
              <a:t> </a:t>
            </a:r>
            <a:r>
              <a:rPr lang="en-US" sz="1600" dirty="0" err="1">
                <a:latin typeface="Corbel" charset="0"/>
                <a:ea typeface="Corbel" charset="0"/>
                <a:cs typeface="Corbel" charset="0"/>
              </a:rPr>
              <a:t>lokalizacyjnych</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Wstępną</a:t>
            </a:r>
            <a:r>
              <a:rPr lang="en-US" sz="1600" dirty="0">
                <a:latin typeface="Corbel" charset="0"/>
                <a:ea typeface="Corbel" charset="0"/>
                <a:cs typeface="Corbel" charset="0"/>
              </a:rPr>
              <a:t>  </a:t>
            </a:r>
            <a:r>
              <a:rPr lang="en-US" sz="1600" dirty="0" err="1">
                <a:latin typeface="Corbel" charset="0"/>
                <a:ea typeface="Corbel" charset="0"/>
                <a:cs typeface="Corbel" charset="0"/>
              </a:rPr>
              <a:t>analizę</a:t>
            </a:r>
            <a:r>
              <a:rPr lang="en-US" sz="1600" dirty="0">
                <a:latin typeface="Corbel" charset="0"/>
                <a:ea typeface="Corbel" charset="0"/>
                <a:cs typeface="Corbel" charset="0"/>
              </a:rPr>
              <a:t>  </a:t>
            </a:r>
            <a:r>
              <a:rPr lang="en-US" sz="1600" dirty="0" err="1">
                <a:latin typeface="Corbel" charset="0"/>
                <a:ea typeface="Corbel" charset="0"/>
                <a:cs typeface="Corbel" charset="0"/>
              </a:rPr>
              <a:t>krajów</a:t>
            </a:r>
            <a:r>
              <a:rPr lang="en-US" sz="1600" dirty="0">
                <a:latin typeface="Corbel" charset="0"/>
                <a:ea typeface="Corbel" charset="0"/>
                <a:cs typeface="Corbel" charset="0"/>
              </a:rPr>
              <a:t>, w </a:t>
            </a:r>
            <a:r>
              <a:rPr lang="en-US" sz="1600" dirty="0" err="1">
                <a:latin typeface="Corbel" charset="0"/>
                <a:ea typeface="Corbel" charset="0"/>
                <a:cs typeface="Corbel" charset="0"/>
              </a:rPr>
              <a:t>celu</a:t>
            </a:r>
            <a:r>
              <a:rPr lang="en-US" sz="1600" dirty="0">
                <a:latin typeface="Corbel" charset="0"/>
                <a:ea typeface="Corbel" charset="0"/>
                <a:cs typeface="Corbel" charset="0"/>
              </a:rPr>
              <a:t> </a:t>
            </a:r>
            <a:r>
              <a:rPr lang="en-US" sz="1600" dirty="0" err="1">
                <a:latin typeface="Corbel" charset="0"/>
                <a:ea typeface="Corbel" charset="0"/>
                <a:cs typeface="Corbel" charset="0"/>
              </a:rPr>
              <a:t>stworzenia</a:t>
            </a:r>
            <a:r>
              <a:rPr lang="en-US" sz="1600" dirty="0">
                <a:latin typeface="Corbel" charset="0"/>
                <a:ea typeface="Corbel" charset="0"/>
                <a:cs typeface="Corbel" charset="0"/>
              </a:rPr>
              <a:t> </a:t>
            </a:r>
            <a:r>
              <a:rPr lang="en-US" sz="1600" dirty="0" err="1">
                <a:latin typeface="Corbel" charset="0"/>
                <a:ea typeface="Corbel" charset="0"/>
                <a:cs typeface="Corbel" charset="0"/>
              </a:rPr>
              <a:t>listy</a:t>
            </a:r>
            <a:r>
              <a:rPr lang="en-US" sz="1600" dirty="0">
                <a:latin typeface="Corbel" charset="0"/>
                <a:ea typeface="Corbel" charset="0"/>
                <a:cs typeface="Corbel" charset="0"/>
              </a:rPr>
              <a:t> </a:t>
            </a:r>
            <a:r>
              <a:rPr lang="en-US" sz="1600" dirty="0" err="1">
                <a:latin typeface="Corbel" charset="0"/>
                <a:ea typeface="Corbel" charset="0"/>
                <a:cs typeface="Corbel" charset="0"/>
              </a:rPr>
              <a:t>krajów</a:t>
            </a:r>
            <a:r>
              <a:rPr lang="en-US" sz="1600" dirty="0">
                <a:latin typeface="Corbel" charset="0"/>
                <a:ea typeface="Corbel" charset="0"/>
                <a:cs typeface="Corbel" charset="0"/>
              </a:rPr>
              <a:t> </a:t>
            </a:r>
            <a:r>
              <a:rPr lang="en-US" sz="1600" dirty="0" err="1">
                <a:latin typeface="Corbel" charset="0"/>
                <a:ea typeface="Corbel" charset="0"/>
                <a:cs typeface="Corbel" charset="0"/>
              </a:rPr>
              <a:t>optymalnych</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branży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Wybór</a:t>
            </a:r>
            <a:r>
              <a:rPr lang="en-US" sz="1600" dirty="0">
                <a:latin typeface="Corbel" charset="0"/>
                <a:ea typeface="Corbel" charset="0"/>
                <a:cs typeface="Corbel" charset="0"/>
              </a:rPr>
              <a:t> "long list"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miasta</a:t>
            </a:r>
            <a:r>
              <a:rPr lang="en-US" sz="1600" dirty="0">
                <a:latin typeface="Corbel" charset="0"/>
                <a:ea typeface="Corbel" charset="0"/>
                <a:cs typeface="Corbel" charset="0"/>
              </a:rPr>
              <a:t>,  </a:t>
            </a:r>
            <a:r>
              <a:rPr lang="en-US" sz="1600" dirty="0" err="1">
                <a:latin typeface="Corbel" charset="0"/>
                <a:ea typeface="Corbel" charset="0"/>
                <a:cs typeface="Corbel" charset="0"/>
              </a:rPr>
              <a:t>regiony</a:t>
            </a:r>
            <a:r>
              <a:rPr lang="en-US" sz="1600" dirty="0">
                <a:latin typeface="Corbel" charset="0"/>
                <a:ea typeface="Corbel" charset="0"/>
                <a:cs typeface="Corbel" charset="0"/>
              </a:rPr>
              <a:t>, </a:t>
            </a:r>
            <a:r>
              <a:rPr lang="en-US" sz="1600" dirty="0" err="1">
                <a:latin typeface="Corbel" charset="0"/>
                <a:ea typeface="Corbel" charset="0"/>
                <a:cs typeface="Corbel" charset="0"/>
              </a:rPr>
              <a:t>państwa</a:t>
            </a:r>
            <a:r>
              <a:rPr lang="en-US" sz="1600" dirty="0">
                <a:latin typeface="Corbel" charset="0"/>
                <a:ea typeface="Corbel" charset="0"/>
                <a:cs typeface="Corbel" charset="0"/>
              </a:rPr>
              <a:t>) z </a:t>
            </a:r>
            <a:r>
              <a:rPr lang="en-US" sz="1600" dirty="0" err="1">
                <a:latin typeface="Corbel" charset="0"/>
                <a:ea typeface="Corbel" charset="0"/>
                <a:cs typeface="Corbel" charset="0"/>
              </a:rPr>
              <a:t>czołowych</a:t>
            </a:r>
            <a:r>
              <a:rPr lang="en-US" sz="1600" dirty="0">
                <a:latin typeface="Corbel" charset="0"/>
                <a:ea typeface="Corbel" charset="0"/>
                <a:cs typeface="Corbel" charset="0"/>
              </a:rPr>
              <a:t> </a:t>
            </a:r>
            <a:r>
              <a:rPr lang="en-US" sz="1600" dirty="0" err="1">
                <a:latin typeface="Corbel" charset="0"/>
                <a:ea typeface="Corbel" charset="0"/>
                <a:cs typeface="Corbel" charset="0"/>
              </a:rPr>
              <a:t>krajów</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Analizę</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long list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selekcję</a:t>
            </a:r>
            <a:r>
              <a:rPr lang="en-US" sz="1600" dirty="0">
                <a:latin typeface="Corbel" charset="0"/>
                <a:ea typeface="Corbel" charset="0"/>
                <a:cs typeface="Corbel" charset="0"/>
              </a:rPr>
              <a:t>  ”short list”</a:t>
            </a: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Dalszą</a:t>
            </a:r>
            <a:r>
              <a:rPr lang="en-US" sz="1600" dirty="0">
                <a:latin typeface="Corbel" charset="0"/>
                <a:ea typeface="Corbel" charset="0"/>
                <a:cs typeface="Corbel" charset="0"/>
              </a:rPr>
              <a:t>  </a:t>
            </a:r>
            <a:r>
              <a:rPr lang="en-US" sz="1600" dirty="0" err="1">
                <a:latin typeface="Corbel" charset="0"/>
                <a:ea typeface="Corbel" charset="0"/>
                <a:cs typeface="Corbel" charset="0"/>
              </a:rPr>
              <a:t>ocenę</a:t>
            </a:r>
            <a:r>
              <a:rPr lang="en-US" sz="1600" dirty="0">
                <a:latin typeface="Corbel" charset="0"/>
                <a:ea typeface="Corbel" charset="0"/>
                <a:cs typeface="Corbel" charset="0"/>
              </a:rPr>
              <a:t>  </a:t>
            </a:r>
            <a:r>
              <a:rPr lang="en-US" sz="1600" dirty="0" err="1">
                <a:latin typeface="Corbel" charset="0"/>
                <a:ea typeface="Corbel" charset="0"/>
                <a:cs typeface="Corbel" charset="0"/>
              </a:rPr>
              <a:t>miejsc</a:t>
            </a:r>
            <a:r>
              <a:rPr lang="en-US" sz="1600" dirty="0">
                <a:latin typeface="Corbel" charset="0"/>
                <a:ea typeface="Corbel" charset="0"/>
                <a:cs typeface="Corbel" charset="0"/>
              </a:rPr>
              <a:t>  z  “short list”</a:t>
            </a: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Ocenę</a:t>
            </a:r>
            <a:r>
              <a:rPr lang="en-US" sz="1600" dirty="0">
                <a:latin typeface="Corbel" charset="0"/>
                <a:ea typeface="Corbel" charset="0"/>
                <a:cs typeface="Corbel" charset="0"/>
              </a:rPr>
              <a:t> </a:t>
            </a:r>
            <a:r>
              <a:rPr lang="en-US" sz="1600" dirty="0" err="1">
                <a:latin typeface="Corbel" charset="0"/>
                <a:ea typeface="Corbel" charset="0"/>
                <a:cs typeface="Corbel" charset="0"/>
              </a:rPr>
              <a:t>obszarów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przebiegu</a:t>
            </a:r>
            <a:r>
              <a:rPr lang="en-US" sz="1600" dirty="0">
                <a:latin typeface="Corbel" charset="0"/>
                <a:ea typeface="Corbel" charset="0"/>
                <a:cs typeface="Corbel" charset="0"/>
              </a:rPr>
              <a:t> </a:t>
            </a:r>
            <a:r>
              <a:rPr lang="en-US" sz="1600" dirty="0" err="1">
                <a:latin typeface="Corbel" charset="0"/>
                <a:ea typeface="Corbel" charset="0"/>
                <a:cs typeface="Corbel" charset="0"/>
              </a:rPr>
              <a:t>lokalnych</a:t>
            </a:r>
            <a:r>
              <a:rPr lang="en-US" sz="1600" dirty="0">
                <a:latin typeface="Corbel" charset="0"/>
                <a:ea typeface="Corbel" charset="0"/>
                <a:cs typeface="Corbel" charset="0"/>
              </a:rPr>
              <a:t> </a:t>
            </a:r>
            <a:r>
              <a:rPr lang="en-US" sz="1600" dirty="0" err="1">
                <a:latin typeface="Corbel" charset="0"/>
                <a:ea typeface="Corbel" charset="0"/>
                <a:cs typeface="Corbel" charset="0"/>
              </a:rPr>
              <a:t>negocjacji</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Porównanie</a:t>
            </a:r>
            <a:r>
              <a:rPr lang="en-US" sz="1600" dirty="0">
                <a:latin typeface="Corbel" charset="0"/>
                <a:ea typeface="Corbel" charset="0"/>
                <a:cs typeface="Corbel" charset="0"/>
              </a:rPr>
              <a:t> </a:t>
            </a:r>
            <a:r>
              <a:rPr lang="en-US" sz="1600" dirty="0" err="1">
                <a:latin typeface="Corbel" charset="0"/>
                <a:ea typeface="Corbel" charset="0"/>
                <a:cs typeface="Corbel" charset="0"/>
              </a:rPr>
              <a:t>kosztów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punktacja</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Ostateczną</a:t>
            </a:r>
            <a:r>
              <a:rPr lang="en-US" sz="1600" dirty="0">
                <a:latin typeface="Corbel" charset="0"/>
                <a:ea typeface="Corbel" charset="0"/>
                <a:cs typeface="Corbel" charset="0"/>
              </a:rPr>
              <a:t> </a:t>
            </a:r>
            <a:r>
              <a:rPr lang="en-US" sz="1600" dirty="0" err="1">
                <a:latin typeface="Corbel" charset="0"/>
                <a:ea typeface="Corbel" charset="0"/>
                <a:cs typeface="Corbel" charset="0"/>
              </a:rPr>
              <a:t>decyzję</a:t>
            </a:r>
            <a:endParaRPr lang="en-US" sz="1600" dirty="0">
              <a:latin typeface="Corbel" charset="0"/>
              <a:ea typeface="Corbel" charset="0"/>
              <a:cs typeface="Corbel" charset="0"/>
            </a:endParaRPr>
          </a:p>
          <a:p>
            <a:pPr algn="ctr">
              <a:spcAft>
                <a:spcPts val="812"/>
              </a:spcAft>
              <a:buClr>
                <a:srgbClr val="4B9CB9"/>
              </a:buClr>
              <a:buSzPct val="100000"/>
            </a:pPr>
            <a:endParaRPr lang="en-US" sz="1600" b="1" dirty="0">
              <a:latin typeface="Corbel" charset="0"/>
              <a:ea typeface="Corbel" charset="0"/>
              <a:cs typeface="Corbel" charset="0"/>
            </a:endParaRPr>
          </a:p>
          <a:p>
            <a:pPr algn="ctr">
              <a:spcAft>
                <a:spcPts val="812"/>
              </a:spcAft>
              <a:buClr>
                <a:srgbClr val="4B9CB9"/>
              </a:buClr>
              <a:buSzPct val="100000"/>
            </a:pPr>
            <a:r>
              <a:rPr lang="en-US" sz="1600" b="1" dirty="0" err="1">
                <a:latin typeface="Corbel" charset="0"/>
                <a:ea typeface="Corbel" charset="0"/>
                <a:cs typeface="Corbel" charset="0"/>
              </a:rPr>
              <a:t>Każdy</a:t>
            </a:r>
            <a:r>
              <a:rPr lang="en-US" sz="1600" b="1" dirty="0">
                <a:latin typeface="Corbel" charset="0"/>
                <a:ea typeface="Corbel" charset="0"/>
                <a:cs typeface="Corbel" charset="0"/>
              </a:rPr>
              <a:t> </a:t>
            </a:r>
            <a:r>
              <a:rPr lang="en-US" sz="1600" b="1" dirty="0" err="1">
                <a:latin typeface="Corbel" charset="0"/>
                <a:ea typeface="Corbel" charset="0"/>
                <a:cs typeface="Corbel" charset="0"/>
              </a:rPr>
              <a:t>projekt</a:t>
            </a:r>
            <a:r>
              <a:rPr lang="en-US" sz="1600" b="1" dirty="0">
                <a:latin typeface="Corbel" charset="0"/>
                <a:ea typeface="Corbel" charset="0"/>
                <a:cs typeface="Corbel" charset="0"/>
              </a:rPr>
              <a:t> jest </a:t>
            </a:r>
            <a:r>
              <a:rPr lang="en-US" sz="1600" b="1" dirty="0" err="1">
                <a:latin typeface="Corbel" charset="0"/>
                <a:ea typeface="Corbel" charset="0"/>
                <a:cs typeface="Corbel" charset="0"/>
              </a:rPr>
              <a:t>inny</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nie</a:t>
            </a:r>
            <a:r>
              <a:rPr lang="en-US" sz="1600" b="1" dirty="0">
                <a:latin typeface="Corbel" charset="0"/>
                <a:ea typeface="Corbel" charset="0"/>
                <a:cs typeface="Corbel" charset="0"/>
              </a:rPr>
              <a:t> </a:t>
            </a:r>
            <a:r>
              <a:rPr lang="en-US" sz="1600" b="1" dirty="0" err="1">
                <a:latin typeface="Corbel" charset="0"/>
                <a:ea typeface="Corbel" charset="0"/>
                <a:cs typeface="Corbel" charset="0"/>
              </a:rPr>
              <a:t>wszystkie</a:t>
            </a:r>
            <a:r>
              <a:rPr lang="en-US" sz="1600" b="1" dirty="0">
                <a:latin typeface="Corbel" charset="0"/>
                <a:ea typeface="Corbel" charset="0"/>
                <a:cs typeface="Corbel" charset="0"/>
              </a:rPr>
              <a:t> </a:t>
            </a:r>
            <a:r>
              <a:rPr lang="en-US" sz="1600" b="1" dirty="0" err="1">
                <a:latin typeface="Corbel" charset="0"/>
                <a:ea typeface="Corbel" charset="0"/>
                <a:cs typeface="Corbel" charset="0"/>
              </a:rPr>
              <a:t>firmy</a:t>
            </a:r>
            <a:r>
              <a:rPr lang="en-US" sz="1600" b="1" dirty="0">
                <a:latin typeface="Corbel" charset="0"/>
                <a:ea typeface="Corbel" charset="0"/>
                <a:cs typeface="Corbel" charset="0"/>
              </a:rPr>
              <a:t> </a:t>
            </a:r>
            <a:r>
              <a:rPr lang="en-US" sz="1600" b="1" dirty="0" err="1">
                <a:latin typeface="Corbel" charset="0"/>
                <a:ea typeface="Corbel" charset="0"/>
                <a:cs typeface="Corbel" charset="0"/>
              </a:rPr>
              <a:t>będą</a:t>
            </a:r>
            <a:r>
              <a:rPr lang="en-US" sz="1600" b="1" dirty="0">
                <a:latin typeface="Corbel" charset="0"/>
                <a:ea typeface="Corbel" charset="0"/>
                <a:cs typeface="Corbel" charset="0"/>
              </a:rPr>
              <a:t> </a:t>
            </a:r>
            <a:r>
              <a:rPr lang="en-US" sz="1600" b="1" dirty="0" err="1">
                <a:latin typeface="Corbel" charset="0"/>
                <a:ea typeface="Corbel" charset="0"/>
                <a:cs typeface="Corbel" charset="0"/>
              </a:rPr>
              <a:t>podążać</a:t>
            </a:r>
            <a:r>
              <a:rPr lang="en-US" sz="1600" b="1" dirty="0">
                <a:latin typeface="Corbel" charset="0"/>
                <a:ea typeface="Corbel" charset="0"/>
                <a:cs typeface="Corbel" charset="0"/>
              </a:rPr>
              <a:t>  </a:t>
            </a:r>
            <a:r>
              <a:rPr lang="en-US" sz="1600" b="1" dirty="0" err="1">
                <a:latin typeface="Corbel" charset="0"/>
                <a:ea typeface="Corbel" charset="0"/>
                <a:cs typeface="Corbel" charset="0"/>
              </a:rPr>
              <a:t>wedle</a:t>
            </a:r>
            <a:r>
              <a:rPr lang="en-US" sz="1600" b="1" dirty="0">
                <a:latin typeface="Corbel" charset="0"/>
                <a:ea typeface="Corbel" charset="0"/>
                <a:cs typeface="Corbel" charset="0"/>
              </a:rPr>
              <a:t> </a:t>
            </a:r>
            <a:r>
              <a:rPr lang="en-US" sz="1600" b="1" dirty="0" err="1">
                <a:latin typeface="Corbel" charset="0"/>
                <a:ea typeface="Corbel" charset="0"/>
                <a:cs typeface="Corbel" charset="0"/>
              </a:rPr>
              <a:t>takiej</a:t>
            </a:r>
            <a:r>
              <a:rPr lang="en-US" sz="1600" b="1" dirty="0">
                <a:latin typeface="Corbel" charset="0"/>
                <a:ea typeface="Corbel" charset="0"/>
                <a:cs typeface="Corbel" charset="0"/>
              </a:rPr>
              <a:t> </a:t>
            </a:r>
            <a:r>
              <a:rPr lang="en-US" sz="1600" b="1" dirty="0" err="1">
                <a:latin typeface="Corbel" charset="0"/>
                <a:ea typeface="Corbel" charset="0"/>
                <a:cs typeface="Corbel" charset="0"/>
              </a:rPr>
              <a:t>procedury</a:t>
            </a:r>
            <a:endParaRPr lang="en-US" sz="1600" b="1" dirty="0">
              <a:latin typeface="Corbel" charset="0"/>
              <a:ea typeface="Corbel" charset="0"/>
              <a:cs typeface="Corbel" charset="0"/>
            </a:endParaRPr>
          </a:p>
          <a:p>
            <a:pPr algn="ctr">
              <a:spcAft>
                <a:spcPts val="812"/>
              </a:spcAft>
              <a:buClr>
                <a:srgbClr val="4B9CB9"/>
              </a:buClr>
              <a:buSzPct val="100000"/>
            </a:pPr>
            <a:r>
              <a:rPr lang="en-US" sz="1600" b="1" dirty="0" err="1">
                <a:latin typeface="Corbel" charset="0"/>
                <a:ea typeface="Corbel" charset="0"/>
                <a:cs typeface="Corbel" charset="0"/>
              </a:rPr>
              <a:t>Metoda</a:t>
            </a:r>
            <a:r>
              <a:rPr lang="en-US" sz="1600" b="1" dirty="0">
                <a:latin typeface="Corbel" charset="0"/>
                <a:ea typeface="Corbel" charset="0"/>
                <a:cs typeface="Corbel" charset="0"/>
              </a:rPr>
              <a:t> </a:t>
            </a:r>
            <a:r>
              <a:rPr lang="en-US" sz="1600" b="1" dirty="0" err="1">
                <a:latin typeface="Corbel" charset="0"/>
                <a:ea typeface="Corbel" charset="0"/>
                <a:cs typeface="Corbel" charset="0"/>
              </a:rPr>
              <a:t>polega</a:t>
            </a:r>
            <a:r>
              <a:rPr lang="en-US" sz="1600" b="1" dirty="0">
                <a:latin typeface="Corbel" charset="0"/>
                <a:ea typeface="Corbel" charset="0"/>
                <a:cs typeface="Corbel" charset="0"/>
              </a:rPr>
              <a:t> </a:t>
            </a:r>
            <a:r>
              <a:rPr lang="en-US" sz="1600" b="1" dirty="0" err="1">
                <a:latin typeface="Corbel" charset="0"/>
                <a:ea typeface="Corbel" charset="0"/>
                <a:cs typeface="Corbel" charset="0"/>
              </a:rPr>
              <a:t>na</a:t>
            </a:r>
            <a:r>
              <a:rPr lang="en-US" sz="1600" b="1" dirty="0">
                <a:latin typeface="Corbel" charset="0"/>
                <a:ea typeface="Corbel" charset="0"/>
                <a:cs typeface="Corbel" charset="0"/>
              </a:rPr>
              <a:t>  </a:t>
            </a:r>
            <a:r>
              <a:rPr lang="en-US" sz="1600" b="1" dirty="0" err="1">
                <a:latin typeface="Corbel" charset="0"/>
                <a:ea typeface="Corbel" charset="0"/>
                <a:cs typeface="Corbel" charset="0"/>
              </a:rPr>
              <a:t>eliminowaniu</a:t>
            </a:r>
            <a:r>
              <a:rPr lang="en-US" sz="1600" b="1" dirty="0">
                <a:latin typeface="Corbel" charset="0"/>
                <a:ea typeface="Corbel" charset="0"/>
                <a:cs typeface="Corbel" charset="0"/>
              </a:rPr>
              <a:t>  </a:t>
            </a:r>
            <a:r>
              <a:rPr lang="en-US" sz="1600" b="1" dirty="0" err="1">
                <a:latin typeface="Corbel" charset="0"/>
                <a:ea typeface="Corbel" charset="0"/>
                <a:cs typeface="Corbel" charset="0"/>
              </a:rPr>
              <a:t>poszczególnych</a:t>
            </a:r>
            <a:r>
              <a:rPr lang="en-US" sz="1600" b="1" dirty="0">
                <a:latin typeface="Corbel" charset="0"/>
                <a:ea typeface="Corbel" charset="0"/>
                <a:cs typeface="Corbel" charset="0"/>
              </a:rPr>
              <a:t> </a:t>
            </a:r>
            <a:r>
              <a:rPr lang="en-US" sz="1600" b="1" dirty="0" err="1">
                <a:latin typeface="Corbel" charset="0"/>
                <a:ea typeface="Corbel" charset="0"/>
                <a:cs typeface="Corbel" charset="0"/>
              </a:rPr>
              <a:t>lokalizacji</a:t>
            </a:r>
            <a:r>
              <a:rPr lang="en-US" sz="1600" b="1" dirty="0">
                <a:latin typeface="Corbel" charset="0"/>
                <a:ea typeface="Corbel" charset="0"/>
                <a:cs typeface="Corbel" charset="0"/>
              </a:rPr>
              <a:t> „</a:t>
            </a:r>
            <a:r>
              <a:rPr lang="en-US" sz="1600" b="1" dirty="0" err="1">
                <a:latin typeface="Corbel" charset="0"/>
                <a:ea typeface="Corbel" charset="0"/>
                <a:cs typeface="Corbel" charset="0"/>
              </a:rPr>
              <a:t>negatywnych</a:t>
            </a:r>
            <a:r>
              <a:rPr lang="en-US" sz="1600" b="1" dirty="0">
                <a:latin typeface="Corbel" charset="0"/>
                <a:ea typeface="Corbel" charset="0"/>
                <a:cs typeface="Corbel" charset="0"/>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5897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Proces</a:t>
            </a:r>
            <a:r>
              <a:rPr lang="en-US" sz="2800" dirty="0">
                <a:latin typeface="Corbel" charset="0"/>
                <a:ea typeface="Corbel" charset="0"/>
                <a:cs typeface="Corbel" charset="0"/>
              </a:rPr>
              <a:t> </a:t>
            </a:r>
            <a:r>
              <a:rPr lang="en-US" sz="2800" dirty="0" err="1">
                <a:latin typeface="Corbel" charset="0"/>
                <a:ea typeface="Corbel" charset="0"/>
                <a:cs typeface="Corbel" charset="0"/>
              </a:rPr>
              <a:t>wyboru</a:t>
            </a:r>
            <a:r>
              <a:rPr lang="en-US" sz="2800" dirty="0">
                <a:latin typeface="Corbel" charset="0"/>
                <a:ea typeface="Corbel" charset="0"/>
                <a:cs typeface="Corbel" charset="0"/>
              </a:rPr>
              <a:t> </a:t>
            </a:r>
            <a:r>
              <a:rPr lang="en-US" sz="2800" dirty="0" err="1">
                <a:latin typeface="Corbel" charset="0"/>
                <a:ea typeface="Corbel" charset="0"/>
                <a:cs typeface="Corbel" charset="0"/>
              </a:rPr>
              <a:t>lokalizacji</a:t>
            </a:r>
            <a:r>
              <a:rPr lang="pl-PL" sz="2800" dirty="0">
                <a:latin typeface="Corbel" charset="0"/>
                <a:ea typeface="Corbel" charset="0"/>
                <a:cs typeface="Corbel" charset="0"/>
              </a:rPr>
              <a:t> </a:t>
            </a:r>
            <a:r>
              <a:rPr lang="en-US" sz="2800" dirty="0">
                <a:latin typeface="Corbel" charset="0"/>
                <a:ea typeface="Corbel" charset="0"/>
                <a:cs typeface="Corbel" charset="0"/>
              </a:rPr>
              <a:t>- </a:t>
            </a:r>
            <a:r>
              <a:rPr lang="pl-PL" sz="2800" dirty="0">
                <a:latin typeface="Corbel" charset="0"/>
                <a:ea typeface="Corbel" charset="0"/>
                <a:cs typeface="Corbel" charset="0"/>
              </a:rPr>
              <a:t>p</a:t>
            </a:r>
            <a:r>
              <a:rPr lang="en-US" sz="2800" dirty="0" err="1">
                <a:latin typeface="Corbel" charset="0"/>
                <a:ea typeface="Corbel" charset="0"/>
                <a:cs typeface="Corbel" charset="0"/>
              </a:rPr>
              <a:t>rzykład</a:t>
            </a:r>
            <a:r>
              <a:rPr lang="en-US" sz="2800" dirty="0">
                <a:latin typeface="Corbel" charset="0"/>
                <a:ea typeface="Corbel" charset="0"/>
                <a:cs typeface="Corbel" charset="0"/>
              </a:rPr>
              <a:t> </a:t>
            </a:r>
            <a:r>
              <a:rPr lang="en-US" sz="2800" dirty="0" err="1">
                <a:latin typeface="Corbel" charset="0"/>
                <a:ea typeface="Corbel" charset="0"/>
                <a:cs typeface="Corbel" charset="0"/>
              </a:rPr>
              <a:t>wstępnej</a:t>
            </a:r>
            <a:r>
              <a:rPr lang="en-US" sz="2800" dirty="0">
                <a:latin typeface="Corbel" charset="0"/>
                <a:ea typeface="Corbel" charset="0"/>
                <a:cs typeface="Corbel" charset="0"/>
              </a:rPr>
              <a:t> </a:t>
            </a:r>
            <a:r>
              <a:rPr lang="en-US" sz="2800" dirty="0" err="1">
                <a:latin typeface="Corbel" charset="0"/>
                <a:ea typeface="Corbel" charset="0"/>
                <a:cs typeface="Corbel" charset="0"/>
              </a:rPr>
              <a:t>selekcji</a:t>
            </a:r>
            <a:endParaRPr lang="en-US" sz="2800" dirty="0">
              <a:latin typeface="Corbel" charset="0"/>
              <a:ea typeface="Corbel" charset="0"/>
              <a:cs typeface="Corbel" charset="0"/>
            </a:endParaRPr>
          </a:p>
        </p:txBody>
      </p:sp>
      <p:sp>
        <p:nvSpPr>
          <p:cNvPr id="27" name="Freeform 11"/>
          <p:cNvSpPr>
            <a:spLocks/>
          </p:cNvSpPr>
          <p:nvPr/>
        </p:nvSpPr>
        <p:spPr bwMode="auto">
          <a:xfrm>
            <a:off x="797461" y="3042135"/>
            <a:ext cx="2237349" cy="2580688"/>
          </a:xfrm>
          <a:custGeom>
            <a:avLst/>
            <a:gdLst/>
            <a:ahLst/>
            <a:cxnLst>
              <a:cxn ang="0">
                <a:pos x="0" y="0"/>
              </a:cxn>
              <a:cxn ang="0">
                <a:pos x="796" y="1046"/>
              </a:cxn>
              <a:cxn ang="0">
                <a:pos x="796" y="1763"/>
              </a:cxn>
              <a:cxn ang="0">
                <a:pos x="918" y="1795"/>
              </a:cxn>
              <a:cxn ang="0">
                <a:pos x="1040" y="1763"/>
              </a:cxn>
              <a:cxn ang="0">
                <a:pos x="1040" y="1052"/>
              </a:cxn>
              <a:cxn ang="0">
                <a:pos x="1816" y="16"/>
              </a:cxn>
            </a:cxnLst>
            <a:rect l="0" t="0" r="r" b="b"/>
            <a:pathLst>
              <a:path w="1816" h="1806">
                <a:moveTo>
                  <a:pt x="0" y="0"/>
                </a:moveTo>
                <a:lnTo>
                  <a:pt x="796" y="1046"/>
                </a:lnTo>
                <a:cubicBezTo>
                  <a:pt x="796" y="1046"/>
                  <a:pt x="796" y="1404"/>
                  <a:pt x="796" y="1763"/>
                </a:cubicBezTo>
                <a:cubicBezTo>
                  <a:pt x="870" y="1806"/>
                  <a:pt x="918" y="1795"/>
                  <a:pt x="918" y="1795"/>
                </a:cubicBezTo>
                <a:cubicBezTo>
                  <a:pt x="918" y="1795"/>
                  <a:pt x="982" y="1806"/>
                  <a:pt x="1040" y="1763"/>
                </a:cubicBezTo>
                <a:cubicBezTo>
                  <a:pt x="1040" y="1407"/>
                  <a:pt x="1040" y="1052"/>
                  <a:pt x="1040" y="1052"/>
                </a:cubicBezTo>
                <a:lnTo>
                  <a:pt x="1816" y="16"/>
                </a:lnTo>
              </a:path>
            </a:pathLst>
          </a:custGeom>
          <a:solidFill>
            <a:srgbClr val="FFFFFF"/>
          </a:solidFill>
          <a:ln w="12700" cap="flat" cmpd="sng">
            <a:solidFill>
              <a:srgbClr val="000000"/>
            </a:solidFill>
            <a:prstDash val="solid"/>
            <a:round/>
            <a:headEnd type="none" w="med" len="med"/>
            <a:tailEnd type="none" w="med" len="med"/>
          </a:ln>
          <a:effectLst/>
        </p:spPr>
        <p:txBody>
          <a:bodyPr wrap="none" lIns="91880" tIns="45134" rIns="91880" bIns="45134" anchor="ctr"/>
          <a:lstStyle/>
          <a:p>
            <a:endParaRPr lang="de-DE" sz="1828">
              <a:latin typeface="Corbel" charset="0"/>
              <a:ea typeface="Corbel" charset="0"/>
              <a:cs typeface="Corbel" charset="0"/>
            </a:endParaRPr>
          </a:p>
        </p:txBody>
      </p:sp>
      <p:sp>
        <p:nvSpPr>
          <p:cNvPr id="28" name="Oval 12"/>
          <p:cNvSpPr>
            <a:spLocks noChangeArrowheads="1"/>
          </p:cNvSpPr>
          <p:nvPr/>
        </p:nvSpPr>
        <p:spPr bwMode="auto">
          <a:xfrm>
            <a:off x="797461" y="2747152"/>
            <a:ext cx="2255080" cy="599635"/>
          </a:xfrm>
          <a:prstGeom prst="ellipse">
            <a:avLst/>
          </a:prstGeom>
          <a:solidFill>
            <a:schemeClr val="bg2"/>
          </a:solidFill>
          <a:ln w="12700">
            <a:solidFill>
              <a:srgbClr val="000000"/>
            </a:solidFill>
            <a:round/>
            <a:headEnd/>
            <a:tailEnd/>
          </a:ln>
          <a:effectLst/>
        </p:spPr>
        <p:txBody>
          <a:bodyPr wrap="none" lIns="91880" tIns="45134" rIns="91880" bIns="45134" anchor="ctr"/>
          <a:lstStyle/>
          <a:p>
            <a:endParaRPr lang="de-DE" sz="1828">
              <a:latin typeface="Corbel" charset="0"/>
              <a:ea typeface="Corbel" charset="0"/>
              <a:cs typeface="Corbel" charset="0"/>
            </a:endParaRPr>
          </a:p>
        </p:txBody>
      </p:sp>
      <p:sp>
        <p:nvSpPr>
          <p:cNvPr id="29" name="Freeform 13"/>
          <p:cNvSpPr>
            <a:spLocks/>
          </p:cNvSpPr>
          <p:nvPr/>
        </p:nvSpPr>
        <p:spPr bwMode="auto">
          <a:xfrm>
            <a:off x="974772" y="3317772"/>
            <a:ext cx="1887561" cy="214386"/>
          </a:xfrm>
          <a:custGeom>
            <a:avLst/>
            <a:gdLst/>
            <a:ahLst/>
            <a:cxnLst>
              <a:cxn ang="0">
                <a:pos x="0" y="0"/>
              </a:cxn>
              <a:cxn ang="0">
                <a:pos x="583" y="139"/>
              </a:cxn>
              <a:cxn ang="0">
                <a:pos x="1159" y="10"/>
              </a:cxn>
            </a:cxnLst>
            <a:rect l="0" t="0" r="r" b="b"/>
            <a:pathLst>
              <a:path w="1159" h="149">
                <a:moveTo>
                  <a:pt x="0" y="0"/>
                </a:moveTo>
                <a:cubicBezTo>
                  <a:pt x="26" y="37"/>
                  <a:pt x="111" y="129"/>
                  <a:pt x="583" y="139"/>
                </a:cubicBezTo>
                <a:cubicBezTo>
                  <a:pt x="1055" y="149"/>
                  <a:pt x="1129" y="46"/>
                  <a:pt x="1159" y="10"/>
                </a:cubicBezTo>
              </a:path>
            </a:pathLst>
          </a:custGeom>
          <a:noFill/>
          <a:ln w="12700" cap="flat" cmpd="sng">
            <a:solidFill>
              <a:srgbClr val="000000"/>
            </a:solidFill>
            <a:prstDash val="solid"/>
            <a:round/>
            <a:headEnd type="none" w="med" len="med"/>
            <a:tailEnd type="none" w="med" len="med"/>
          </a:ln>
          <a:effectLst/>
        </p:spPr>
        <p:txBody>
          <a:bodyPr wrap="none" lIns="91880" tIns="45134" rIns="91880" bIns="45134" anchor="ctr"/>
          <a:lstStyle/>
          <a:p>
            <a:endParaRPr lang="de-DE" sz="1828">
              <a:latin typeface="Corbel" charset="0"/>
              <a:ea typeface="Corbel" charset="0"/>
              <a:cs typeface="Corbel" charset="0"/>
            </a:endParaRPr>
          </a:p>
        </p:txBody>
      </p:sp>
      <p:sp>
        <p:nvSpPr>
          <p:cNvPr id="30" name="Freeform 14"/>
          <p:cNvSpPr>
            <a:spLocks/>
          </p:cNvSpPr>
          <p:nvPr/>
        </p:nvSpPr>
        <p:spPr bwMode="auto">
          <a:xfrm>
            <a:off x="1598586" y="4260749"/>
            <a:ext cx="657665" cy="104774"/>
          </a:xfrm>
          <a:custGeom>
            <a:avLst/>
            <a:gdLst/>
            <a:ahLst/>
            <a:cxnLst>
              <a:cxn ang="0">
                <a:pos x="0" y="0"/>
              </a:cxn>
              <a:cxn ang="0">
                <a:pos x="440" y="94"/>
              </a:cxn>
              <a:cxn ang="0">
                <a:pos x="880" y="7"/>
              </a:cxn>
            </a:cxnLst>
            <a:rect l="0" t="0" r="r" b="b"/>
            <a:pathLst>
              <a:path w="880" h="101">
                <a:moveTo>
                  <a:pt x="0" y="0"/>
                </a:moveTo>
                <a:cubicBezTo>
                  <a:pt x="20" y="26"/>
                  <a:pt x="81" y="87"/>
                  <a:pt x="440" y="94"/>
                </a:cubicBezTo>
                <a:cubicBezTo>
                  <a:pt x="798" y="101"/>
                  <a:pt x="844" y="34"/>
                  <a:pt x="880" y="7"/>
                </a:cubicBezTo>
              </a:path>
            </a:pathLst>
          </a:custGeom>
          <a:noFill/>
          <a:ln w="12700" cap="flat" cmpd="sng">
            <a:solidFill>
              <a:srgbClr val="000000"/>
            </a:solidFill>
            <a:prstDash val="solid"/>
            <a:round/>
            <a:headEnd type="none" w="med" len="med"/>
            <a:tailEnd type="none" w="med" len="med"/>
          </a:ln>
          <a:effectLst/>
        </p:spPr>
        <p:txBody>
          <a:bodyPr wrap="none" lIns="91880" tIns="45134" rIns="91880" bIns="45134" anchor="ctr"/>
          <a:lstStyle/>
          <a:p>
            <a:endParaRPr lang="de-DE" sz="1828">
              <a:latin typeface="Corbel" charset="0"/>
              <a:ea typeface="Corbel" charset="0"/>
              <a:cs typeface="Corbel" charset="0"/>
            </a:endParaRPr>
          </a:p>
        </p:txBody>
      </p:sp>
      <p:sp>
        <p:nvSpPr>
          <p:cNvPr id="31" name="Freeform 15"/>
          <p:cNvSpPr>
            <a:spLocks/>
          </p:cNvSpPr>
          <p:nvPr/>
        </p:nvSpPr>
        <p:spPr bwMode="auto">
          <a:xfrm>
            <a:off x="1777511" y="5361691"/>
            <a:ext cx="298205" cy="66089"/>
          </a:xfrm>
          <a:custGeom>
            <a:avLst/>
            <a:gdLst/>
            <a:ahLst/>
            <a:cxnLst>
              <a:cxn ang="0">
                <a:pos x="0" y="0"/>
              </a:cxn>
              <a:cxn ang="0">
                <a:pos x="440" y="94"/>
              </a:cxn>
              <a:cxn ang="0">
                <a:pos x="880" y="7"/>
              </a:cxn>
            </a:cxnLst>
            <a:rect l="0" t="0" r="r" b="b"/>
            <a:pathLst>
              <a:path w="880" h="101">
                <a:moveTo>
                  <a:pt x="0" y="0"/>
                </a:moveTo>
                <a:cubicBezTo>
                  <a:pt x="20" y="26"/>
                  <a:pt x="81" y="87"/>
                  <a:pt x="440" y="94"/>
                </a:cubicBezTo>
                <a:cubicBezTo>
                  <a:pt x="798" y="101"/>
                  <a:pt x="844" y="34"/>
                  <a:pt x="880" y="7"/>
                </a:cubicBezTo>
              </a:path>
            </a:pathLst>
          </a:custGeom>
          <a:noFill/>
          <a:ln w="12700" cap="flat" cmpd="sng">
            <a:solidFill>
              <a:srgbClr val="000000"/>
            </a:solidFill>
            <a:prstDash val="solid"/>
            <a:round/>
            <a:headEnd type="none" w="med" len="med"/>
            <a:tailEnd type="none" w="med" len="med"/>
          </a:ln>
          <a:effectLst/>
        </p:spPr>
        <p:txBody>
          <a:bodyPr wrap="none" lIns="91880" tIns="45134" rIns="91880" bIns="45134" anchor="ctr"/>
          <a:lstStyle/>
          <a:p>
            <a:endParaRPr lang="de-DE" sz="1828">
              <a:latin typeface="Corbel" charset="0"/>
              <a:ea typeface="Corbel" charset="0"/>
              <a:cs typeface="Corbel" charset="0"/>
            </a:endParaRPr>
          </a:p>
        </p:txBody>
      </p:sp>
      <p:sp>
        <p:nvSpPr>
          <p:cNvPr id="32" name="Rectangle 16"/>
          <p:cNvSpPr>
            <a:spLocks noChangeArrowheads="1"/>
          </p:cNvSpPr>
          <p:nvPr>
            <p:custDataLst>
              <p:tags r:id="rId1"/>
            </p:custDataLst>
          </p:nvPr>
        </p:nvSpPr>
        <p:spPr bwMode="auto">
          <a:xfrm>
            <a:off x="762000" y="2047100"/>
            <a:ext cx="2316334" cy="498080"/>
          </a:xfrm>
          <a:prstGeom prst="rect">
            <a:avLst/>
          </a:prstGeom>
          <a:solidFill>
            <a:srgbClr val="214757"/>
          </a:solidFill>
          <a:ln w="9525" algn="ctr">
            <a:noFill/>
            <a:miter lim="800000"/>
            <a:headEnd/>
            <a:tailEnd/>
          </a:ln>
          <a:effectLst/>
        </p:spPr>
        <p:txBody>
          <a:bodyPr wrap="square" lIns="0" tIns="0" rIns="0" bIns="0" anchor="ctr"/>
          <a:lstStyle/>
          <a:p>
            <a:pPr algn="ctr">
              <a:lnSpc>
                <a:spcPct val="90000"/>
              </a:lnSpc>
              <a:spcBef>
                <a:spcPct val="0"/>
              </a:spcBef>
              <a:defRPr/>
            </a:pPr>
            <a:r>
              <a:rPr lang="en-US" altLang="ko-KR" sz="1320" b="1">
                <a:solidFill>
                  <a:srgbClr val="FFFFFF"/>
                </a:solidFill>
                <a:latin typeface="Corbel" charset="0"/>
                <a:ea typeface="Corbel" charset="0"/>
                <a:cs typeface="Corbel" charset="0"/>
              </a:rPr>
              <a:t>30 countries in Central Eastern Europe and Europe</a:t>
            </a:r>
          </a:p>
        </p:txBody>
      </p:sp>
      <p:sp>
        <p:nvSpPr>
          <p:cNvPr id="33" name="Rectangle 27"/>
          <p:cNvSpPr>
            <a:spLocks noChangeArrowheads="1"/>
          </p:cNvSpPr>
          <p:nvPr>
            <p:custDataLst>
              <p:tags r:id="rId2"/>
            </p:custDataLst>
          </p:nvPr>
        </p:nvSpPr>
        <p:spPr bwMode="auto">
          <a:xfrm>
            <a:off x="1127101" y="5793209"/>
            <a:ext cx="1586132" cy="304654"/>
          </a:xfrm>
          <a:prstGeom prst="rect">
            <a:avLst/>
          </a:prstGeom>
          <a:solidFill>
            <a:srgbClr val="214757"/>
          </a:solidFill>
          <a:ln w="9525" algn="ctr">
            <a:noFill/>
            <a:miter lim="800000"/>
            <a:headEnd/>
            <a:tailEnd/>
          </a:ln>
          <a:effectLst/>
        </p:spPr>
        <p:txBody>
          <a:bodyPr wrap="square" lIns="0" tIns="0" rIns="0" bIns="0" anchor="ctr"/>
          <a:lstStyle/>
          <a:p>
            <a:pPr algn="ctr">
              <a:lnSpc>
                <a:spcPct val="90000"/>
              </a:lnSpc>
              <a:spcBef>
                <a:spcPct val="0"/>
              </a:spcBef>
              <a:defRPr/>
            </a:pPr>
            <a:r>
              <a:rPr lang="en-US" altLang="ko-KR" sz="1320" b="1">
                <a:solidFill>
                  <a:srgbClr val="FFFFFF"/>
                </a:solidFill>
                <a:latin typeface="Corbel" charset="0"/>
                <a:ea typeface="Corbel" charset="0"/>
                <a:cs typeface="Corbel" charset="0"/>
              </a:rPr>
              <a:t>6 potential locations</a:t>
            </a:r>
          </a:p>
        </p:txBody>
      </p:sp>
      <p:cxnSp>
        <p:nvCxnSpPr>
          <p:cNvPr id="34" name="AutoShape 28"/>
          <p:cNvCxnSpPr>
            <a:cxnSpLocks noChangeShapeType="1"/>
            <a:endCxn id="38" idx="0"/>
          </p:cNvCxnSpPr>
          <p:nvPr/>
        </p:nvCxnSpPr>
        <p:spPr bwMode="auto">
          <a:xfrm rot="5400000">
            <a:off x="296153" y="4169194"/>
            <a:ext cx="3248030" cy="1612"/>
          </a:xfrm>
          <a:prstGeom prst="bentConnector3">
            <a:avLst>
              <a:gd name="adj1" fmla="val 50000"/>
            </a:avLst>
          </a:prstGeom>
          <a:noFill/>
          <a:ln w="6350">
            <a:solidFill>
              <a:schemeClr val="tx2"/>
            </a:solidFill>
            <a:prstDash val="dash"/>
            <a:miter lim="800000"/>
            <a:headEnd/>
            <a:tailEnd type="triangle" w="med" len="med"/>
          </a:ln>
          <a:effectLst/>
        </p:spPr>
      </p:cxnSp>
      <p:sp>
        <p:nvSpPr>
          <p:cNvPr id="35" name="Rectangle 29"/>
          <p:cNvSpPr>
            <a:spLocks noChangeArrowheads="1"/>
          </p:cNvSpPr>
          <p:nvPr>
            <p:custDataLst>
              <p:tags r:id="rId3"/>
            </p:custDataLst>
          </p:nvPr>
        </p:nvSpPr>
        <p:spPr bwMode="auto">
          <a:xfrm>
            <a:off x="860329" y="3570349"/>
            <a:ext cx="2119679" cy="306265"/>
          </a:xfrm>
          <a:prstGeom prst="rect">
            <a:avLst/>
          </a:prstGeom>
          <a:solidFill>
            <a:srgbClr val="214757"/>
          </a:solidFill>
          <a:ln w="9525" algn="ctr">
            <a:noFill/>
            <a:miter lim="800000"/>
            <a:headEnd/>
            <a:tailEnd/>
          </a:ln>
          <a:effectLst/>
        </p:spPr>
        <p:txBody>
          <a:bodyPr wrap="square" lIns="0" tIns="0" rIns="0" bIns="0" anchor="ctr"/>
          <a:lstStyle/>
          <a:p>
            <a:pPr algn="ctr">
              <a:lnSpc>
                <a:spcPct val="90000"/>
              </a:lnSpc>
              <a:spcBef>
                <a:spcPct val="0"/>
              </a:spcBef>
              <a:defRPr/>
            </a:pPr>
            <a:r>
              <a:rPr lang="en-US" altLang="ko-KR" sz="1320" b="1">
                <a:solidFill>
                  <a:srgbClr val="FFFFFF"/>
                </a:solidFill>
                <a:latin typeface="Corbel" charset="0"/>
                <a:ea typeface="Corbel" charset="0"/>
                <a:cs typeface="Corbel" charset="0"/>
              </a:rPr>
              <a:t>10 countries</a:t>
            </a:r>
          </a:p>
        </p:txBody>
      </p:sp>
      <p:sp>
        <p:nvSpPr>
          <p:cNvPr id="36" name="Rectangle 34"/>
          <p:cNvSpPr>
            <a:spLocks noChangeArrowheads="1"/>
          </p:cNvSpPr>
          <p:nvPr>
            <p:custDataLst>
              <p:tags r:id="rId4"/>
            </p:custDataLst>
          </p:nvPr>
        </p:nvSpPr>
        <p:spPr bwMode="auto">
          <a:xfrm>
            <a:off x="4458400" y="2030488"/>
            <a:ext cx="4605265" cy="83362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lnSpc>
                <a:spcPts val="1625"/>
              </a:lnSpc>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Punkt</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początkowy</a:t>
            </a:r>
            <a:endParaRPr lang="en-GB" altLang="ko-KR" sz="1218" b="1">
              <a:solidFill>
                <a:srgbClr val="505559"/>
              </a:solidFill>
              <a:latin typeface="Corbel" charset="0"/>
              <a:ea typeface="Corbel" charset="0"/>
              <a:cs typeface="Corbel" charset="0"/>
              <a:sym typeface="Calibri" charset="0"/>
            </a:endParaRPr>
          </a:p>
          <a:p>
            <a:pPr marL="0" lvl="1">
              <a:lnSpc>
                <a:spcPts val="1625"/>
              </a:lnSpc>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Wstępne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badania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przesiewowe</a:t>
            </a:r>
            <a:r>
              <a:rPr lang="en-GB" altLang="ko-KR" sz="1218" b="1">
                <a:solidFill>
                  <a:srgbClr val="505559"/>
                </a:solidFill>
                <a:latin typeface="Corbel" charset="0"/>
                <a:ea typeface="Corbel" charset="0"/>
                <a:cs typeface="Corbel" charset="0"/>
                <a:sym typeface="Calibri" charset="0"/>
              </a:rPr>
              <a:t> z 30 </a:t>
            </a:r>
            <a:r>
              <a:rPr lang="en-GB" altLang="ko-KR" sz="1218" b="1" err="1">
                <a:solidFill>
                  <a:srgbClr val="505559"/>
                </a:solidFill>
                <a:latin typeface="Corbel" charset="0"/>
                <a:ea typeface="Corbel" charset="0"/>
                <a:cs typeface="Corbel" charset="0"/>
                <a:sym typeface="Calibri" charset="0"/>
              </a:rPr>
              <a:t>krajów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Europy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Środkowej</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i</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Wschodniej</a:t>
            </a:r>
            <a:r>
              <a:rPr lang="en-GB" altLang="ko-KR" sz="1218" b="1">
                <a:solidFill>
                  <a:srgbClr val="505559"/>
                </a:solidFill>
                <a:latin typeface="Corbel" charset="0"/>
                <a:ea typeface="Corbel" charset="0"/>
                <a:cs typeface="Corbel" charset="0"/>
                <a:sym typeface="Calibri" charset="0"/>
              </a:rPr>
              <a:t>.</a:t>
            </a:r>
          </a:p>
        </p:txBody>
      </p:sp>
      <p:grpSp>
        <p:nvGrpSpPr>
          <p:cNvPr id="37" name="Gruppieren 39"/>
          <p:cNvGrpSpPr/>
          <p:nvPr/>
        </p:nvGrpSpPr>
        <p:grpSpPr>
          <a:xfrm>
            <a:off x="1808498" y="6251488"/>
            <a:ext cx="255306" cy="308996"/>
            <a:chOff x="1981670" y="5715016"/>
            <a:chExt cx="251438" cy="304314"/>
          </a:xfrm>
        </p:grpSpPr>
        <p:sp>
          <p:nvSpPr>
            <p:cNvPr id="38" name="Oval 20"/>
            <p:cNvSpPr>
              <a:spLocks noChangeArrowheads="1"/>
            </p:cNvSpPr>
            <p:nvPr/>
          </p:nvSpPr>
          <p:spPr bwMode="auto">
            <a:xfrm>
              <a:off x="1981670" y="5821330"/>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sp>
          <p:nvSpPr>
            <p:cNvPr id="39" name="Oval 23"/>
            <p:cNvSpPr>
              <a:spLocks noChangeArrowheads="1"/>
            </p:cNvSpPr>
            <p:nvPr/>
          </p:nvSpPr>
          <p:spPr bwMode="auto">
            <a:xfrm>
              <a:off x="2076423" y="5838825"/>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sp>
          <p:nvSpPr>
            <p:cNvPr id="40" name="Oval 25"/>
            <p:cNvSpPr>
              <a:spLocks noChangeArrowheads="1"/>
            </p:cNvSpPr>
            <p:nvPr/>
          </p:nvSpPr>
          <p:spPr bwMode="auto">
            <a:xfrm>
              <a:off x="2047898" y="5715016"/>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sp>
          <p:nvSpPr>
            <p:cNvPr id="41" name="Oval 40"/>
            <p:cNvSpPr>
              <a:spLocks noChangeArrowheads="1"/>
            </p:cNvSpPr>
            <p:nvPr/>
          </p:nvSpPr>
          <p:spPr bwMode="auto">
            <a:xfrm>
              <a:off x="2000232" y="5929330"/>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sp>
          <p:nvSpPr>
            <p:cNvPr id="42" name="Oval 23"/>
            <p:cNvSpPr>
              <a:spLocks noChangeArrowheads="1"/>
            </p:cNvSpPr>
            <p:nvPr/>
          </p:nvSpPr>
          <p:spPr bwMode="auto">
            <a:xfrm>
              <a:off x="2143108" y="5910768"/>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sp>
          <p:nvSpPr>
            <p:cNvPr id="43" name="Oval 25"/>
            <p:cNvSpPr>
              <a:spLocks noChangeArrowheads="1"/>
            </p:cNvSpPr>
            <p:nvPr/>
          </p:nvSpPr>
          <p:spPr bwMode="auto">
            <a:xfrm>
              <a:off x="2143108" y="5767892"/>
              <a:ext cx="90000" cy="90000"/>
            </a:xfrm>
            <a:prstGeom prst="ellipse">
              <a:avLst/>
            </a:prstGeom>
            <a:solidFill>
              <a:srgbClr val="C00418"/>
            </a:solidFill>
            <a:ln w="6350">
              <a:noFill/>
              <a:round/>
              <a:headEnd/>
              <a:tailEnd/>
            </a:ln>
            <a:effectLst/>
          </p:spPr>
          <p:txBody>
            <a:bodyPr wrap="none" lIns="0" tIns="0" rIns="0" bIns="0" anchor="ctr"/>
            <a:lstStyle/>
            <a:p>
              <a:endParaRPr lang="de-DE" sz="1828">
                <a:latin typeface="Corbel" charset="0"/>
                <a:ea typeface="Corbel" charset="0"/>
                <a:cs typeface="Corbel" charset="0"/>
              </a:endParaRPr>
            </a:p>
          </p:txBody>
        </p:sp>
      </p:grpSp>
      <p:sp>
        <p:nvSpPr>
          <p:cNvPr id="44" name="Rectangle 34"/>
          <p:cNvSpPr>
            <a:spLocks noChangeArrowheads="1"/>
          </p:cNvSpPr>
          <p:nvPr>
            <p:custDataLst>
              <p:tags r:id="rId5"/>
            </p:custDataLst>
          </p:nvPr>
        </p:nvSpPr>
        <p:spPr bwMode="auto">
          <a:xfrm>
            <a:off x="4458400" y="3047467"/>
            <a:ext cx="4605265" cy="1563057"/>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Krok</a:t>
            </a:r>
            <a:r>
              <a:rPr lang="en-GB" altLang="ko-KR" sz="1218" b="1">
                <a:solidFill>
                  <a:srgbClr val="505559"/>
                </a:solidFill>
                <a:latin typeface="Corbel" charset="0"/>
                <a:ea typeface="Corbel" charset="0"/>
                <a:cs typeface="Corbel" charset="0"/>
                <a:sym typeface="Calibri" charset="0"/>
              </a:rPr>
              <a:t> 1</a:t>
            </a:r>
          </a:p>
          <a:p>
            <a:pPr marL="0" lvl="1">
              <a:spcBef>
                <a:spcPts val="609"/>
              </a:spcBef>
              <a:buClr>
                <a:srgbClr val="70A838"/>
              </a:buClr>
              <a:buSzPct val="120000"/>
            </a:pPr>
            <a:r>
              <a:rPr lang="en-GB" altLang="ko-KR" sz="1218" b="1">
                <a:solidFill>
                  <a:srgbClr val="505559"/>
                </a:solidFill>
                <a:latin typeface="Corbel" charset="0"/>
                <a:ea typeface="Corbel" charset="0"/>
                <a:cs typeface="Corbel" charset="0"/>
                <a:sym typeface="Calibri" charset="0"/>
              </a:rPr>
              <a:t>a. </a:t>
            </a:r>
            <a:r>
              <a:rPr lang="en-GB" altLang="ko-KR" sz="1218" b="1" err="1">
                <a:solidFill>
                  <a:srgbClr val="505559"/>
                </a:solidFill>
                <a:latin typeface="Corbel" charset="0"/>
                <a:ea typeface="Corbel" charset="0"/>
                <a:cs typeface="Corbel" charset="0"/>
                <a:sym typeface="Calibri" charset="0"/>
              </a:rPr>
              <a:t>Kraje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rankingowane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pomocą</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wskaźnikow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edukacji</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i</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infrastruktury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Wynikiem</a:t>
            </a:r>
            <a:r>
              <a:rPr lang="en-GB" altLang="ko-KR" sz="1218" b="1">
                <a:solidFill>
                  <a:srgbClr val="505559"/>
                </a:solidFill>
                <a:latin typeface="Corbel" charset="0"/>
                <a:ea typeface="Corbel" charset="0"/>
                <a:cs typeface="Corbel" charset="0"/>
                <a:sym typeface="Calibri" charset="0"/>
              </a:rPr>
              <a:t> jest 10 </a:t>
            </a:r>
            <a:r>
              <a:rPr lang="en-GB" altLang="ko-KR" sz="1218" b="1" err="1">
                <a:solidFill>
                  <a:srgbClr val="505559"/>
                </a:solidFill>
                <a:latin typeface="Corbel" charset="0"/>
                <a:ea typeface="Corbel" charset="0"/>
                <a:cs typeface="Corbel" charset="0"/>
                <a:sym typeface="Calibri" charset="0"/>
              </a:rPr>
              <a:t>krajów</a:t>
            </a:r>
            <a:r>
              <a:rPr lang="en-GB" altLang="ko-KR" sz="1218" b="1">
                <a:solidFill>
                  <a:srgbClr val="505559"/>
                </a:solidFill>
                <a:latin typeface="Corbel" charset="0"/>
                <a:ea typeface="Corbel" charset="0"/>
                <a:cs typeface="Corbel" charset="0"/>
                <a:sym typeface="Calibri" charset="0"/>
              </a:rPr>
              <a:t>.</a:t>
            </a:r>
          </a:p>
          <a:p>
            <a:pPr marL="0" lvl="1">
              <a:spcBef>
                <a:spcPts val="609"/>
              </a:spcBef>
              <a:buClr>
                <a:srgbClr val="70A838"/>
              </a:buClr>
              <a:buSzPct val="120000"/>
            </a:pPr>
            <a:r>
              <a:rPr lang="en-GB" altLang="ko-KR" sz="1218" b="1">
                <a:solidFill>
                  <a:srgbClr val="505559"/>
                </a:solidFill>
                <a:latin typeface="Corbel" charset="0"/>
                <a:ea typeface="Corbel" charset="0"/>
                <a:cs typeface="Corbel" charset="0"/>
                <a:sym typeface="Calibri" charset="0"/>
              </a:rPr>
              <a:t>b. W </a:t>
            </a:r>
            <a:r>
              <a:rPr lang="en-GB" altLang="ko-KR" sz="1218" b="1" err="1">
                <a:solidFill>
                  <a:srgbClr val="505559"/>
                </a:solidFill>
                <a:latin typeface="Corbel" charset="0"/>
                <a:ea typeface="Corbel" charset="0"/>
                <a:cs typeface="Corbel" charset="0"/>
                <a:sym typeface="Calibri" charset="0"/>
              </a:rPr>
              <a:t>ramach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tych</a:t>
            </a:r>
            <a:r>
              <a:rPr lang="en-GB" altLang="ko-KR" sz="1218" b="1">
                <a:solidFill>
                  <a:srgbClr val="505559"/>
                </a:solidFill>
                <a:latin typeface="Corbel" charset="0"/>
                <a:ea typeface="Corbel" charset="0"/>
                <a:cs typeface="Corbel" charset="0"/>
                <a:sym typeface="Calibri" charset="0"/>
              </a:rPr>
              <a:t> 10 </a:t>
            </a:r>
            <a:r>
              <a:rPr lang="en-GB" altLang="ko-KR" sz="1218" b="1" err="1">
                <a:solidFill>
                  <a:srgbClr val="505559"/>
                </a:solidFill>
                <a:latin typeface="Corbel" charset="0"/>
                <a:ea typeface="Corbel" charset="0"/>
                <a:cs typeface="Corbel" charset="0"/>
                <a:sym typeface="Calibri" charset="0"/>
              </a:rPr>
              <a:t>krajów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wszystkie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obszary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metropolitalne</a:t>
            </a:r>
            <a:r>
              <a:rPr lang="en-GB" altLang="ko-KR" sz="1218" b="1">
                <a:solidFill>
                  <a:srgbClr val="505559"/>
                </a:solidFill>
                <a:latin typeface="Corbel" charset="0"/>
                <a:ea typeface="Corbel" charset="0"/>
                <a:cs typeface="Corbel" charset="0"/>
                <a:sym typeface="Calibri" charset="0"/>
              </a:rPr>
              <a:t> z </a:t>
            </a:r>
            <a:r>
              <a:rPr lang="en-GB" altLang="ko-KR" sz="1218" b="1" err="1">
                <a:solidFill>
                  <a:srgbClr val="505559"/>
                </a:solidFill>
                <a:latin typeface="Corbel" charset="0"/>
                <a:ea typeface="Corbel" charset="0"/>
                <a:cs typeface="Corbel" charset="0"/>
                <a:sym typeface="Calibri" charset="0"/>
              </a:rPr>
              <a:t>ponad</a:t>
            </a:r>
            <a:r>
              <a:rPr lang="en-GB" altLang="ko-KR" sz="1218" b="1">
                <a:solidFill>
                  <a:srgbClr val="505559"/>
                </a:solidFill>
                <a:latin typeface="Corbel" charset="0"/>
                <a:ea typeface="Corbel" charset="0"/>
                <a:cs typeface="Corbel" charset="0"/>
                <a:sym typeface="Calibri" charset="0"/>
              </a:rPr>
              <a:t> 500.000 </a:t>
            </a:r>
            <a:r>
              <a:rPr lang="en-GB" altLang="ko-KR" sz="1218" b="1" err="1">
                <a:solidFill>
                  <a:srgbClr val="505559"/>
                </a:solidFill>
                <a:latin typeface="Corbel" charset="0"/>
                <a:ea typeface="Corbel" charset="0"/>
                <a:cs typeface="Corbel" charset="0"/>
                <a:sym typeface="Calibri" charset="0"/>
              </a:rPr>
              <a:t>mieszkańców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zostały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wybrane</a:t>
            </a:r>
            <a:r>
              <a:rPr lang="en-GB" altLang="ko-KR" sz="1218" b="1">
                <a:solidFill>
                  <a:srgbClr val="505559"/>
                </a:solidFill>
                <a:latin typeface="Corbel" charset="0"/>
                <a:ea typeface="Corbel" charset="0"/>
                <a:cs typeface="Corbel" charset="0"/>
                <a:sym typeface="Calibri" charset="0"/>
              </a:rPr>
              <a:t>, aby </a:t>
            </a:r>
            <a:r>
              <a:rPr lang="en-GB" altLang="ko-KR" sz="1218" b="1" err="1">
                <a:solidFill>
                  <a:srgbClr val="505559"/>
                </a:solidFill>
                <a:latin typeface="Corbel" charset="0"/>
                <a:ea typeface="Corbel" charset="0"/>
                <a:cs typeface="Corbel" charset="0"/>
                <a:sym typeface="Calibri" charset="0"/>
              </a:rPr>
              <a:t>skupić</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się</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na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miastach</a:t>
            </a:r>
            <a:r>
              <a:rPr lang="en-GB" altLang="ko-KR" sz="1218" b="1">
                <a:solidFill>
                  <a:srgbClr val="505559"/>
                </a:solidFill>
                <a:latin typeface="Corbel" charset="0"/>
                <a:ea typeface="Corbel" charset="0"/>
                <a:cs typeface="Corbel" charset="0"/>
                <a:sym typeface="Calibri" charset="0"/>
              </a:rPr>
              <a:t> o </a:t>
            </a:r>
            <a:r>
              <a:rPr lang="en-GB" altLang="ko-KR" sz="1218" b="1" err="1">
                <a:solidFill>
                  <a:srgbClr val="505559"/>
                </a:solidFill>
                <a:latin typeface="Corbel" charset="0"/>
                <a:ea typeface="Corbel" charset="0"/>
                <a:cs typeface="Corbel" charset="0"/>
                <a:sym typeface="Calibri" charset="0"/>
              </a:rPr>
              <a:t>wystarczająco</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duże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siły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roboczej</a:t>
            </a:r>
            <a:r>
              <a:rPr lang="en-GB" altLang="ko-KR" sz="1218" b="1">
                <a:solidFill>
                  <a:srgbClr val="505559"/>
                </a:solidFill>
                <a:latin typeface="Corbel" charset="0"/>
                <a:ea typeface="Corbel" charset="0"/>
                <a:cs typeface="Corbel" charset="0"/>
                <a:sym typeface="Calibri" charset="0"/>
              </a:rPr>
              <a:t>. 60 </a:t>
            </a:r>
            <a:r>
              <a:rPr lang="en-GB" altLang="ko-KR" sz="1218" b="1" err="1">
                <a:solidFill>
                  <a:srgbClr val="505559"/>
                </a:solidFill>
                <a:latin typeface="Corbel" charset="0"/>
                <a:ea typeface="Corbel" charset="0"/>
                <a:cs typeface="Corbel" charset="0"/>
                <a:sym typeface="Calibri" charset="0"/>
              </a:rPr>
              <a:t>obszarów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metropolitalnych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mają</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ponad</a:t>
            </a:r>
            <a:r>
              <a:rPr lang="en-GB" altLang="ko-KR" sz="1218" b="1">
                <a:solidFill>
                  <a:srgbClr val="505559"/>
                </a:solidFill>
                <a:latin typeface="Corbel" charset="0"/>
                <a:ea typeface="Corbel" charset="0"/>
                <a:cs typeface="Corbel" charset="0"/>
                <a:sym typeface="Calibri" charset="0"/>
              </a:rPr>
              <a:t> 500.000 </a:t>
            </a:r>
            <a:r>
              <a:rPr lang="en-GB" altLang="ko-KR" sz="1218" b="1" err="1">
                <a:solidFill>
                  <a:srgbClr val="505559"/>
                </a:solidFill>
                <a:latin typeface="Corbel" charset="0"/>
                <a:ea typeface="Corbel" charset="0"/>
                <a:cs typeface="Corbel" charset="0"/>
                <a:sym typeface="Calibri" charset="0"/>
              </a:rPr>
              <a:t>mieszkańców</a:t>
            </a:r>
            <a:r>
              <a:rPr lang="en-GB" altLang="ko-KR" sz="1218" b="1">
                <a:solidFill>
                  <a:srgbClr val="505559"/>
                </a:solidFill>
                <a:latin typeface="Corbel" charset="0"/>
                <a:ea typeface="Corbel" charset="0"/>
                <a:cs typeface="Corbel" charset="0"/>
                <a:sym typeface="Calibri" charset="0"/>
              </a:rPr>
              <a:t>.</a:t>
            </a:r>
          </a:p>
        </p:txBody>
      </p:sp>
      <p:sp>
        <p:nvSpPr>
          <p:cNvPr id="45" name="Rectangle 37"/>
          <p:cNvSpPr>
            <a:spLocks noChangeArrowheads="1"/>
          </p:cNvSpPr>
          <p:nvPr>
            <p:custDataLst>
              <p:tags r:id="rId6"/>
            </p:custDataLst>
          </p:nvPr>
        </p:nvSpPr>
        <p:spPr bwMode="auto">
          <a:xfrm>
            <a:off x="4458400" y="4793875"/>
            <a:ext cx="4605265" cy="863885"/>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lnSpc>
                <a:spcPct val="90000"/>
              </a:lnSpc>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Krok</a:t>
            </a:r>
            <a:r>
              <a:rPr lang="en-GB" altLang="ko-KR" sz="1218" b="1">
                <a:solidFill>
                  <a:srgbClr val="505559"/>
                </a:solidFill>
                <a:latin typeface="Corbel" charset="0"/>
                <a:ea typeface="Corbel" charset="0"/>
                <a:cs typeface="Corbel" charset="0"/>
                <a:sym typeface="Calibri" charset="0"/>
              </a:rPr>
              <a:t> 2</a:t>
            </a:r>
          </a:p>
          <a:p>
            <a:pPr marL="0" lvl="1">
              <a:lnSpc>
                <a:spcPct val="90000"/>
              </a:lnSpc>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Zostaje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sprawdzona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ilość</a:t>
            </a:r>
            <a:r>
              <a:rPr lang="en-GB" altLang="ko-KR" sz="1218" b="1">
                <a:solidFill>
                  <a:srgbClr val="505559"/>
                </a:solidFill>
                <a:latin typeface="Corbel" charset="0"/>
                <a:ea typeface="Corbel" charset="0"/>
                <a:cs typeface="Corbel" charset="0"/>
                <a:sym typeface="Calibri" charset="0"/>
              </a:rPr>
              <a:t> firm </a:t>
            </a:r>
            <a:r>
              <a:rPr lang="en-GB" altLang="ko-KR" sz="1218" b="1" err="1">
                <a:solidFill>
                  <a:srgbClr val="505559"/>
                </a:solidFill>
                <a:latin typeface="Corbel" charset="0"/>
                <a:ea typeface="Corbel" charset="0"/>
                <a:cs typeface="Corbel" charset="0"/>
                <a:sym typeface="Calibri" charset="0"/>
              </a:rPr>
              <a:t>farmaceutycznych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na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tych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obszarach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zeby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dowiedzic</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sie</a:t>
            </a:r>
            <a:r>
              <a:rPr lang="en-GB" altLang="ko-KR" sz="1218" b="1">
                <a:solidFill>
                  <a:srgbClr val="505559"/>
                </a:solidFill>
                <a:latin typeface="Corbel" charset="0"/>
                <a:ea typeface="Corbel" charset="0"/>
                <a:cs typeface="Corbel" charset="0"/>
                <a:sym typeface="Calibri" charset="0"/>
              </a:rPr>
              <a:t> o </a:t>
            </a:r>
            <a:r>
              <a:rPr lang="en-GB" altLang="ko-KR" sz="1218" b="1" err="1">
                <a:solidFill>
                  <a:srgbClr val="505559"/>
                </a:solidFill>
                <a:latin typeface="Corbel" charset="0"/>
                <a:ea typeface="Corbel" charset="0"/>
                <a:cs typeface="Corbel" charset="0"/>
                <a:sym typeface="Calibri" charset="0"/>
              </a:rPr>
              <a:t>dostępności</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odpowiednich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umiejętności</a:t>
            </a:r>
            <a:r>
              <a:rPr lang="en-GB" altLang="ko-KR" sz="1218" b="1">
                <a:solidFill>
                  <a:srgbClr val="505559"/>
                </a:solidFill>
                <a:latin typeface="Corbel" charset="0"/>
                <a:ea typeface="Corbel" charset="0"/>
                <a:cs typeface="Corbel" charset="0"/>
                <a:sym typeface="Calibri" charset="0"/>
              </a:rPr>
              <a:t>.  12 </a:t>
            </a:r>
            <a:r>
              <a:rPr lang="en-GB" altLang="ko-KR" sz="1218" b="1" err="1">
                <a:solidFill>
                  <a:srgbClr val="505559"/>
                </a:solidFill>
                <a:latin typeface="Corbel" charset="0"/>
                <a:ea typeface="Corbel" charset="0"/>
                <a:cs typeface="Corbel" charset="0"/>
                <a:sym typeface="Calibri" charset="0"/>
              </a:rPr>
              <a:t>obszarów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miesci</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znaczne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liczbe</a:t>
            </a:r>
            <a:r>
              <a:rPr lang="en-GB" altLang="ko-KR" sz="1218" b="1">
                <a:solidFill>
                  <a:srgbClr val="505559"/>
                </a:solidFill>
                <a:latin typeface="Corbel" charset="0"/>
                <a:ea typeface="Corbel" charset="0"/>
                <a:cs typeface="Corbel" charset="0"/>
                <a:sym typeface="Calibri" charset="0"/>
              </a:rPr>
              <a:t> firm </a:t>
            </a:r>
            <a:r>
              <a:rPr lang="en-GB" altLang="ko-KR" sz="1218" b="1" err="1">
                <a:solidFill>
                  <a:srgbClr val="505559"/>
                </a:solidFill>
                <a:latin typeface="Corbel" charset="0"/>
                <a:ea typeface="Corbel" charset="0"/>
                <a:cs typeface="Corbel" charset="0"/>
                <a:sym typeface="Calibri" charset="0"/>
              </a:rPr>
              <a:t>badawczych</a:t>
            </a:r>
            <a:r>
              <a:rPr lang="en-GB" altLang="ko-KR" sz="1218" b="1">
                <a:solidFill>
                  <a:srgbClr val="505559"/>
                </a:solidFill>
                <a:latin typeface="Corbel" charset="0"/>
                <a:ea typeface="Corbel" charset="0"/>
                <a:cs typeface="Corbel" charset="0"/>
                <a:sym typeface="Calibri" charset="0"/>
              </a:rPr>
              <a:t>.</a:t>
            </a:r>
          </a:p>
        </p:txBody>
      </p:sp>
      <p:sp>
        <p:nvSpPr>
          <p:cNvPr id="46" name="Rectangle 37"/>
          <p:cNvSpPr>
            <a:spLocks noChangeArrowheads="1"/>
          </p:cNvSpPr>
          <p:nvPr>
            <p:custDataLst>
              <p:tags r:id="rId7"/>
            </p:custDataLst>
          </p:nvPr>
        </p:nvSpPr>
        <p:spPr bwMode="auto">
          <a:xfrm>
            <a:off x="4458400" y="5841112"/>
            <a:ext cx="4605265" cy="101688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lnSpc>
                <a:spcPct val="90000"/>
              </a:lnSpc>
              <a:spcBef>
                <a:spcPts val="609"/>
              </a:spcBef>
              <a:buClr>
                <a:srgbClr val="70A838"/>
              </a:buClr>
              <a:buSzPct val="120000"/>
            </a:pPr>
            <a:r>
              <a:rPr lang="en-GB" altLang="ko-KR" sz="1218" b="1" err="1">
                <a:solidFill>
                  <a:srgbClr val="505559"/>
                </a:solidFill>
                <a:latin typeface="Corbel" charset="0"/>
                <a:ea typeface="Corbel" charset="0"/>
                <a:cs typeface="Corbel" charset="0"/>
                <a:sym typeface="Calibri" charset="0"/>
              </a:rPr>
              <a:t>Krok</a:t>
            </a:r>
            <a:r>
              <a:rPr lang="en-GB" altLang="ko-KR" sz="1218" b="1">
                <a:solidFill>
                  <a:srgbClr val="505559"/>
                </a:solidFill>
                <a:latin typeface="Corbel" charset="0"/>
                <a:ea typeface="Corbel" charset="0"/>
                <a:cs typeface="Corbel" charset="0"/>
                <a:sym typeface="Calibri" charset="0"/>
              </a:rPr>
              <a:t> 3</a:t>
            </a:r>
          </a:p>
          <a:p>
            <a:pPr marL="0" lvl="1">
              <a:lnSpc>
                <a:spcPct val="90000"/>
              </a:lnSpc>
              <a:spcBef>
                <a:spcPts val="609"/>
              </a:spcBef>
              <a:buClr>
                <a:srgbClr val="70A838"/>
              </a:buClr>
              <a:buSzPct val="120000"/>
            </a:pPr>
            <a:r>
              <a:rPr lang="en-GB" altLang="ko-KR" sz="1218" b="1">
                <a:solidFill>
                  <a:srgbClr val="505559"/>
                </a:solidFill>
                <a:latin typeface="Corbel" charset="0"/>
                <a:ea typeface="Corbel" charset="0"/>
                <a:cs typeface="Corbel" charset="0"/>
                <a:sym typeface="Calibri" charset="0"/>
              </a:rPr>
              <a:t>W </a:t>
            </a:r>
            <a:r>
              <a:rPr lang="en-GB" altLang="ko-KR" sz="1218" b="1" err="1">
                <a:solidFill>
                  <a:srgbClr val="505559"/>
                </a:solidFill>
                <a:latin typeface="Corbel" charset="0"/>
                <a:ea typeface="Corbel" charset="0"/>
                <a:cs typeface="Corbel" charset="0"/>
                <a:sym typeface="Calibri" charset="0"/>
              </a:rPr>
              <a:t>tych</a:t>
            </a:r>
            <a:r>
              <a:rPr lang="en-GB" altLang="ko-KR" sz="1218" b="1">
                <a:solidFill>
                  <a:srgbClr val="505559"/>
                </a:solidFill>
                <a:latin typeface="Corbel" charset="0"/>
                <a:ea typeface="Corbel" charset="0"/>
                <a:cs typeface="Corbel" charset="0"/>
                <a:sym typeface="Calibri" charset="0"/>
              </a:rPr>
              <a:t> 12 </a:t>
            </a:r>
            <a:r>
              <a:rPr lang="en-GB" altLang="ko-KR" sz="1218" b="1" err="1">
                <a:solidFill>
                  <a:srgbClr val="505559"/>
                </a:solidFill>
                <a:latin typeface="Corbel" charset="0"/>
                <a:ea typeface="Corbel" charset="0"/>
                <a:cs typeface="Corbel" charset="0"/>
                <a:sym typeface="Calibri" charset="0"/>
              </a:rPr>
              <a:t>obszarów</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metropolitalnych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wynagrodzenia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brutto</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określonego</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stanowiska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porównano</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za</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pomocą</a:t>
            </a:r>
            <a:r>
              <a:rPr lang="en-GB" altLang="ko-KR" sz="1218" b="1">
                <a:solidFill>
                  <a:srgbClr val="505559"/>
                </a:solidFill>
                <a:latin typeface="Corbel" charset="0"/>
                <a:ea typeface="Corbel" charset="0"/>
                <a:cs typeface="Corbel" charset="0"/>
                <a:sym typeface="Calibri" charset="0"/>
              </a:rPr>
              <a:t> XXXX </a:t>
            </a:r>
            <a:r>
              <a:rPr lang="en-GB" altLang="ko-KR" sz="1218" b="1" err="1">
                <a:solidFill>
                  <a:srgbClr val="505559"/>
                </a:solidFill>
                <a:latin typeface="Corbel" charset="0"/>
                <a:ea typeface="Corbel" charset="0"/>
                <a:cs typeface="Corbel" charset="0"/>
                <a:sym typeface="Calibri" charset="0"/>
              </a:rPr>
              <a:t>jako</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punkt</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odniesienia</a:t>
            </a:r>
            <a:r>
              <a:rPr lang="en-GB" altLang="ko-KR" sz="1218" b="1">
                <a:solidFill>
                  <a:srgbClr val="505559"/>
                </a:solidFill>
                <a:latin typeface="Corbel" charset="0"/>
                <a:ea typeface="Corbel" charset="0"/>
                <a:cs typeface="Corbel" charset="0"/>
                <a:sym typeface="Calibri" charset="0"/>
              </a:rPr>
              <a:t>, aby </a:t>
            </a:r>
            <a:r>
              <a:rPr lang="en-GB" altLang="ko-KR" sz="1218" b="1" err="1">
                <a:solidFill>
                  <a:srgbClr val="505559"/>
                </a:solidFill>
                <a:latin typeface="Corbel" charset="0"/>
                <a:ea typeface="Corbel" charset="0"/>
                <a:cs typeface="Corbel" charset="0"/>
                <a:sym typeface="Calibri" charset="0"/>
              </a:rPr>
              <a:t>określić</a:t>
            </a:r>
            <a:r>
              <a:rPr lang="en-GB" altLang="ko-KR" sz="1218" b="1">
                <a:solidFill>
                  <a:srgbClr val="505559"/>
                </a:solidFill>
                <a:latin typeface="Corbel" charset="0"/>
                <a:ea typeface="Corbel" charset="0"/>
                <a:cs typeface="Corbel" charset="0"/>
                <a:sym typeface="Calibri" charset="0"/>
              </a:rPr>
              <a:t> longlist </a:t>
            </a:r>
            <a:r>
              <a:rPr lang="en-GB" altLang="ko-KR" sz="1218" b="1" err="1">
                <a:solidFill>
                  <a:srgbClr val="505559"/>
                </a:solidFill>
                <a:latin typeface="Corbel" charset="0"/>
                <a:ea typeface="Corbel" charset="0"/>
                <a:cs typeface="Corbel" charset="0"/>
                <a:sym typeface="Calibri" charset="0"/>
              </a:rPr>
              <a:t>sugerowanych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miejsc</a:t>
            </a:r>
            <a:r>
              <a:rPr lang="en-GB" altLang="ko-KR" sz="1218" b="1">
                <a:solidFill>
                  <a:srgbClr val="505559"/>
                </a:solidFill>
                <a:latin typeface="Corbel" charset="0"/>
                <a:ea typeface="Corbel" charset="0"/>
                <a:cs typeface="Corbel" charset="0"/>
                <a:sym typeface="Calibri" charset="0"/>
              </a:rPr>
              <a:t>, z </a:t>
            </a:r>
            <a:r>
              <a:rPr lang="en-GB" altLang="ko-KR" sz="1218" b="1" err="1">
                <a:solidFill>
                  <a:srgbClr val="505559"/>
                </a:solidFill>
                <a:latin typeface="Corbel" charset="0"/>
                <a:ea typeface="Corbel" charset="0"/>
                <a:cs typeface="Corbel" charset="0"/>
                <a:sym typeface="Calibri" charset="0"/>
              </a:rPr>
              <a:t>których</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zostały</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wybrane</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sześć</a:t>
            </a:r>
            <a:r>
              <a:rPr lang="en-GB" altLang="ko-KR" sz="1218" b="1">
                <a:solidFill>
                  <a:srgbClr val="505559"/>
                </a:solidFill>
                <a:latin typeface="Corbel" charset="0"/>
                <a:ea typeface="Corbel" charset="0"/>
                <a:cs typeface="Corbel" charset="0"/>
                <a:sym typeface="Calibri" charset="0"/>
              </a:rPr>
              <a:t> </a:t>
            </a:r>
            <a:r>
              <a:rPr lang="en-GB" altLang="ko-KR" sz="1218" b="1" err="1">
                <a:solidFill>
                  <a:srgbClr val="505559"/>
                </a:solidFill>
                <a:latin typeface="Corbel" charset="0"/>
                <a:ea typeface="Corbel" charset="0"/>
                <a:cs typeface="Corbel" charset="0"/>
                <a:sym typeface="Calibri" charset="0"/>
              </a:rPr>
              <a:t>miast</a:t>
            </a:r>
            <a:r>
              <a:rPr lang="en-GB" altLang="ko-KR" sz="1218" b="1">
                <a:solidFill>
                  <a:srgbClr val="505559"/>
                </a:solidFill>
                <a:latin typeface="Corbel" charset="0"/>
                <a:ea typeface="Corbel" charset="0"/>
                <a:cs typeface="Corbel" charset="0"/>
                <a:sym typeface="Calibri" charset="0"/>
              </a:rPr>
              <a:t>.</a:t>
            </a:r>
          </a:p>
        </p:txBody>
      </p:sp>
      <p:sp>
        <p:nvSpPr>
          <p:cNvPr id="47" name="Rectangle 29"/>
          <p:cNvSpPr>
            <a:spLocks noChangeArrowheads="1"/>
          </p:cNvSpPr>
          <p:nvPr>
            <p:custDataLst>
              <p:tags r:id="rId8"/>
            </p:custDataLst>
          </p:nvPr>
        </p:nvSpPr>
        <p:spPr bwMode="auto">
          <a:xfrm>
            <a:off x="860329" y="4223197"/>
            <a:ext cx="2119679" cy="306265"/>
          </a:xfrm>
          <a:prstGeom prst="rect">
            <a:avLst/>
          </a:prstGeom>
          <a:solidFill>
            <a:srgbClr val="214757"/>
          </a:solidFill>
          <a:ln w="9525" algn="ctr">
            <a:noFill/>
            <a:miter lim="800000"/>
            <a:headEnd/>
            <a:tailEnd/>
          </a:ln>
          <a:effectLst/>
        </p:spPr>
        <p:txBody>
          <a:bodyPr wrap="square" lIns="0" tIns="0" rIns="0" bIns="0" anchor="ctr"/>
          <a:lstStyle/>
          <a:p>
            <a:pPr algn="ctr">
              <a:lnSpc>
                <a:spcPct val="90000"/>
              </a:lnSpc>
              <a:spcBef>
                <a:spcPct val="0"/>
              </a:spcBef>
              <a:defRPr/>
            </a:pPr>
            <a:r>
              <a:rPr lang="en-US" altLang="ko-KR" sz="1320" b="1">
                <a:solidFill>
                  <a:srgbClr val="FFFFFF"/>
                </a:solidFill>
                <a:latin typeface="Corbel" charset="0"/>
                <a:ea typeface="Corbel" charset="0"/>
                <a:cs typeface="Corbel" charset="0"/>
              </a:rPr>
              <a:t>60 metropolitan areas</a:t>
            </a:r>
          </a:p>
        </p:txBody>
      </p:sp>
      <p:sp>
        <p:nvSpPr>
          <p:cNvPr id="48" name="Rectangle 29"/>
          <p:cNvSpPr>
            <a:spLocks noChangeArrowheads="1"/>
          </p:cNvSpPr>
          <p:nvPr>
            <p:custDataLst>
              <p:tags r:id="rId9"/>
            </p:custDataLst>
          </p:nvPr>
        </p:nvSpPr>
        <p:spPr bwMode="auto">
          <a:xfrm>
            <a:off x="860329" y="4988843"/>
            <a:ext cx="2119679" cy="306265"/>
          </a:xfrm>
          <a:prstGeom prst="rect">
            <a:avLst/>
          </a:prstGeom>
          <a:solidFill>
            <a:srgbClr val="214757"/>
          </a:solidFill>
          <a:ln w="9525" algn="ctr">
            <a:noFill/>
            <a:miter lim="800000"/>
            <a:headEnd/>
            <a:tailEnd/>
          </a:ln>
          <a:effectLst/>
        </p:spPr>
        <p:txBody>
          <a:bodyPr wrap="square" lIns="0" tIns="0" rIns="0" bIns="0" anchor="ctr"/>
          <a:lstStyle/>
          <a:p>
            <a:pPr algn="ctr">
              <a:lnSpc>
                <a:spcPct val="90000"/>
              </a:lnSpc>
              <a:spcBef>
                <a:spcPct val="0"/>
              </a:spcBef>
              <a:defRPr/>
            </a:pPr>
            <a:r>
              <a:rPr lang="en-US" altLang="ko-KR" sz="1320" b="1">
                <a:solidFill>
                  <a:srgbClr val="FFFFFF"/>
                </a:solidFill>
                <a:latin typeface="Corbel" charset="0"/>
                <a:ea typeface="Corbel" charset="0"/>
                <a:cs typeface="Corbel" charset="0"/>
              </a:rPr>
              <a:t>12 metropolitan areas</a:t>
            </a:r>
          </a:p>
        </p:txBody>
      </p:sp>
      <p:cxnSp>
        <p:nvCxnSpPr>
          <p:cNvPr id="49" name="Gerade Verbindung mit Pfeil 28"/>
          <p:cNvCxnSpPr/>
          <p:nvPr/>
        </p:nvCxnSpPr>
        <p:spPr>
          <a:xfrm>
            <a:off x="3150871" y="5114573"/>
            <a:ext cx="1023508" cy="161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50" name="Gerade Verbindung mit Pfeil 29"/>
          <p:cNvCxnSpPr/>
          <p:nvPr/>
        </p:nvCxnSpPr>
        <p:spPr>
          <a:xfrm>
            <a:off x="3150871" y="5926982"/>
            <a:ext cx="1023508" cy="161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51" name="Gerade Verbindung mit Pfeil 30"/>
          <p:cNvCxnSpPr/>
          <p:nvPr/>
        </p:nvCxnSpPr>
        <p:spPr>
          <a:xfrm>
            <a:off x="3150871" y="4347297"/>
            <a:ext cx="1023508" cy="161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52" name="Gerade Verbindung mit Pfeil 31"/>
          <p:cNvCxnSpPr/>
          <p:nvPr/>
        </p:nvCxnSpPr>
        <p:spPr>
          <a:xfrm>
            <a:off x="3150871" y="3729927"/>
            <a:ext cx="1023508" cy="161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53" name="Gerade Verbindung mit Pfeil 32"/>
          <p:cNvCxnSpPr/>
          <p:nvPr/>
        </p:nvCxnSpPr>
        <p:spPr>
          <a:xfrm>
            <a:off x="3150871" y="2285191"/>
            <a:ext cx="1023508" cy="161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pic>
        <p:nvPicPr>
          <p:cNvPr id="56" name="Picture 55"/>
          <p:cNvPicPr>
            <a:picLocks noChangeAspect="1"/>
          </p:cNvPicPr>
          <p:nvPr/>
        </p:nvPicPr>
        <p:blipFill rotWithShape="1">
          <a:blip r:embed="rId11">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57" name="Picture 56"/>
          <p:cNvPicPr>
            <a:picLocks noChangeAspect="1"/>
          </p:cNvPicPr>
          <p:nvPr/>
        </p:nvPicPr>
        <p:blipFill rotWithShape="1">
          <a:blip r:embed="rId11">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3789747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7498773" cy="457200"/>
          </a:xfrm>
        </p:spPr>
        <p:txBody>
          <a:bodyPr/>
          <a:lstStyle/>
          <a:p>
            <a:r>
              <a:rPr lang="en-US" sz="2800" err="1">
                <a:latin typeface="Corbel" charset="0"/>
                <a:ea typeface="Corbel" charset="0"/>
                <a:cs typeface="Corbel" charset="0"/>
              </a:rPr>
              <a:t>Analiza</a:t>
            </a:r>
            <a:r>
              <a:rPr lang="en-US" sz="2800">
                <a:latin typeface="Corbel" charset="0"/>
                <a:ea typeface="Corbel" charset="0"/>
                <a:cs typeface="Corbel" charset="0"/>
              </a:rPr>
              <a:t> </a:t>
            </a:r>
            <a:r>
              <a:rPr lang="en-US" sz="2800" err="1">
                <a:latin typeface="Corbel" charset="0"/>
                <a:ea typeface="Corbel" charset="0"/>
                <a:cs typeface="Corbel" charset="0"/>
              </a:rPr>
              <a:t>krajowa</a:t>
            </a:r>
            <a:endParaRPr lang="en-US" sz="2800">
              <a:latin typeface="Corbel" charset="0"/>
              <a:ea typeface="Corbel" charset="0"/>
              <a:cs typeface="Corbel" charset="0"/>
            </a:endParaRPr>
          </a:p>
        </p:txBody>
      </p:sp>
      <p:sp>
        <p:nvSpPr>
          <p:cNvPr id="5" name="Rectángulo 5"/>
          <p:cNvSpPr/>
          <p:nvPr/>
        </p:nvSpPr>
        <p:spPr>
          <a:xfrm>
            <a:off x="659200" y="2694462"/>
            <a:ext cx="2729121"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6" name="Rectángulo 19"/>
          <p:cNvSpPr/>
          <p:nvPr/>
        </p:nvSpPr>
        <p:spPr>
          <a:xfrm>
            <a:off x="654900" y="2694754"/>
            <a:ext cx="2736000" cy="4087046"/>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7" name="Rectángulo 4"/>
          <p:cNvSpPr/>
          <p:nvPr/>
        </p:nvSpPr>
        <p:spPr>
          <a:xfrm>
            <a:off x="470679" y="2781647"/>
            <a:ext cx="2683675"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Stosowane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kryteria</a:t>
            </a:r>
            <a:endParaRPr lang="es-ES_tradnl" sz="1600" b="1">
              <a:solidFill>
                <a:srgbClr val="FFFFFF"/>
              </a:solidFill>
              <a:latin typeface="Corbel" charset="0"/>
              <a:ea typeface="Corbel" charset="0"/>
              <a:cs typeface="Corbel" charset="0"/>
            </a:endParaRPr>
          </a:p>
        </p:txBody>
      </p:sp>
      <p:sp>
        <p:nvSpPr>
          <p:cNvPr id="8" name="Rectángulo 24"/>
          <p:cNvSpPr/>
          <p:nvPr/>
        </p:nvSpPr>
        <p:spPr>
          <a:xfrm>
            <a:off x="659199" y="3239431"/>
            <a:ext cx="2729122" cy="3375283"/>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Wielkość</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ekonomiczny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Podatki</a:t>
            </a:r>
            <a:r>
              <a:rPr lang="en-US" sz="1600" dirty="0">
                <a:latin typeface="Corbel" charset="0"/>
                <a:ea typeface="Corbel" charset="0"/>
                <a:cs typeface="Corbel" charset="0"/>
              </a:rPr>
              <a:t> I </a:t>
            </a:r>
            <a:r>
              <a:rPr lang="en-US" sz="1600" dirty="0" err="1">
                <a:latin typeface="Corbel" charset="0"/>
                <a:ea typeface="Corbel" charset="0"/>
                <a:cs typeface="Corbel" charset="0"/>
              </a:rPr>
              <a:t>przepisy</a:t>
            </a:r>
            <a:r>
              <a:rPr lang="en-US" sz="1600" dirty="0">
                <a:latin typeface="Corbel" charset="0"/>
                <a:ea typeface="Corbel" charset="0"/>
                <a:cs typeface="Corbel" charset="0"/>
              </a:rPr>
              <a:t> </a:t>
            </a:r>
            <a:r>
              <a:rPr lang="en-US" sz="1600" dirty="0" err="1">
                <a:latin typeface="Corbel" charset="0"/>
                <a:ea typeface="Corbel" charset="0"/>
                <a:cs typeface="Corbel" charset="0"/>
              </a:rPr>
              <a:t>prawa</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Kurs</a:t>
            </a:r>
            <a:r>
              <a:rPr lang="en-US" sz="1600" dirty="0">
                <a:latin typeface="Corbel" charset="0"/>
                <a:ea typeface="Corbel" charset="0"/>
                <a:cs typeface="Corbel" charset="0"/>
              </a:rPr>
              <a:t> </a:t>
            </a:r>
            <a:r>
              <a:rPr lang="en-US" sz="1600" dirty="0" err="1">
                <a:latin typeface="Corbel" charset="0"/>
                <a:ea typeface="Corbel" charset="0"/>
                <a:cs typeface="Corbel" charset="0"/>
              </a:rPr>
              <a:t>wymiany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Strefy</a:t>
            </a:r>
            <a:r>
              <a:rPr lang="en-US" sz="1600" dirty="0">
                <a:latin typeface="Corbel" charset="0"/>
                <a:ea typeface="Corbel" charset="0"/>
                <a:cs typeface="Corbel" charset="0"/>
              </a:rPr>
              <a:t> </a:t>
            </a:r>
            <a:r>
              <a:rPr lang="en-US" sz="1600" dirty="0" err="1">
                <a:latin typeface="Corbel" charset="0"/>
                <a:ea typeface="Corbel" charset="0"/>
                <a:cs typeface="Corbel" charset="0"/>
              </a:rPr>
              <a:t>czasowe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Bariery</a:t>
            </a:r>
            <a:r>
              <a:rPr lang="en-US" sz="1600" dirty="0">
                <a:latin typeface="Corbel" charset="0"/>
                <a:ea typeface="Corbel" charset="0"/>
                <a:cs typeface="Corbel" charset="0"/>
              </a:rPr>
              <a:t> </a:t>
            </a:r>
            <a:r>
              <a:rPr lang="en-US" sz="1600" dirty="0" err="1">
                <a:latin typeface="Corbel" charset="0"/>
                <a:ea typeface="Corbel" charset="0"/>
                <a:cs typeface="Corbel" charset="0"/>
              </a:rPr>
              <a:t>handlowe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Język</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Lokalne</a:t>
            </a:r>
            <a:r>
              <a:rPr lang="en-US" sz="1600" dirty="0">
                <a:latin typeface="Corbel" charset="0"/>
                <a:ea typeface="Corbel" charset="0"/>
                <a:cs typeface="Corbel" charset="0"/>
              </a:rPr>
              <a:t> </a:t>
            </a:r>
            <a:r>
              <a:rPr lang="en-US" sz="1600" dirty="0" err="1">
                <a:latin typeface="Corbel" charset="0"/>
                <a:ea typeface="Corbel" charset="0"/>
                <a:cs typeface="Corbel" charset="0"/>
              </a:rPr>
              <a:t>wymagania</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Stabilność</a:t>
            </a:r>
            <a:r>
              <a:rPr lang="en-US" sz="1600" dirty="0">
                <a:latin typeface="Corbel" charset="0"/>
                <a:ea typeface="Corbel" charset="0"/>
                <a:cs typeface="Corbel" charset="0"/>
              </a:rPr>
              <a:t> </a:t>
            </a:r>
            <a:r>
              <a:rPr lang="en-US" sz="1600" dirty="0" err="1">
                <a:latin typeface="Corbel" charset="0"/>
                <a:ea typeface="Corbel" charset="0"/>
                <a:cs typeface="Corbel" charset="0"/>
              </a:rPr>
              <a:t>polityczna</a:t>
            </a:r>
            <a:endParaRPr lang="en-US" sz="1600" dirty="0">
              <a:latin typeface="Corbel" charset="0"/>
              <a:ea typeface="Corbel" charset="0"/>
              <a:cs typeface="Corbel" charset="0"/>
            </a:endParaRPr>
          </a:p>
        </p:txBody>
      </p:sp>
      <p:sp>
        <p:nvSpPr>
          <p:cNvPr id="9" name="Rectángulo 55"/>
          <p:cNvSpPr/>
          <p:nvPr/>
        </p:nvSpPr>
        <p:spPr>
          <a:xfrm>
            <a:off x="647700" y="2029962"/>
            <a:ext cx="8499742" cy="524416"/>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10" name="Rectángulo 56"/>
          <p:cNvSpPr/>
          <p:nvPr/>
        </p:nvSpPr>
        <p:spPr>
          <a:xfrm>
            <a:off x="647700" y="1981200"/>
            <a:ext cx="8648700" cy="584775"/>
          </a:xfrm>
          <a:prstGeom prst="rect">
            <a:avLst/>
          </a:prstGeom>
        </p:spPr>
        <p:txBody>
          <a:bodyPr wrap="square" anchor="t">
            <a:spAutoFit/>
          </a:bodyPr>
          <a:lstStyle/>
          <a:p>
            <a:pPr>
              <a:buClr>
                <a:srgbClr val="4B9CB9"/>
              </a:buClr>
              <a:buSzPct val="120000"/>
            </a:pPr>
            <a:r>
              <a:rPr lang="en-US" sz="1600" dirty="0" err="1">
                <a:solidFill>
                  <a:srgbClr val="FFFFFF"/>
                </a:solidFill>
                <a:latin typeface="Corbel" charset="0"/>
                <a:ea typeface="Corbel" charset="0"/>
                <a:cs typeface="Corbel" charset="0"/>
                <a:sym typeface="Calibri" charset="0"/>
              </a:rPr>
              <a:t>Kraje</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są</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na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ogół</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oceniane</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na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samym</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początku</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procedury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inwestycyjnej</a:t>
            </a:r>
            <a:r>
              <a:rPr lang="en-US" sz="1600" dirty="0">
                <a:solidFill>
                  <a:srgbClr val="FFFFFF"/>
                </a:solidFill>
                <a:latin typeface="Corbel" charset="0"/>
                <a:ea typeface="Corbel" charset="0"/>
                <a:cs typeface="Corbel" charset="0"/>
                <a:sym typeface="Calibri" charset="0"/>
              </a:rPr>
              <a:t>.</a:t>
            </a:r>
          </a:p>
          <a:p>
            <a:pPr>
              <a:buClr>
                <a:srgbClr val="4B9CB9"/>
              </a:buClr>
              <a:buSzPct val="120000"/>
            </a:pPr>
            <a:r>
              <a:rPr lang="en-US" sz="1600" dirty="0" err="1">
                <a:solidFill>
                  <a:srgbClr val="FFFFFF"/>
                </a:solidFill>
                <a:latin typeface="Corbel" charset="0"/>
                <a:ea typeface="Corbel" charset="0"/>
                <a:cs typeface="Corbel" charset="0"/>
                <a:sym typeface="Calibri" charset="0"/>
              </a:rPr>
              <a:t>Firmy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często</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eliminują</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całe</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kraje</a:t>
            </a:r>
            <a:r>
              <a:rPr lang="en-US" sz="1600" dirty="0">
                <a:solidFill>
                  <a:srgbClr val="FFFFFF"/>
                </a:solidFill>
                <a:latin typeface="Corbel" charset="0"/>
                <a:ea typeface="Corbel" charset="0"/>
                <a:cs typeface="Corbel" charset="0"/>
                <a:sym typeface="Calibri" charset="0"/>
              </a:rPr>
              <a:t> z </a:t>
            </a:r>
            <a:r>
              <a:rPr lang="en-US" sz="1600" dirty="0" err="1">
                <a:solidFill>
                  <a:srgbClr val="FFFFFF"/>
                </a:solidFill>
                <a:latin typeface="Corbel" charset="0"/>
                <a:ea typeface="Corbel" charset="0"/>
                <a:cs typeface="Corbel" charset="0"/>
                <a:sym typeface="Calibri" charset="0"/>
              </a:rPr>
              <a:t>analizy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opierając</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się</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na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kilku</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bardzo</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prostych</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krytareiach</a:t>
            </a:r>
            <a:r>
              <a:rPr lang="en-US" sz="1600" dirty="0">
                <a:solidFill>
                  <a:srgbClr val="FFFFFF"/>
                </a:solidFill>
                <a:latin typeface="Corbel" charset="0"/>
                <a:ea typeface="Corbel" charset="0"/>
                <a:cs typeface="Corbel" charset="0"/>
                <a:sym typeface="Calibri" charset="0"/>
              </a:rPr>
              <a:t>:</a:t>
            </a:r>
          </a:p>
        </p:txBody>
      </p:sp>
      <p:sp>
        <p:nvSpPr>
          <p:cNvPr id="11" name="Rectángulo 19"/>
          <p:cNvSpPr/>
          <p:nvPr/>
        </p:nvSpPr>
        <p:spPr>
          <a:xfrm>
            <a:off x="3467100" y="2694754"/>
            <a:ext cx="2736000" cy="4087046"/>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12" name="Rectángulo 19"/>
          <p:cNvSpPr/>
          <p:nvPr/>
        </p:nvSpPr>
        <p:spPr>
          <a:xfrm>
            <a:off x="6324600" y="2694754"/>
            <a:ext cx="2781300" cy="4087046"/>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13" name="Rectángulo 5"/>
          <p:cNvSpPr/>
          <p:nvPr/>
        </p:nvSpPr>
        <p:spPr>
          <a:xfrm>
            <a:off x="3469682" y="2694462"/>
            <a:ext cx="2736000"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solidFill>
                <a:srgbClr val="C61222"/>
              </a:solidFill>
            </a:endParaRPr>
          </a:p>
        </p:txBody>
      </p:sp>
      <p:sp>
        <p:nvSpPr>
          <p:cNvPr id="14" name="Rectángulo 4"/>
          <p:cNvSpPr/>
          <p:nvPr/>
        </p:nvSpPr>
        <p:spPr>
          <a:xfrm>
            <a:off x="3514815" y="2781647"/>
            <a:ext cx="2697427"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Negatywne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wpływy</a:t>
            </a:r>
            <a:endParaRPr lang="es-ES_tradnl" sz="1600" b="1">
              <a:solidFill>
                <a:srgbClr val="FFFFFF"/>
              </a:solidFill>
              <a:latin typeface="Corbel" charset="0"/>
              <a:ea typeface="Corbel" charset="0"/>
              <a:cs typeface="Corbel" charset="0"/>
            </a:endParaRPr>
          </a:p>
        </p:txBody>
      </p:sp>
      <p:sp>
        <p:nvSpPr>
          <p:cNvPr id="15" name="Rectángulo 24"/>
          <p:cNvSpPr/>
          <p:nvPr/>
        </p:nvSpPr>
        <p:spPr>
          <a:xfrm>
            <a:off x="3469678" y="3239430"/>
            <a:ext cx="2733422" cy="3416320"/>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Mała</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populacja</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Ograniczony</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rynek</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krajowy</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Wysokie</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stawki</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opodatkowania</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Słabe</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wyniki</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gospodarcze</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Odległość</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od</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innych</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obiektów</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Niewygodna</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strefa</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czasowa</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Postrzegane</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ryzyko</a:t>
            </a:r>
            <a:endParaRPr lang="es-ES_tradnl" sz="1600" dirty="0">
              <a:latin typeface="Corbel" charset="0"/>
              <a:ea typeface="Corbel" charset="0"/>
              <a:cs typeface="Corbel" charset="0"/>
            </a:endParaRPr>
          </a:p>
        </p:txBody>
      </p:sp>
      <p:sp>
        <p:nvSpPr>
          <p:cNvPr id="16" name="Rectángulo 5"/>
          <p:cNvSpPr/>
          <p:nvPr/>
        </p:nvSpPr>
        <p:spPr>
          <a:xfrm>
            <a:off x="6329761" y="2694462"/>
            <a:ext cx="2776139"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s-ES_tradnl" sz="1600"/>
          </a:p>
        </p:txBody>
      </p:sp>
      <p:sp>
        <p:nvSpPr>
          <p:cNvPr id="17" name="Rectángulo 4"/>
          <p:cNvSpPr/>
          <p:nvPr/>
        </p:nvSpPr>
        <p:spPr>
          <a:xfrm>
            <a:off x="6329761" y="2781647"/>
            <a:ext cx="2730839"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Używane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informacje</a:t>
            </a:r>
            <a:endParaRPr lang="es-ES_tradnl" sz="1600" b="1">
              <a:solidFill>
                <a:srgbClr val="FFFFFF"/>
              </a:solidFill>
              <a:latin typeface="Corbel" charset="0"/>
              <a:ea typeface="Corbel" charset="0"/>
              <a:cs typeface="Corbel" charset="0"/>
            </a:endParaRPr>
          </a:p>
        </p:txBody>
      </p:sp>
      <p:sp>
        <p:nvSpPr>
          <p:cNvPr id="18" name="Rectángulo 24"/>
          <p:cNvSpPr/>
          <p:nvPr/>
        </p:nvSpPr>
        <p:spPr>
          <a:xfrm>
            <a:off x="6329761" y="3239431"/>
            <a:ext cx="2817681" cy="3559949"/>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s-ES_tradnl" sz="1600" dirty="0">
                <a:latin typeface="Corbel" charset="0"/>
                <a:ea typeface="Corbel" charset="0"/>
                <a:cs typeface="Corbel" charset="0"/>
              </a:rPr>
              <a:t>Global </a:t>
            </a:r>
            <a:r>
              <a:rPr lang="es-ES_tradnl" sz="1600" dirty="0" err="1">
                <a:latin typeface="Corbel" charset="0"/>
                <a:ea typeface="Corbel" charset="0"/>
                <a:cs typeface="Corbel" charset="0"/>
              </a:rPr>
              <a:t>Competitiveness</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Report</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World</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Economic</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Forum</a:t>
            </a:r>
            <a:r>
              <a:rPr lang="es-ES_tradnl" sz="1600" dirty="0">
                <a:latin typeface="Corbel" charset="0"/>
                <a:ea typeface="Corbel" charset="0"/>
                <a:cs typeface="Corbel" charset="0"/>
              </a:rPr>
              <a:t>)</a:t>
            </a: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World</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Competitiveness</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Yearbook</a:t>
            </a:r>
            <a:r>
              <a:rPr lang="es-ES_tradnl" sz="1600" dirty="0">
                <a:latin typeface="Corbel" charset="0"/>
                <a:ea typeface="Corbel" charset="0"/>
                <a:cs typeface="Corbel" charset="0"/>
              </a:rPr>
              <a:t> (IMD)</a:t>
            </a: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Doing</a:t>
            </a:r>
            <a:r>
              <a:rPr lang="es-ES_tradnl" sz="1600" dirty="0">
                <a:latin typeface="Corbel" charset="0"/>
                <a:ea typeface="Corbel" charset="0"/>
                <a:cs typeface="Corbel" charset="0"/>
              </a:rPr>
              <a:t> Business (</a:t>
            </a:r>
            <a:r>
              <a:rPr lang="es-ES_tradnl" sz="1600" dirty="0" err="1">
                <a:latin typeface="Corbel" charset="0"/>
                <a:ea typeface="Corbel" charset="0"/>
                <a:cs typeface="Corbel" charset="0"/>
              </a:rPr>
              <a:t>World</a:t>
            </a:r>
            <a:r>
              <a:rPr lang="es-ES_tradnl" sz="1600" dirty="0">
                <a:latin typeface="Corbel" charset="0"/>
                <a:ea typeface="Corbel" charset="0"/>
                <a:cs typeface="Corbel" charset="0"/>
              </a:rPr>
              <a:t> Bank)</a:t>
            </a: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The</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World</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Factbook</a:t>
            </a:r>
            <a:r>
              <a:rPr lang="es-ES_tradnl" sz="1600" dirty="0">
                <a:latin typeface="Corbel" charset="0"/>
                <a:ea typeface="Corbel" charset="0"/>
                <a:cs typeface="Corbel" charset="0"/>
              </a:rPr>
              <a:t> (CIA)</a:t>
            </a:r>
          </a:p>
          <a:p>
            <a:pPr marL="285750" indent="-285750" defTabSz="353278">
              <a:spcAft>
                <a:spcPts val="812"/>
              </a:spcAft>
              <a:buClr>
                <a:srgbClr val="003B4D"/>
              </a:buClr>
              <a:buSzPct val="100000"/>
              <a:buFont typeface="Arial" charset="0"/>
              <a:buChar char="•"/>
            </a:pPr>
            <a:r>
              <a:rPr lang="es-ES_tradnl" sz="1600" dirty="0" err="1">
                <a:latin typeface="Corbel" charset="0"/>
                <a:ea typeface="Corbel" charset="0"/>
                <a:cs typeface="Corbel" charset="0"/>
              </a:rPr>
              <a:t>Economist</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Intelligence</a:t>
            </a:r>
            <a:r>
              <a:rPr lang="es-ES_tradnl" sz="1600" dirty="0">
                <a:latin typeface="Corbel" charset="0"/>
                <a:ea typeface="Corbel" charset="0"/>
                <a:cs typeface="Corbel" charset="0"/>
              </a:rPr>
              <a:t> </a:t>
            </a:r>
            <a:r>
              <a:rPr lang="es-ES_tradnl" sz="1600" dirty="0" err="1">
                <a:latin typeface="Corbel" charset="0"/>
                <a:ea typeface="Corbel" charset="0"/>
                <a:cs typeface="Corbel" charset="0"/>
              </a:rPr>
              <a:t>Unit</a:t>
            </a:r>
            <a:endParaRPr lang="es-ES_tradnl"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a:latin typeface="Corbel" charset="0"/>
                <a:ea typeface="Corbel" charset="0"/>
                <a:cs typeface="Corbel" charset="0"/>
              </a:rPr>
              <a:t>Corruption Perceptions Index (Transparency International)</a:t>
            </a:r>
            <a:endParaRPr lang="es-ES_tradnl" sz="1600" dirty="0">
              <a:latin typeface="Corbel" charset="0"/>
              <a:ea typeface="Corbel" charset="0"/>
              <a:cs typeface="Corbel" charset="0"/>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2138908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7498773" cy="457200"/>
          </a:xfrm>
        </p:spPr>
        <p:txBody>
          <a:bodyPr/>
          <a:lstStyle/>
          <a:p>
            <a:r>
              <a:rPr lang="en-US" sz="2800" err="1">
                <a:latin typeface="Corbel" charset="0"/>
                <a:ea typeface="Corbel" charset="0"/>
                <a:cs typeface="Corbel" charset="0"/>
              </a:rPr>
              <a:t>Aaliza</a:t>
            </a:r>
            <a:r>
              <a:rPr lang="en-US" sz="2800">
                <a:latin typeface="Corbel" charset="0"/>
                <a:ea typeface="Corbel" charset="0"/>
                <a:cs typeface="Corbel" charset="0"/>
              </a:rPr>
              <a:t> </a:t>
            </a:r>
            <a:r>
              <a:rPr lang="en-US" sz="2800" err="1">
                <a:latin typeface="Corbel" charset="0"/>
                <a:ea typeface="Corbel" charset="0"/>
                <a:cs typeface="Corbel" charset="0"/>
              </a:rPr>
              <a:t>lokalna</a:t>
            </a:r>
            <a:endParaRPr lang="en-US" sz="2800">
              <a:latin typeface="Corbel" charset="0"/>
              <a:ea typeface="Corbel" charset="0"/>
              <a:cs typeface="Corbel" charset="0"/>
            </a:endParaRPr>
          </a:p>
        </p:txBody>
      </p:sp>
      <p:sp>
        <p:nvSpPr>
          <p:cNvPr id="33" name="Rectángulo 5"/>
          <p:cNvSpPr/>
          <p:nvPr/>
        </p:nvSpPr>
        <p:spPr>
          <a:xfrm>
            <a:off x="651999" y="2694462"/>
            <a:ext cx="2689257"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34" name="Rectángulo 19"/>
          <p:cNvSpPr/>
          <p:nvPr/>
        </p:nvSpPr>
        <p:spPr>
          <a:xfrm>
            <a:off x="647699" y="2694753"/>
            <a:ext cx="2689257" cy="4063589"/>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35" name="Rectángulo 4"/>
          <p:cNvSpPr/>
          <p:nvPr/>
        </p:nvSpPr>
        <p:spPr>
          <a:xfrm>
            <a:off x="470679" y="2781647"/>
            <a:ext cx="2683675"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Stosowane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kryteria</a:t>
            </a:r>
            <a:endParaRPr lang="es-ES_tradnl" sz="1600" b="1">
              <a:solidFill>
                <a:srgbClr val="FFFFFF"/>
              </a:solidFill>
              <a:latin typeface="Corbel" charset="0"/>
              <a:ea typeface="Corbel" charset="0"/>
              <a:cs typeface="Corbel" charset="0"/>
            </a:endParaRPr>
          </a:p>
        </p:txBody>
      </p:sp>
      <p:sp>
        <p:nvSpPr>
          <p:cNvPr id="36" name="Rectángulo 24"/>
          <p:cNvSpPr/>
          <p:nvPr/>
        </p:nvSpPr>
        <p:spPr>
          <a:xfrm>
            <a:off x="616383" y="3239431"/>
            <a:ext cx="2684836" cy="3518912"/>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Dostępność</a:t>
            </a:r>
            <a:r>
              <a:rPr lang="en-US" sz="1600" dirty="0">
                <a:latin typeface="Corbel" charset="0"/>
                <a:ea typeface="Corbel" charset="0"/>
                <a:cs typeface="Corbel" charset="0"/>
              </a:rPr>
              <a:t> </a:t>
            </a:r>
            <a:r>
              <a:rPr lang="en-US" sz="1600" dirty="0" err="1">
                <a:latin typeface="Corbel" charset="0"/>
                <a:ea typeface="Corbel" charset="0"/>
                <a:cs typeface="Corbel" charset="0"/>
              </a:rPr>
              <a:t>siły</a:t>
            </a:r>
            <a:r>
              <a:rPr lang="en-US" sz="1600" dirty="0">
                <a:latin typeface="Corbel" charset="0"/>
                <a:ea typeface="Corbel" charset="0"/>
                <a:cs typeface="Corbel" charset="0"/>
              </a:rPr>
              <a:t> </a:t>
            </a:r>
            <a:r>
              <a:rPr lang="en-US" sz="1600" dirty="0" err="1">
                <a:latin typeface="Corbel" charset="0"/>
                <a:ea typeface="Corbel" charset="0"/>
                <a:cs typeface="Corbel" charset="0"/>
              </a:rPr>
              <a:t>roboczej</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Umiejętności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kompetencji</a:t>
            </a:r>
            <a:r>
              <a:rPr lang="en-US" sz="1600" dirty="0">
                <a:latin typeface="Corbel" charset="0"/>
                <a:ea typeface="Corbel" charset="0"/>
                <a:cs typeface="Corbel" charset="0"/>
              </a:rPr>
              <a:t> </a:t>
            </a: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Dostępność</a:t>
            </a:r>
            <a:r>
              <a:rPr lang="en-US" sz="1600" dirty="0">
                <a:latin typeface="Corbel" charset="0"/>
                <a:ea typeface="Corbel" charset="0"/>
                <a:cs typeface="Corbel" charset="0"/>
              </a:rPr>
              <a:t> do </a:t>
            </a:r>
            <a:r>
              <a:rPr lang="en-US" sz="1600" dirty="0" err="1">
                <a:latin typeface="Corbel" charset="0"/>
                <a:ea typeface="Corbel" charset="0"/>
                <a:cs typeface="Corbel" charset="0"/>
              </a:rPr>
              <a:t>nieruchomości</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Środowisko</a:t>
            </a:r>
            <a:r>
              <a:rPr lang="en-US" sz="1600" dirty="0">
                <a:latin typeface="Corbel" charset="0"/>
                <a:ea typeface="Corbel" charset="0"/>
                <a:cs typeface="Corbel" charset="0"/>
              </a:rPr>
              <a:t> </a:t>
            </a:r>
            <a:r>
              <a:rPr lang="en-US" sz="1600" dirty="0" err="1">
                <a:latin typeface="Corbel" charset="0"/>
                <a:ea typeface="Corbel" charset="0"/>
                <a:cs typeface="Corbel" charset="0"/>
              </a:rPr>
              <a:t>przemysłowe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Infrastruktura</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Średnie</a:t>
            </a:r>
            <a:r>
              <a:rPr lang="en-US" sz="1600" dirty="0">
                <a:latin typeface="Corbel" charset="0"/>
                <a:ea typeface="Corbel" charset="0"/>
                <a:cs typeface="Corbel" charset="0"/>
              </a:rPr>
              <a:t> </a:t>
            </a:r>
            <a:r>
              <a:rPr lang="en-US" sz="1600" dirty="0" err="1">
                <a:latin typeface="Corbel" charset="0"/>
                <a:ea typeface="Corbel" charset="0"/>
                <a:cs typeface="Corbel" charset="0"/>
              </a:rPr>
              <a:t>koszty</a:t>
            </a:r>
            <a:r>
              <a:rPr lang="en-US" sz="1600" dirty="0">
                <a:latin typeface="Corbel" charset="0"/>
                <a:ea typeface="Corbel" charset="0"/>
                <a:cs typeface="Corbel" charset="0"/>
              </a:rPr>
              <a:t> (np</a:t>
            </a:r>
            <a:r>
              <a:rPr lang="pl-PL" sz="1600" dirty="0">
                <a:latin typeface="Corbel" charset="0"/>
                <a:ea typeface="Corbel" charset="0"/>
                <a:cs typeface="Corbel" charset="0"/>
              </a:rPr>
              <a:t>. siły </a:t>
            </a:r>
            <a:r>
              <a:rPr lang="en-US" sz="1600" dirty="0" err="1">
                <a:latin typeface="Corbel" charset="0"/>
                <a:ea typeface="Corbel" charset="0"/>
                <a:cs typeface="Corbel" charset="0"/>
              </a:rPr>
              <a:t>roboczej</a:t>
            </a:r>
            <a:r>
              <a:rPr lang="en-US" sz="1600" dirty="0">
                <a:latin typeface="Corbel" charset="0"/>
                <a:ea typeface="Corbel" charset="0"/>
                <a:cs typeface="Corbel" charset="0"/>
              </a:rPr>
              <a:t>, </a:t>
            </a:r>
            <a:r>
              <a:rPr lang="en-US" sz="1600" dirty="0" err="1">
                <a:latin typeface="Corbel" charset="0"/>
                <a:ea typeface="Corbel" charset="0"/>
                <a:cs typeface="Corbel" charset="0"/>
              </a:rPr>
              <a:t>nieruchomości</a:t>
            </a:r>
            <a:r>
              <a:rPr lang="en-US" sz="1600" dirty="0">
                <a:latin typeface="Corbel" charset="0"/>
                <a:ea typeface="Corbel" charset="0"/>
                <a:cs typeface="Corbel" charset="0"/>
              </a:rPr>
              <a:t>)</a:t>
            </a: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Dotacje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Jakość</a:t>
            </a:r>
            <a:r>
              <a:rPr lang="en-US" sz="1600" dirty="0">
                <a:latin typeface="Corbel" charset="0"/>
                <a:ea typeface="Corbel" charset="0"/>
                <a:cs typeface="Corbel" charset="0"/>
              </a:rPr>
              <a:t> </a:t>
            </a:r>
            <a:r>
              <a:rPr lang="en-US" sz="1600" dirty="0" err="1">
                <a:latin typeface="Corbel" charset="0"/>
                <a:ea typeface="Corbel" charset="0"/>
                <a:cs typeface="Corbel" charset="0"/>
              </a:rPr>
              <a:t>życia</a:t>
            </a:r>
            <a:endParaRPr lang="en-US" sz="1600" dirty="0">
              <a:latin typeface="Corbel" charset="0"/>
              <a:ea typeface="Corbel" charset="0"/>
              <a:cs typeface="Corbel" charset="0"/>
            </a:endParaRPr>
          </a:p>
        </p:txBody>
      </p:sp>
      <p:sp>
        <p:nvSpPr>
          <p:cNvPr id="37" name="Rectángulo 55"/>
          <p:cNvSpPr/>
          <p:nvPr/>
        </p:nvSpPr>
        <p:spPr>
          <a:xfrm>
            <a:off x="647699" y="2029962"/>
            <a:ext cx="8439207" cy="524416"/>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38" name="Rectángulo 56"/>
          <p:cNvSpPr/>
          <p:nvPr/>
        </p:nvSpPr>
        <p:spPr>
          <a:xfrm>
            <a:off x="654626" y="2012183"/>
            <a:ext cx="8457229" cy="584775"/>
          </a:xfrm>
          <a:prstGeom prst="rect">
            <a:avLst/>
          </a:prstGeom>
          <a:solidFill>
            <a:srgbClr val="95A3AC"/>
          </a:solidFill>
        </p:spPr>
        <p:txBody>
          <a:bodyPr wrap="square" anchor="t">
            <a:spAutoFit/>
          </a:bodyPr>
          <a:lstStyle/>
          <a:p>
            <a:pPr>
              <a:buClr>
                <a:srgbClr val="4B9CB9"/>
              </a:buClr>
              <a:buSzPct val="120000"/>
            </a:pPr>
            <a:r>
              <a:rPr lang="en-US" sz="1600" dirty="0" err="1">
                <a:solidFill>
                  <a:srgbClr val="FFFFFF"/>
                </a:solidFill>
                <a:latin typeface="Corbel" charset="0"/>
                <a:ea typeface="Corbel" charset="0"/>
                <a:cs typeface="Corbel" charset="0"/>
                <a:sym typeface="Calibri" charset="0"/>
              </a:rPr>
              <a:t>Lokalizacje</a:t>
            </a:r>
            <a:r>
              <a:rPr lang="en-US" sz="1600" dirty="0">
                <a:solidFill>
                  <a:srgbClr val="FFFFFF"/>
                </a:solidFill>
                <a:latin typeface="Corbel" charset="0"/>
                <a:ea typeface="Corbel" charset="0"/>
                <a:cs typeface="Corbel" charset="0"/>
                <a:sym typeface="Calibri" charset="0"/>
              </a:rPr>
              <a:t> to </a:t>
            </a:r>
            <a:r>
              <a:rPr lang="en-US" sz="1600" dirty="0" err="1">
                <a:solidFill>
                  <a:srgbClr val="FFFFFF"/>
                </a:solidFill>
                <a:latin typeface="Corbel" charset="0"/>
                <a:ea typeface="Corbel" charset="0"/>
                <a:cs typeface="Corbel" charset="0"/>
                <a:sym typeface="Calibri" charset="0"/>
              </a:rPr>
              <a:t>regiony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miasta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lub</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inne</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obszary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geograficzne</a:t>
            </a:r>
            <a:r>
              <a:rPr lang="en-US" sz="1600" dirty="0">
                <a:solidFill>
                  <a:srgbClr val="FFFFFF"/>
                </a:solidFill>
                <a:latin typeface="Corbel" charset="0"/>
                <a:ea typeface="Corbel" charset="0"/>
                <a:cs typeface="Corbel" charset="0"/>
                <a:sym typeface="Calibri" charset="0"/>
              </a:rPr>
              <a:t>.</a:t>
            </a:r>
          </a:p>
          <a:p>
            <a:pPr>
              <a:buClr>
                <a:srgbClr val="4B9CB9"/>
              </a:buClr>
              <a:buSzPct val="120000"/>
            </a:pPr>
            <a:r>
              <a:rPr lang="en-US" sz="1600" dirty="0" err="1">
                <a:solidFill>
                  <a:srgbClr val="FFFFFF"/>
                </a:solidFill>
                <a:latin typeface="Corbel" charset="0"/>
                <a:ea typeface="Corbel" charset="0"/>
                <a:cs typeface="Corbel" charset="0"/>
                <a:sym typeface="Calibri" charset="0"/>
              </a:rPr>
              <a:t>Kryteria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mają</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prowadzić</a:t>
            </a:r>
            <a:r>
              <a:rPr lang="en-US" sz="1600" dirty="0">
                <a:solidFill>
                  <a:srgbClr val="FFFFFF"/>
                </a:solidFill>
                <a:latin typeface="Corbel" charset="0"/>
                <a:ea typeface="Corbel" charset="0"/>
                <a:cs typeface="Corbel" charset="0"/>
                <a:sym typeface="Calibri" charset="0"/>
              </a:rPr>
              <a:t> do </a:t>
            </a:r>
            <a:r>
              <a:rPr lang="en-US" sz="1600" dirty="0" err="1">
                <a:solidFill>
                  <a:srgbClr val="FFFFFF"/>
                </a:solidFill>
                <a:latin typeface="Corbel" charset="0"/>
                <a:ea typeface="Corbel" charset="0"/>
                <a:cs typeface="Corbel" charset="0"/>
                <a:sym typeface="Calibri" charset="0"/>
              </a:rPr>
              <a:t>oceny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wartości</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położenia</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geograficznego</a:t>
            </a:r>
            <a:r>
              <a:rPr lang="en-US" sz="1600" dirty="0">
                <a:solidFill>
                  <a:srgbClr val="FFFFFF"/>
                </a:solidFill>
                <a:latin typeface="Corbel" charset="0"/>
                <a:ea typeface="Corbel" charset="0"/>
                <a:cs typeface="Corbel" charset="0"/>
                <a:sym typeface="Calibri" charset="0"/>
              </a:rPr>
              <a:t>.</a:t>
            </a:r>
          </a:p>
        </p:txBody>
      </p:sp>
      <p:sp>
        <p:nvSpPr>
          <p:cNvPr id="39" name="Rectángulo 19"/>
          <p:cNvSpPr/>
          <p:nvPr/>
        </p:nvSpPr>
        <p:spPr>
          <a:xfrm>
            <a:off x="3467100" y="2694754"/>
            <a:ext cx="2724431" cy="4063588"/>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40" name="Rectángulo 19"/>
          <p:cNvSpPr/>
          <p:nvPr/>
        </p:nvSpPr>
        <p:spPr>
          <a:xfrm>
            <a:off x="6362700" y="2694754"/>
            <a:ext cx="2724206" cy="4063588"/>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41" name="Rectángulo 5"/>
          <p:cNvSpPr/>
          <p:nvPr/>
        </p:nvSpPr>
        <p:spPr>
          <a:xfrm>
            <a:off x="3469682" y="2694462"/>
            <a:ext cx="2721849"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solidFill>
                <a:srgbClr val="C61222"/>
              </a:solidFill>
              <a:latin typeface="Corbel" charset="0"/>
              <a:ea typeface="Corbel" charset="0"/>
              <a:cs typeface="Corbel" charset="0"/>
            </a:endParaRPr>
          </a:p>
        </p:txBody>
      </p:sp>
      <p:sp>
        <p:nvSpPr>
          <p:cNvPr id="42" name="Rectángulo 4"/>
          <p:cNvSpPr/>
          <p:nvPr/>
        </p:nvSpPr>
        <p:spPr>
          <a:xfrm>
            <a:off x="3514815" y="2781647"/>
            <a:ext cx="2697427"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Negatywne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wpływy</a:t>
            </a:r>
            <a:endParaRPr lang="es-ES_tradnl" sz="1600" b="1">
              <a:solidFill>
                <a:srgbClr val="FFFFFF"/>
              </a:solidFill>
              <a:latin typeface="Corbel" charset="0"/>
              <a:ea typeface="Corbel" charset="0"/>
              <a:cs typeface="Corbel" charset="0"/>
            </a:endParaRPr>
          </a:p>
        </p:txBody>
      </p:sp>
      <p:sp>
        <p:nvSpPr>
          <p:cNvPr id="43" name="Rectángulo 24"/>
          <p:cNvSpPr/>
          <p:nvPr/>
        </p:nvSpPr>
        <p:spPr>
          <a:xfrm>
            <a:off x="3564647" y="3239431"/>
            <a:ext cx="2721853" cy="2226250"/>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Niedobór</a:t>
            </a:r>
            <a:r>
              <a:rPr lang="en-US" sz="1600" dirty="0">
                <a:latin typeface="Corbel" charset="0"/>
                <a:ea typeface="Corbel" charset="0"/>
                <a:cs typeface="Corbel" charset="0"/>
              </a:rPr>
              <a:t> </a:t>
            </a:r>
            <a:r>
              <a:rPr lang="en-US" sz="1600" dirty="0" err="1">
                <a:latin typeface="Corbel" charset="0"/>
                <a:ea typeface="Corbel" charset="0"/>
                <a:cs typeface="Corbel" charset="0"/>
              </a:rPr>
              <a:t>siły</a:t>
            </a:r>
            <a:r>
              <a:rPr lang="en-US" sz="1600" dirty="0">
                <a:latin typeface="Corbel" charset="0"/>
                <a:ea typeface="Corbel" charset="0"/>
                <a:cs typeface="Corbel" charset="0"/>
              </a:rPr>
              <a:t> </a:t>
            </a:r>
            <a:r>
              <a:rPr lang="en-US" sz="1600" dirty="0" err="1">
                <a:latin typeface="Corbel" charset="0"/>
                <a:ea typeface="Corbel" charset="0"/>
                <a:cs typeface="Corbel" charset="0"/>
              </a:rPr>
              <a:t>roboczej</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Brak</a:t>
            </a:r>
            <a:r>
              <a:rPr lang="en-US" sz="1600" dirty="0">
                <a:latin typeface="Corbel" charset="0"/>
                <a:ea typeface="Corbel" charset="0"/>
                <a:cs typeface="Corbel" charset="0"/>
              </a:rPr>
              <a:t> </a:t>
            </a:r>
            <a:r>
              <a:rPr lang="en-US" sz="1600" dirty="0" err="1">
                <a:latin typeface="Corbel" charset="0"/>
                <a:ea typeface="Corbel" charset="0"/>
                <a:cs typeface="Corbel" charset="0"/>
              </a:rPr>
              <a:t>odpowiednich</a:t>
            </a:r>
            <a:r>
              <a:rPr lang="en-US" sz="1600" dirty="0">
                <a:latin typeface="Corbel" charset="0"/>
                <a:ea typeface="Corbel" charset="0"/>
                <a:cs typeface="Corbel" charset="0"/>
              </a:rPr>
              <a:t> </a:t>
            </a:r>
            <a:r>
              <a:rPr lang="en-US" sz="1600" dirty="0" err="1">
                <a:latin typeface="Corbel" charset="0"/>
                <a:ea typeface="Corbel" charset="0"/>
                <a:cs typeface="Corbel" charset="0"/>
              </a:rPr>
              <a:t>umiejętności</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Wysokie</a:t>
            </a:r>
            <a:r>
              <a:rPr lang="en-US" sz="1600" dirty="0">
                <a:latin typeface="Corbel" charset="0"/>
                <a:ea typeface="Corbel" charset="0"/>
                <a:cs typeface="Corbel" charset="0"/>
              </a:rPr>
              <a:t> </a:t>
            </a:r>
            <a:r>
              <a:rPr lang="en-US" sz="1600" dirty="0" err="1">
                <a:latin typeface="Corbel" charset="0"/>
                <a:ea typeface="Corbel" charset="0"/>
                <a:cs typeface="Corbel" charset="0"/>
              </a:rPr>
              <a:t>koszty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Słaba</a:t>
            </a:r>
            <a:r>
              <a:rPr lang="en-US" sz="1600" dirty="0">
                <a:latin typeface="Corbel" charset="0"/>
                <a:ea typeface="Corbel" charset="0"/>
                <a:cs typeface="Corbel" charset="0"/>
              </a:rPr>
              <a:t> </a:t>
            </a:r>
            <a:r>
              <a:rPr lang="en-US" sz="1600" dirty="0" err="1">
                <a:latin typeface="Corbel" charset="0"/>
                <a:ea typeface="Corbel" charset="0"/>
                <a:cs typeface="Corbel" charset="0"/>
              </a:rPr>
              <a:t>dostępność</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Brak</a:t>
            </a:r>
            <a:r>
              <a:rPr lang="en-US" sz="1600" dirty="0">
                <a:latin typeface="Corbel" charset="0"/>
                <a:ea typeface="Corbel" charset="0"/>
                <a:cs typeface="Corbel" charset="0"/>
              </a:rPr>
              <a:t> </a:t>
            </a:r>
            <a:r>
              <a:rPr lang="en-US" sz="1600" dirty="0" err="1">
                <a:latin typeface="Corbel" charset="0"/>
                <a:ea typeface="Corbel" charset="0"/>
                <a:cs typeface="Corbel" charset="0"/>
              </a:rPr>
              <a:t>wsparcia</a:t>
            </a:r>
            <a:r>
              <a:rPr lang="en-US" sz="1600" dirty="0">
                <a:latin typeface="Corbel" charset="0"/>
                <a:ea typeface="Corbel" charset="0"/>
                <a:cs typeface="Corbel" charset="0"/>
              </a:rPr>
              <a:t> </a:t>
            </a:r>
            <a:r>
              <a:rPr lang="en-US" sz="1600" dirty="0" err="1">
                <a:latin typeface="Corbel" charset="0"/>
                <a:ea typeface="Corbel" charset="0"/>
                <a:cs typeface="Corbel" charset="0"/>
              </a:rPr>
              <a:t>ze</a:t>
            </a:r>
            <a:r>
              <a:rPr lang="en-US" sz="1600" dirty="0">
                <a:latin typeface="Corbel" charset="0"/>
                <a:ea typeface="Corbel" charset="0"/>
                <a:cs typeface="Corbel" charset="0"/>
              </a:rPr>
              <a:t> </a:t>
            </a:r>
            <a:r>
              <a:rPr lang="en-US" sz="1600" dirty="0" err="1">
                <a:latin typeface="Corbel" charset="0"/>
                <a:ea typeface="Corbel" charset="0"/>
                <a:cs typeface="Corbel" charset="0"/>
              </a:rPr>
              <a:t>strony</a:t>
            </a:r>
            <a:r>
              <a:rPr lang="en-US" sz="1600" dirty="0">
                <a:latin typeface="Corbel" charset="0"/>
                <a:ea typeface="Corbel" charset="0"/>
                <a:cs typeface="Corbel" charset="0"/>
              </a:rPr>
              <a:t> </a:t>
            </a:r>
            <a:r>
              <a:rPr lang="en-US" sz="1600" dirty="0" err="1">
                <a:latin typeface="Corbel" charset="0"/>
                <a:ea typeface="Corbel" charset="0"/>
                <a:cs typeface="Corbel" charset="0"/>
              </a:rPr>
              <a:t>rządu</a:t>
            </a:r>
            <a:endParaRPr lang="en-US" sz="1600" dirty="0">
              <a:latin typeface="Corbel" charset="0"/>
              <a:ea typeface="Corbel" charset="0"/>
              <a:cs typeface="Corbel" charset="0"/>
            </a:endParaRPr>
          </a:p>
        </p:txBody>
      </p:sp>
      <p:sp>
        <p:nvSpPr>
          <p:cNvPr id="44" name="Rectángulo 5"/>
          <p:cNvSpPr/>
          <p:nvPr/>
        </p:nvSpPr>
        <p:spPr>
          <a:xfrm>
            <a:off x="6367861" y="2694462"/>
            <a:ext cx="2724206"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45" name="Rectángulo 4"/>
          <p:cNvSpPr/>
          <p:nvPr/>
        </p:nvSpPr>
        <p:spPr>
          <a:xfrm>
            <a:off x="6408697" y="2781647"/>
            <a:ext cx="2703158" cy="338554"/>
          </a:xfrm>
          <a:prstGeom prst="rect">
            <a:avLst/>
          </a:prstGeom>
          <a:solidFill>
            <a:srgbClr val="95A3AC"/>
          </a:solidFill>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Używane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informacje</a:t>
            </a:r>
            <a:endParaRPr lang="es-ES_tradnl" sz="1600" b="1">
              <a:solidFill>
                <a:srgbClr val="FFFFFF"/>
              </a:solidFill>
              <a:latin typeface="Corbel" charset="0"/>
              <a:ea typeface="Corbel" charset="0"/>
              <a:cs typeface="Corbel" charset="0"/>
            </a:endParaRPr>
          </a:p>
        </p:txBody>
      </p:sp>
      <p:sp>
        <p:nvSpPr>
          <p:cNvPr id="46" name="Rectángulo 24"/>
          <p:cNvSpPr/>
          <p:nvPr/>
        </p:nvSpPr>
        <p:spPr>
          <a:xfrm>
            <a:off x="6363560" y="3239431"/>
            <a:ext cx="2698352" cy="3459280"/>
          </a:xfrm>
          <a:prstGeom prst="rect">
            <a:avLst/>
          </a:prstGeom>
        </p:spPr>
        <p:txBody>
          <a:bodyPr wrap="square">
            <a:spAutoFit/>
          </a:bodyPr>
          <a:lstStyle/>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Badania</a:t>
            </a:r>
            <a:r>
              <a:rPr lang="en-US" sz="1600" dirty="0">
                <a:latin typeface="Corbel" charset="0"/>
                <a:ea typeface="Corbel" charset="0"/>
                <a:cs typeface="Corbel" charset="0"/>
              </a:rPr>
              <a:t> online</a:t>
            </a: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Lokalne</a:t>
            </a:r>
            <a:r>
              <a:rPr lang="en-US" sz="1600" dirty="0">
                <a:latin typeface="Corbel" charset="0"/>
                <a:ea typeface="Corbel" charset="0"/>
                <a:cs typeface="Corbel" charset="0"/>
              </a:rPr>
              <a:t> </a:t>
            </a:r>
            <a:r>
              <a:rPr lang="en-US" sz="1600" dirty="0" err="1">
                <a:latin typeface="Corbel" charset="0"/>
                <a:ea typeface="Corbel" charset="0"/>
                <a:cs typeface="Corbel" charset="0"/>
              </a:rPr>
              <a:t>urzędy</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Prywatne</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rekrutacyjne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Pośrednicy</a:t>
            </a:r>
            <a:r>
              <a:rPr lang="en-US" sz="1600" dirty="0">
                <a:latin typeface="Corbel" charset="0"/>
                <a:ea typeface="Corbel" charset="0"/>
                <a:cs typeface="Corbel" charset="0"/>
              </a:rPr>
              <a:t> w </a:t>
            </a:r>
            <a:r>
              <a:rPr lang="en-US" sz="1600" dirty="0" err="1">
                <a:latin typeface="Corbel" charset="0"/>
                <a:ea typeface="Corbel" charset="0"/>
                <a:cs typeface="Corbel" charset="0"/>
              </a:rPr>
              <a:t>obrocie</a:t>
            </a:r>
            <a:r>
              <a:rPr lang="en-US" sz="1600" dirty="0">
                <a:latin typeface="Corbel" charset="0"/>
                <a:ea typeface="Corbel" charset="0"/>
                <a:cs typeface="Corbel" charset="0"/>
              </a:rPr>
              <a:t> </a:t>
            </a:r>
            <a:r>
              <a:rPr lang="en-US" sz="1600" dirty="0" err="1">
                <a:latin typeface="Corbel" charset="0"/>
                <a:ea typeface="Corbel" charset="0"/>
                <a:cs typeface="Corbel" charset="0"/>
              </a:rPr>
              <a:t>nieruchomościami</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Uniwersytety</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Związki</a:t>
            </a:r>
            <a:r>
              <a:rPr lang="en-US" sz="1600" dirty="0">
                <a:latin typeface="Corbel" charset="0"/>
                <a:ea typeface="Corbel" charset="0"/>
                <a:cs typeface="Corbel" charset="0"/>
              </a:rPr>
              <a:t> </a:t>
            </a:r>
            <a:r>
              <a:rPr lang="en-US" sz="1600" dirty="0" err="1">
                <a:latin typeface="Corbel" charset="0"/>
                <a:ea typeface="Corbel" charset="0"/>
                <a:cs typeface="Corbel" charset="0"/>
              </a:rPr>
              <a:t>branżowe</a:t>
            </a:r>
            <a:endParaRPr lang="en-US" sz="1600" dirty="0">
              <a:latin typeface="Corbel" charset="0"/>
              <a:ea typeface="Corbel" charset="0"/>
              <a:cs typeface="Corbel" charset="0"/>
            </a:endParaRPr>
          </a:p>
          <a:p>
            <a:pPr marL="285750" indent="-285750" defTabSz="353278">
              <a:spcAft>
                <a:spcPts val="812"/>
              </a:spcAft>
              <a:buClr>
                <a:srgbClr val="003B4D"/>
              </a:buClr>
              <a:buSzPct val="100000"/>
              <a:buFont typeface="Arial" charset="0"/>
              <a:buChar char="•"/>
            </a:pPr>
            <a:r>
              <a:rPr lang="en-US" sz="1600" dirty="0" err="1">
                <a:latin typeface="Corbel" charset="0"/>
                <a:ea typeface="Corbel" charset="0"/>
                <a:cs typeface="Corbel" charset="0"/>
              </a:rPr>
              <a:t>Ekonomiczne</a:t>
            </a:r>
            <a:r>
              <a:rPr lang="en-US" sz="1600" dirty="0">
                <a:latin typeface="Corbel" charset="0"/>
                <a:ea typeface="Corbel" charset="0"/>
                <a:cs typeface="Corbel" charset="0"/>
              </a:rPr>
              <a:t> </a:t>
            </a:r>
            <a:r>
              <a:rPr lang="en-US" sz="1600" dirty="0" err="1">
                <a:latin typeface="Corbel" charset="0"/>
                <a:ea typeface="Corbel" charset="0"/>
                <a:cs typeface="Corbel" charset="0"/>
              </a:rPr>
              <a:t>agencje</a:t>
            </a:r>
            <a:r>
              <a:rPr lang="en-US" sz="1600" dirty="0">
                <a:latin typeface="Corbel" charset="0"/>
                <a:ea typeface="Corbel" charset="0"/>
                <a:cs typeface="Corbel" charset="0"/>
              </a:rPr>
              <a:t> </a:t>
            </a:r>
            <a:r>
              <a:rPr lang="en-US" sz="1600" dirty="0" err="1">
                <a:latin typeface="Corbel" charset="0"/>
                <a:ea typeface="Corbel" charset="0"/>
                <a:cs typeface="Corbel" charset="0"/>
              </a:rPr>
              <a:t>rozwoju</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IPA</a:t>
            </a:r>
          </a:p>
          <a:p>
            <a:pPr marL="177314" indent="-177314">
              <a:lnSpc>
                <a:spcPts val="1320"/>
              </a:lnSpc>
              <a:spcAft>
                <a:spcPts val="609"/>
              </a:spcAft>
              <a:buClr>
                <a:srgbClr val="4B9CB9"/>
              </a:buClr>
              <a:buSzPct val="110000"/>
              <a:buFont typeface="Arial"/>
              <a:buChar char="•"/>
            </a:pPr>
            <a:endParaRPr lang="en-US" sz="1600" dirty="0">
              <a:solidFill>
                <a:srgbClr val="505559"/>
              </a:solidFill>
              <a:latin typeface="Corbel" charset="0"/>
              <a:ea typeface="Corbel" charset="0"/>
              <a:cs typeface="Corbel" charset="0"/>
            </a:endParaRP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5485515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sp>
        <p:nvSpPr>
          <p:cNvPr id="2" name="Text Placeholder 1"/>
          <p:cNvSpPr>
            <a:spLocks noGrp="1"/>
          </p:cNvSpPr>
          <p:nvPr>
            <p:ph type="body" sz="quarter" idx="10"/>
          </p:nvPr>
        </p:nvSpPr>
        <p:spPr>
          <a:xfrm>
            <a:off x="654626" y="838200"/>
            <a:ext cx="7498773" cy="457200"/>
          </a:xfrm>
        </p:spPr>
        <p:txBody>
          <a:bodyPr/>
          <a:lstStyle/>
          <a:p>
            <a:r>
              <a:rPr lang="en-US" sz="2800" err="1">
                <a:latin typeface="Corbel" charset="0"/>
                <a:ea typeface="Corbel" charset="0"/>
                <a:cs typeface="Corbel" charset="0"/>
              </a:rPr>
              <a:t>Analiza</a:t>
            </a:r>
            <a:r>
              <a:rPr lang="en-US" sz="2800">
                <a:latin typeface="Corbel" charset="0"/>
                <a:ea typeface="Corbel" charset="0"/>
                <a:cs typeface="Corbel" charset="0"/>
              </a:rPr>
              <a:t> </a:t>
            </a:r>
            <a:r>
              <a:rPr lang="en-US" sz="2800" err="1">
                <a:latin typeface="Corbel" charset="0"/>
                <a:ea typeface="Corbel" charset="0"/>
                <a:cs typeface="Corbel" charset="0"/>
              </a:rPr>
              <a:t>terenów</a:t>
            </a:r>
            <a:endParaRPr lang="en-US" sz="2800">
              <a:latin typeface="Corbel" charset="0"/>
              <a:ea typeface="Corbel" charset="0"/>
              <a:cs typeface="Corbel" charset="0"/>
            </a:endParaRPr>
          </a:p>
        </p:txBody>
      </p:sp>
      <p:sp>
        <p:nvSpPr>
          <p:cNvPr id="19" name="Rectángulo 5"/>
          <p:cNvSpPr/>
          <p:nvPr/>
        </p:nvSpPr>
        <p:spPr>
          <a:xfrm>
            <a:off x="657100" y="2694462"/>
            <a:ext cx="2690539"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20" name="Rectángulo 19"/>
          <p:cNvSpPr/>
          <p:nvPr/>
        </p:nvSpPr>
        <p:spPr>
          <a:xfrm>
            <a:off x="652800" y="2694754"/>
            <a:ext cx="2700000" cy="4284162"/>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21" name="Rectángulo 4"/>
          <p:cNvSpPr/>
          <p:nvPr/>
        </p:nvSpPr>
        <p:spPr>
          <a:xfrm>
            <a:off x="710830" y="2781647"/>
            <a:ext cx="2577321"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Stosowane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kryteria</a:t>
            </a:r>
            <a:endParaRPr lang="es-ES_tradnl" sz="1600" b="1">
              <a:solidFill>
                <a:srgbClr val="FFFFFF"/>
              </a:solidFill>
              <a:latin typeface="Corbel" charset="0"/>
              <a:ea typeface="Corbel" charset="0"/>
              <a:cs typeface="Corbel" charset="0"/>
            </a:endParaRPr>
          </a:p>
        </p:txBody>
      </p:sp>
      <p:sp>
        <p:nvSpPr>
          <p:cNvPr id="22" name="Rectángulo 24"/>
          <p:cNvSpPr/>
          <p:nvPr/>
        </p:nvSpPr>
        <p:spPr>
          <a:xfrm>
            <a:off x="665692" y="3239431"/>
            <a:ext cx="2622459" cy="3739485"/>
          </a:xfrm>
          <a:prstGeom prst="rect">
            <a:avLst/>
          </a:prstGeom>
        </p:spPr>
        <p:txBody>
          <a:bodyPr wrap="square">
            <a:spAutoFit/>
          </a:bodyPr>
          <a:lstStyle/>
          <a:p>
            <a:pPr marL="177314" indent="-177314">
              <a:spcAft>
                <a:spcPts val="609"/>
              </a:spcAft>
              <a:buClr>
                <a:srgbClr val="4B9CB9"/>
              </a:buClr>
              <a:buSzPct val="110000"/>
              <a:buFont typeface="Arial"/>
              <a:buChar char="•"/>
            </a:pPr>
            <a:r>
              <a:rPr lang="en-US" sz="1600" err="1">
                <a:latin typeface="Corbel" charset="0"/>
                <a:ea typeface="Corbel" charset="0"/>
                <a:cs typeface="Corbel" charset="0"/>
              </a:rPr>
              <a:t>Dostępność</a:t>
            </a:r>
            <a:r>
              <a:rPr lang="en-US" sz="1600">
                <a:latin typeface="Corbel" charset="0"/>
                <a:ea typeface="Corbel" charset="0"/>
                <a:cs typeface="Corbel" charset="0"/>
              </a:rPr>
              <a:t> </a:t>
            </a:r>
            <a:r>
              <a:rPr lang="en-US" sz="1600" err="1">
                <a:latin typeface="Corbel" charset="0"/>
                <a:ea typeface="Corbel" charset="0"/>
                <a:cs typeface="Corbel" charset="0"/>
              </a:rPr>
              <a:t>i</a:t>
            </a:r>
            <a:r>
              <a:rPr lang="en-US" sz="1600">
                <a:latin typeface="Corbel" charset="0"/>
                <a:ea typeface="Corbel" charset="0"/>
                <a:cs typeface="Corbel" charset="0"/>
              </a:rPr>
              <a:t> </a:t>
            </a:r>
            <a:r>
              <a:rPr lang="en-US" sz="1600" err="1">
                <a:latin typeface="Corbel" charset="0"/>
                <a:ea typeface="Corbel" charset="0"/>
                <a:cs typeface="Corbel" charset="0"/>
              </a:rPr>
              <a:t>koszty</a:t>
            </a:r>
            <a:r>
              <a:rPr lang="en-US" sz="1600">
                <a:latin typeface="Corbel" charset="0"/>
                <a:ea typeface="Corbel" charset="0"/>
                <a:cs typeface="Corbel" charset="0"/>
              </a:rPr>
              <a:t> </a:t>
            </a:r>
            <a:r>
              <a:rPr lang="en-US" sz="1600" err="1">
                <a:latin typeface="Corbel" charset="0"/>
                <a:ea typeface="Corbel" charset="0"/>
                <a:cs typeface="Corbel" charset="0"/>
              </a:rPr>
              <a:t>nieruchomości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Charakterystyka</a:t>
            </a:r>
            <a:r>
              <a:rPr lang="en-US" sz="1600">
                <a:latin typeface="Corbel" charset="0"/>
                <a:ea typeface="Corbel" charset="0"/>
                <a:cs typeface="Corbel" charset="0"/>
              </a:rPr>
              <a:t> </a:t>
            </a:r>
            <a:r>
              <a:rPr lang="en-US" sz="1600" err="1">
                <a:latin typeface="Corbel" charset="0"/>
                <a:ea typeface="Corbel" charset="0"/>
                <a:cs typeface="Corbel" charset="0"/>
              </a:rPr>
              <a:t>nieruchomości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Połączenia</a:t>
            </a:r>
            <a:r>
              <a:rPr lang="en-US" sz="1600">
                <a:latin typeface="Corbel" charset="0"/>
                <a:ea typeface="Corbel" charset="0"/>
                <a:cs typeface="Corbel" charset="0"/>
              </a:rPr>
              <a:t> </a:t>
            </a:r>
            <a:r>
              <a:rPr lang="en-US" sz="1600" err="1">
                <a:latin typeface="Corbel" charset="0"/>
                <a:ea typeface="Corbel" charset="0"/>
                <a:cs typeface="Corbel" charset="0"/>
              </a:rPr>
              <a:t>logistyczne</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Konkretne</a:t>
            </a:r>
            <a:r>
              <a:rPr lang="en-US" sz="1600">
                <a:latin typeface="Corbel" charset="0"/>
                <a:ea typeface="Corbel" charset="0"/>
                <a:cs typeface="Corbel" charset="0"/>
              </a:rPr>
              <a:t> </a:t>
            </a:r>
            <a:r>
              <a:rPr lang="en-US" sz="1600" err="1">
                <a:latin typeface="Corbel" charset="0"/>
                <a:ea typeface="Corbel" charset="0"/>
                <a:cs typeface="Corbel" charset="0"/>
              </a:rPr>
              <a:t>koszty</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Łatwość</a:t>
            </a:r>
            <a:r>
              <a:rPr lang="en-US" sz="1600">
                <a:latin typeface="Corbel" charset="0"/>
                <a:ea typeface="Corbel" charset="0"/>
                <a:cs typeface="Corbel" charset="0"/>
              </a:rPr>
              <a:t> </a:t>
            </a:r>
            <a:r>
              <a:rPr lang="en-US" sz="1600" err="1">
                <a:latin typeface="Corbel" charset="0"/>
                <a:ea typeface="Corbel" charset="0"/>
                <a:cs typeface="Corbel" charset="0"/>
              </a:rPr>
              <a:t>wdrożenia</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Proces</a:t>
            </a:r>
            <a:r>
              <a:rPr lang="en-US" sz="1600">
                <a:latin typeface="Corbel" charset="0"/>
                <a:ea typeface="Corbel" charset="0"/>
                <a:cs typeface="Corbel" charset="0"/>
              </a:rPr>
              <a:t> </a:t>
            </a:r>
            <a:r>
              <a:rPr lang="en-US" sz="1600" err="1">
                <a:latin typeface="Corbel" charset="0"/>
                <a:ea typeface="Corbel" charset="0"/>
                <a:cs typeface="Corbel" charset="0"/>
              </a:rPr>
              <a:t>zezwalania</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Konkurencja</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Postawa</a:t>
            </a:r>
            <a:r>
              <a:rPr lang="en-US" sz="1600">
                <a:latin typeface="Corbel" charset="0"/>
                <a:ea typeface="Corbel" charset="0"/>
                <a:cs typeface="Corbel" charset="0"/>
              </a:rPr>
              <a:t> </a:t>
            </a:r>
            <a:r>
              <a:rPr lang="en-US" sz="1600" err="1">
                <a:latin typeface="Corbel" charset="0"/>
                <a:ea typeface="Corbel" charset="0"/>
                <a:cs typeface="Corbel" charset="0"/>
              </a:rPr>
              <a:t>Społecznośći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a:latin typeface="Corbel" charset="0"/>
                <a:ea typeface="Corbel" charset="0"/>
                <a:cs typeface="Corbel" charset="0"/>
              </a:rPr>
              <a:t> </a:t>
            </a:r>
            <a:r>
              <a:rPr lang="en-US" sz="1600" err="1">
                <a:latin typeface="Corbel" charset="0"/>
                <a:ea typeface="Corbel" charset="0"/>
                <a:cs typeface="Corbel" charset="0"/>
              </a:rPr>
              <a:t>Wsparcie</a:t>
            </a:r>
            <a:r>
              <a:rPr lang="en-US" sz="1600">
                <a:latin typeface="Corbel" charset="0"/>
                <a:ea typeface="Corbel" charset="0"/>
                <a:cs typeface="Corbel" charset="0"/>
              </a:rPr>
              <a:t> </a:t>
            </a:r>
            <a:r>
              <a:rPr lang="en-US" sz="1600" err="1">
                <a:latin typeface="Corbel" charset="0"/>
                <a:ea typeface="Corbel" charset="0"/>
                <a:cs typeface="Corbel" charset="0"/>
              </a:rPr>
              <a:t>lokalne</a:t>
            </a:r>
            <a:r>
              <a:rPr lang="en-US" sz="1600">
                <a:latin typeface="Corbel" charset="0"/>
                <a:ea typeface="Corbel" charset="0"/>
                <a:cs typeface="Corbel" charset="0"/>
              </a:rPr>
              <a:t> </a:t>
            </a: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Dotacje</a:t>
            </a:r>
            <a:r>
              <a:rPr lang="en-US" sz="1600">
                <a:latin typeface="Corbel" charset="0"/>
                <a:ea typeface="Corbel" charset="0"/>
                <a:cs typeface="Corbel" charset="0"/>
              </a:rPr>
              <a:t> </a:t>
            </a:r>
          </a:p>
        </p:txBody>
      </p:sp>
      <p:sp>
        <p:nvSpPr>
          <p:cNvPr id="23" name="Rectángulo 55"/>
          <p:cNvSpPr/>
          <p:nvPr/>
        </p:nvSpPr>
        <p:spPr>
          <a:xfrm>
            <a:off x="647700" y="2029962"/>
            <a:ext cx="8381212" cy="524416"/>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b="1" dirty="0">
              <a:solidFill>
                <a:srgbClr val="FFFFFF"/>
              </a:solidFill>
              <a:latin typeface="Corbel" charset="0"/>
              <a:ea typeface="Corbel" charset="0"/>
              <a:cs typeface="Corbel" charset="0"/>
            </a:endParaRPr>
          </a:p>
        </p:txBody>
      </p:sp>
      <p:sp>
        <p:nvSpPr>
          <p:cNvPr id="24" name="Rectángulo 56"/>
          <p:cNvSpPr/>
          <p:nvPr/>
        </p:nvSpPr>
        <p:spPr>
          <a:xfrm>
            <a:off x="696981" y="2026536"/>
            <a:ext cx="9094719" cy="584775"/>
          </a:xfrm>
          <a:prstGeom prst="rect">
            <a:avLst/>
          </a:prstGeom>
        </p:spPr>
        <p:txBody>
          <a:bodyPr wrap="square" anchor="t">
            <a:spAutoFit/>
          </a:bodyPr>
          <a:lstStyle/>
          <a:p>
            <a:pPr>
              <a:buClr>
                <a:srgbClr val="4B9CB9"/>
              </a:buClr>
              <a:buSzPct val="120000"/>
            </a:pPr>
            <a:r>
              <a:rPr lang="en-US" sz="1600" dirty="0" err="1">
                <a:solidFill>
                  <a:srgbClr val="FFFFFF"/>
                </a:solidFill>
                <a:latin typeface="Corbel" charset="0"/>
                <a:ea typeface="Corbel" charset="0"/>
                <a:cs typeface="Corbel" charset="0"/>
                <a:sym typeface="Calibri" charset="0"/>
              </a:rPr>
              <a:t>Nieruchomości</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budynki</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lub</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grunty</a:t>
            </a:r>
            <a:r>
              <a:rPr lang="en-US" sz="1600" dirty="0">
                <a:solidFill>
                  <a:srgbClr val="FFFFFF"/>
                </a:solidFill>
                <a:latin typeface="Corbel" charset="0"/>
                <a:ea typeface="Corbel" charset="0"/>
                <a:cs typeface="Corbel" charset="0"/>
                <a:sym typeface="Calibri" charset="0"/>
              </a:rPr>
              <a:t>) w </a:t>
            </a:r>
            <a:r>
              <a:rPr lang="en-US" sz="1600" dirty="0" err="1">
                <a:solidFill>
                  <a:srgbClr val="FFFFFF"/>
                </a:solidFill>
                <a:latin typeface="Corbel" charset="0"/>
                <a:ea typeface="Corbel" charset="0"/>
                <a:cs typeface="Corbel" charset="0"/>
                <a:sym typeface="Calibri" charset="0"/>
              </a:rPr>
              <a:t>obrębie</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lokalizacji</a:t>
            </a:r>
            <a:r>
              <a:rPr lang="en-US" sz="1600" dirty="0">
                <a:solidFill>
                  <a:srgbClr val="FFFFFF"/>
                </a:solidFill>
                <a:latin typeface="Corbel" charset="0"/>
                <a:ea typeface="Corbel" charset="0"/>
                <a:cs typeface="Corbel" charset="0"/>
                <a:sym typeface="Calibri" charset="0"/>
              </a:rPr>
              <a:t>.</a:t>
            </a:r>
          </a:p>
          <a:p>
            <a:pPr>
              <a:buClr>
                <a:srgbClr val="4B9CB9"/>
              </a:buClr>
              <a:buSzPct val="120000"/>
            </a:pPr>
            <a:r>
              <a:rPr lang="en-US" sz="1600" dirty="0" err="1">
                <a:solidFill>
                  <a:srgbClr val="FFFFFF"/>
                </a:solidFill>
                <a:latin typeface="Corbel" charset="0"/>
                <a:ea typeface="Corbel" charset="0"/>
                <a:cs typeface="Corbel" charset="0"/>
                <a:sym typeface="Calibri" charset="0"/>
              </a:rPr>
              <a:t>Tereny</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wymagają</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innego</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rodzaju</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kryteriów</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niż</a:t>
            </a:r>
            <a:r>
              <a:rPr lang="en-US" sz="1600" dirty="0">
                <a:solidFill>
                  <a:srgbClr val="FFFFFF"/>
                </a:solidFill>
                <a:latin typeface="Corbel" charset="0"/>
                <a:ea typeface="Corbel" charset="0"/>
                <a:cs typeface="Corbel" charset="0"/>
                <a:sym typeface="Calibri" charset="0"/>
              </a:rPr>
              <a:t>  </a:t>
            </a:r>
            <a:r>
              <a:rPr lang="en-US" sz="1600" dirty="0" err="1">
                <a:solidFill>
                  <a:srgbClr val="FFFFFF"/>
                </a:solidFill>
                <a:latin typeface="Corbel" charset="0"/>
                <a:ea typeface="Corbel" charset="0"/>
                <a:cs typeface="Corbel" charset="0"/>
                <a:sym typeface="Calibri" charset="0"/>
              </a:rPr>
              <a:t>lokalizacje</a:t>
            </a:r>
            <a:r>
              <a:rPr lang="en-US" sz="1600" dirty="0">
                <a:solidFill>
                  <a:srgbClr val="FFFFFF"/>
                </a:solidFill>
                <a:latin typeface="Corbel" charset="0"/>
                <a:ea typeface="Corbel" charset="0"/>
                <a:cs typeface="Corbel" charset="0"/>
                <a:sym typeface="Calibri" charset="0"/>
              </a:rPr>
              <a:t>.</a:t>
            </a:r>
          </a:p>
        </p:txBody>
      </p:sp>
      <p:sp>
        <p:nvSpPr>
          <p:cNvPr id="25" name="Rectángulo 19"/>
          <p:cNvSpPr/>
          <p:nvPr/>
        </p:nvSpPr>
        <p:spPr>
          <a:xfrm>
            <a:off x="3467100" y="2694754"/>
            <a:ext cx="2700000" cy="4284162"/>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26" name="Rectángulo 19"/>
          <p:cNvSpPr/>
          <p:nvPr/>
        </p:nvSpPr>
        <p:spPr>
          <a:xfrm>
            <a:off x="6329700" y="2694754"/>
            <a:ext cx="2700000" cy="4284162"/>
          </a:xfrm>
          <a:prstGeom prst="rect">
            <a:avLst/>
          </a:prstGeom>
          <a:noFill/>
          <a:ln>
            <a:solidFill>
              <a:srgbClr val="003B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27" name="Rectángulo 5"/>
          <p:cNvSpPr/>
          <p:nvPr/>
        </p:nvSpPr>
        <p:spPr>
          <a:xfrm>
            <a:off x="3469682" y="2694462"/>
            <a:ext cx="2697418"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solidFill>
                <a:srgbClr val="C61222"/>
              </a:solidFill>
              <a:latin typeface="Corbel" charset="0"/>
              <a:ea typeface="Corbel" charset="0"/>
              <a:cs typeface="Corbel" charset="0"/>
            </a:endParaRPr>
          </a:p>
        </p:txBody>
      </p:sp>
      <p:sp>
        <p:nvSpPr>
          <p:cNvPr id="28" name="Rectángulo 4"/>
          <p:cNvSpPr/>
          <p:nvPr/>
        </p:nvSpPr>
        <p:spPr>
          <a:xfrm>
            <a:off x="3514816" y="2781647"/>
            <a:ext cx="2600516"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Negatywne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wpływy</a:t>
            </a:r>
            <a:endParaRPr lang="es-ES_tradnl" sz="1600" b="1">
              <a:solidFill>
                <a:srgbClr val="FFFFFF"/>
              </a:solidFill>
              <a:latin typeface="Corbel" charset="0"/>
              <a:ea typeface="Corbel" charset="0"/>
              <a:cs typeface="Corbel" charset="0"/>
            </a:endParaRPr>
          </a:p>
        </p:txBody>
      </p:sp>
      <p:sp>
        <p:nvSpPr>
          <p:cNvPr id="29" name="Rectángulo 24"/>
          <p:cNvSpPr/>
          <p:nvPr/>
        </p:nvSpPr>
        <p:spPr>
          <a:xfrm>
            <a:off x="3469678" y="3239431"/>
            <a:ext cx="2645654" cy="3185487"/>
          </a:xfrm>
          <a:prstGeom prst="rect">
            <a:avLst/>
          </a:prstGeom>
        </p:spPr>
        <p:txBody>
          <a:bodyPr wrap="square">
            <a:spAutoFit/>
          </a:bodyPr>
          <a:lstStyle/>
          <a:p>
            <a:pPr marL="177314" indent="-177314">
              <a:spcAft>
                <a:spcPts val="609"/>
              </a:spcAft>
              <a:buClr>
                <a:srgbClr val="4B9CB9"/>
              </a:buClr>
              <a:buSzPct val="110000"/>
              <a:buFont typeface="Arial"/>
              <a:buChar char="•"/>
            </a:pPr>
            <a:r>
              <a:rPr lang="en-US" sz="1600" err="1">
                <a:latin typeface="Corbel" charset="0"/>
                <a:ea typeface="Corbel" charset="0"/>
                <a:cs typeface="Corbel" charset="0"/>
              </a:rPr>
              <a:t>Niepewnoś</a:t>
            </a:r>
            <a:r>
              <a:rPr lang="pl-PL" sz="1600">
                <a:latin typeface="Corbel" charset="0"/>
                <a:ea typeface="Corbel" charset="0"/>
                <a:cs typeface="Corbel" charset="0"/>
              </a:rPr>
              <a:t>ć</a:t>
            </a:r>
            <a:r>
              <a:rPr lang="en-US" sz="1600">
                <a:latin typeface="Corbel" charset="0"/>
                <a:ea typeface="Corbel" charset="0"/>
                <a:cs typeface="Corbel" charset="0"/>
              </a:rPr>
              <a:t> </a:t>
            </a:r>
            <a:r>
              <a:rPr lang="en-US" sz="1600" err="1">
                <a:latin typeface="Corbel" charset="0"/>
                <a:ea typeface="Corbel" charset="0"/>
                <a:cs typeface="Corbel" charset="0"/>
              </a:rPr>
              <a:t>wła</a:t>
            </a:r>
            <a:r>
              <a:rPr lang="pl-PL" sz="1600">
                <a:latin typeface="Corbel" charset="0"/>
                <a:ea typeface="Corbel" charset="0"/>
                <a:cs typeface="Corbel" charset="0"/>
              </a:rPr>
              <a:t>ś</a:t>
            </a:r>
            <a:r>
              <a:rPr lang="en-US" sz="1600" err="1">
                <a:latin typeface="Corbel" charset="0"/>
                <a:ea typeface="Corbel" charset="0"/>
                <a:cs typeface="Corbel" charset="0"/>
              </a:rPr>
              <a:t>cicieli</a:t>
            </a:r>
            <a:r>
              <a:rPr lang="en-US" sz="1600">
                <a:latin typeface="Corbel" charset="0"/>
                <a:ea typeface="Corbel" charset="0"/>
                <a:cs typeface="Corbel" charset="0"/>
              </a:rPr>
              <a:t> </a:t>
            </a:r>
            <a:r>
              <a:rPr lang="en-US" sz="1600" err="1">
                <a:latin typeface="Corbel" charset="0"/>
                <a:ea typeface="Corbel" charset="0"/>
                <a:cs typeface="Corbel" charset="0"/>
              </a:rPr>
              <a:t>lub</a:t>
            </a:r>
            <a:r>
              <a:rPr lang="en-US" sz="1600">
                <a:latin typeface="Corbel" charset="0"/>
                <a:ea typeface="Corbel" charset="0"/>
                <a:cs typeface="Corbel" charset="0"/>
              </a:rPr>
              <a:t> </a:t>
            </a:r>
            <a:r>
              <a:rPr lang="en-US" sz="1600" err="1">
                <a:latin typeface="Corbel" charset="0"/>
                <a:ea typeface="Corbel" charset="0"/>
                <a:cs typeface="Corbel" charset="0"/>
              </a:rPr>
              <a:t>sytuacji</a:t>
            </a:r>
            <a:r>
              <a:rPr lang="en-US" sz="1600">
                <a:latin typeface="Corbel" charset="0"/>
                <a:ea typeface="Corbel" charset="0"/>
                <a:cs typeface="Corbel" charset="0"/>
              </a:rPr>
              <a:t> </a:t>
            </a:r>
            <a:r>
              <a:rPr lang="en-US" sz="1600" err="1">
                <a:latin typeface="Corbel" charset="0"/>
                <a:ea typeface="Corbel" charset="0"/>
                <a:cs typeface="Corbel" charset="0"/>
              </a:rPr>
              <a:t>nieruchomości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wcześniejsze</a:t>
            </a:r>
            <a:r>
              <a:rPr lang="en-US" sz="1600">
                <a:latin typeface="Corbel" charset="0"/>
                <a:ea typeface="Corbel" charset="0"/>
                <a:cs typeface="Corbel" charset="0"/>
              </a:rPr>
              <a:t> </a:t>
            </a:r>
            <a:r>
              <a:rPr lang="en-US" sz="1600" err="1">
                <a:latin typeface="Corbel" charset="0"/>
                <a:ea typeface="Corbel" charset="0"/>
                <a:cs typeface="Corbel" charset="0"/>
              </a:rPr>
              <a:t>zastosowania</a:t>
            </a:r>
            <a:r>
              <a:rPr lang="en-US" sz="1600">
                <a:latin typeface="Corbel" charset="0"/>
                <a:ea typeface="Corbel" charset="0"/>
                <a:cs typeface="Corbel" charset="0"/>
              </a:rPr>
              <a:t> </a:t>
            </a:r>
            <a:r>
              <a:rPr lang="en-US" sz="1600" err="1">
                <a:latin typeface="Corbel" charset="0"/>
                <a:ea typeface="Corbel" charset="0"/>
                <a:cs typeface="Corbel" charset="0"/>
              </a:rPr>
              <a:t>nieruchomościa</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Trudna</a:t>
            </a:r>
            <a:r>
              <a:rPr lang="en-US" sz="1600">
                <a:latin typeface="Corbel" charset="0"/>
                <a:ea typeface="Corbel" charset="0"/>
                <a:cs typeface="Corbel" charset="0"/>
              </a:rPr>
              <a:t> </a:t>
            </a:r>
            <a:r>
              <a:rPr lang="en-US" sz="1600" err="1">
                <a:latin typeface="Corbel" charset="0"/>
                <a:ea typeface="Corbel" charset="0"/>
                <a:cs typeface="Corbel" charset="0"/>
              </a:rPr>
              <a:t>dostępności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Doświadczenie</a:t>
            </a:r>
            <a:r>
              <a:rPr lang="en-US" sz="1600">
                <a:latin typeface="Corbel" charset="0"/>
                <a:ea typeface="Corbel" charset="0"/>
                <a:cs typeface="Corbel" charset="0"/>
              </a:rPr>
              <a:t> z </a:t>
            </a:r>
            <a:r>
              <a:rPr lang="en-US" sz="1600" err="1">
                <a:latin typeface="Corbel" charset="0"/>
                <a:ea typeface="Corbel" charset="0"/>
                <a:cs typeface="Corbel" charset="0"/>
              </a:rPr>
              <a:t>władzami</a:t>
            </a:r>
            <a:r>
              <a:rPr lang="en-US" sz="1600">
                <a:latin typeface="Corbel" charset="0"/>
                <a:ea typeface="Corbel" charset="0"/>
                <a:cs typeface="Corbel" charset="0"/>
              </a:rPr>
              <a:t> </a:t>
            </a:r>
            <a:r>
              <a:rPr lang="en-US" sz="1600" err="1">
                <a:latin typeface="Corbel" charset="0"/>
                <a:ea typeface="Corbel" charset="0"/>
                <a:cs typeface="Corbel" charset="0"/>
              </a:rPr>
              <a:t>lokalnymi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Wysoka</a:t>
            </a:r>
            <a:r>
              <a:rPr lang="en-US" sz="1600">
                <a:latin typeface="Corbel" charset="0"/>
                <a:ea typeface="Corbel" charset="0"/>
                <a:cs typeface="Corbel" charset="0"/>
              </a:rPr>
              <a:t> </a:t>
            </a:r>
            <a:r>
              <a:rPr lang="en-US" sz="1600" err="1">
                <a:latin typeface="Corbel" charset="0"/>
                <a:ea typeface="Corbel" charset="0"/>
                <a:cs typeface="Corbel" charset="0"/>
              </a:rPr>
              <a:t>konkurencja</a:t>
            </a:r>
            <a:r>
              <a:rPr lang="en-US" sz="1600">
                <a:latin typeface="Corbel" charset="0"/>
                <a:ea typeface="Corbel" charset="0"/>
                <a:cs typeface="Corbel" charset="0"/>
              </a:rPr>
              <a:t> </a:t>
            </a:r>
            <a:r>
              <a:rPr lang="en-US" sz="1600" err="1">
                <a:latin typeface="Corbel" charset="0"/>
                <a:ea typeface="Corbel" charset="0"/>
                <a:cs typeface="Corbel" charset="0"/>
              </a:rPr>
              <a:t>pracowników</a:t>
            </a:r>
            <a:r>
              <a:rPr lang="en-US" sz="1600">
                <a:latin typeface="Corbel" charset="0"/>
                <a:ea typeface="Corbel" charset="0"/>
                <a:cs typeface="Corbel" charset="0"/>
              </a:rPr>
              <a:t> </a:t>
            </a:r>
            <a:r>
              <a:rPr lang="en-US" sz="1600" err="1">
                <a:latin typeface="Corbel" charset="0"/>
                <a:ea typeface="Corbel" charset="0"/>
                <a:cs typeface="Corbel" charset="0"/>
              </a:rPr>
              <a:t>wśród</a:t>
            </a:r>
            <a:r>
              <a:rPr lang="en-US" sz="1600">
                <a:latin typeface="Corbel" charset="0"/>
                <a:ea typeface="Corbel" charset="0"/>
                <a:cs typeface="Corbel" charset="0"/>
              </a:rPr>
              <a:t> </a:t>
            </a:r>
            <a:r>
              <a:rPr lang="en-US" sz="1600" err="1">
                <a:latin typeface="Corbel" charset="0"/>
                <a:ea typeface="Corbel" charset="0"/>
                <a:cs typeface="Corbel" charset="0"/>
              </a:rPr>
              <a:t>lokalnych</a:t>
            </a:r>
            <a:r>
              <a:rPr lang="en-US" sz="1600">
                <a:latin typeface="Corbel" charset="0"/>
                <a:ea typeface="Corbel" charset="0"/>
                <a:cs typeface="Corbel" charset="0"/>
              </a:rPr>
              <a:t> </a:t>
            </a:r>
            <a:r>
              <a:rPr lang="en-US" sz="1600" err="1">
                <a:latin typeface="Corbel" charset="0"/>
                <a:ea typeface="Corbel" charset="0"/>
                <a:cs typeface="Corbel" charset="0"/>
              </a:rPr>
              <a:t>pracodawców</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Wygląd</a:t>
            </a:r>
            <a:r>
              <a:rPr lang="en-US" sz="1600">
                <a:latin typeface="Corbel" charset="0"/>
                <a:ea typeface="Corbel" charset="0"/>
                <a:cs typeface="Corbel" charset="0"/>
              </a:rPr>
              <a:t> </a:t>
            </a:r>
            <a:r>
              <a:rPr lang="en-US" sz="1600" err="1">
                <a:latin typeface="Corbel" charset="0"/>
                <a:ea typeface="Corbel" charset="0"/>
                <a:cs typeface="Corbel" charset="0"/>
              </a:rPr>
              <a:t>i</a:t>
            </a:r>
            <a:r>
              <a:rPr lang="en-US" sz="1600">
                <a:latin typeface="Corbel" charset="0"/>
                <a:ea typeface="Corbel" charset="0"/>
                <a:cs typeface="Corbel" charset="0"/>
              </a:rPr>
              <a:t> </a:t>
            </a:r>
            <a:r>
              <a:rPr lang="en-US" sz="1600" err="1">
                <a:latin typeface="Corbel" charset="0"/>
                <a:ea typeface="Corbel" charset="0"/>
                <a:cs typeface="Corbel" charset="0"/>
              </a:rPr>
              <a:t>wizerunek</a:t>
            </a:r>
            <a:endParaRPr lang="en-US" sz="1600">
              <a:latin typeface="Corbel" charset="0"/>
              <a:ea typeface="Corbel" charset="0"/>
              <a:cs typeface="Corbel" charset="0"/>
            </a:endParaRPr>
          </a:p>
        </p:txBody>
      </p:sp>
      <p:sp>
        <p:nvSpPr>
          <p:cNvPr id="30" name="Rectángulo 5"/>
          <p:cNvSpPr/>
          <p:nvPr/>
        </p:nvSpPr>
        <p:spPr>
          <a:xfrm>
            <a:off x="6334861" y="2694462"/>
            <a:ext cx="2694050" cy="483860"/>
          </a:xfrm>
          <a:prstGeom prst="rect">
            <a:avLst/>
          </a:prstGeom>
          <a:solidFill>
            <a:srgbClr val="95A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4B9CB9"/>
              </a:buClr>
            </a:pPr>
            <a:endParaRPr lang="en-US" sz="1600">
              <a:latin typeface="Corbel" charset="0"/>
              <a:ea typeface="Corbel" charset="0"/>
              <a:cs typeface="Corbel" charset="0"/>
            </a:endParaRPr>
          </a:p>
        </p:txBody>
      </p:sp>
      <p:sp>
        <p:nvSpPr>
          <p:cNvPr id="31" name="Rectángulo 4"/>
          <p:cNvSpPr/>
          <p:nvPr/>
        </p:nvSpPr>
        <p:spPr>
          <a:xfrm>
            <a:off x="6375697" y="2781647"/>
            <a:ext cx="2577014" cy="338554"/>
          </a:xfrm>
          <a:prstGeom prst="rect">
            <a:avLst/>
          </a:prstGeom>
        </p:spPr>
        <p:txBody>
          <a:bodyPr wrap="square">
            <a:spAutoFit/>
          </a:bodyPr>
          <a:lstStyle/>
          <a:p>
            <a:pPr algn="ctr">
              <a:buClr>
                <a:srgbClr val="4B9CB9"/>
              </a:buClr>
            </a:pPr>
            <a:r>
              <a:rPr lang="es-ES_tradnl" sz="1600" b="1" err="1">
                <a:solidFill>
                  <a:srgbClr val="FFFFFF"/>
                </a:solidFill>
                <a:latin typeface="Corbel" charset="0"/>
                <a:ea typeface="Corbel" charset="0"/>
                <a:cs typeface="Corbel" charset="0"/>
              </a:rPr>
              <a:t>Używane</a:t>
            </a:r>
            <a:r>
              <a:rPr lang="es-ES_tradnl" sz="1600" b="1">
                <a:solidFill>
                  <a:srgbClr val="FFFFFF"/>
                </a:solidFill>
                <a:latin typeface="Corbel" charset="0"/>
                <a:ea typeface="Corbel" charset="0"/>
                <a:cs typeface="Corbel" charset="0"/>
              </a:rPr>
              <a:t> </a:t>
            </a:r>
            <a:r>
              <a:rPr lang="es-ES_tradnl" sz="1600" b="1" err="1">
                <a:solidFill>
                  <a:srgbClr val="FFFFFF"/>
                </a:solidFill>
                <a:latin typeface="Corbel" charset="0"/>
                <a:ea typeface="Corbel" charset="0"/>
                <a:cs typeface="Corbel" charset="0"/>
              </a:rPr>
              <a:t>informacje</a:t>
            </a:r>
            <a:endParaRPr lang="es-ES_tradnl" sz="1600" b="1">
              <a:solidFill>
                <a:srgbClr val="FFFFFF"/>
              </a:solidFill>
              <a:latin typeface="Corbel" charset="0"/>
              <a:ea typeface="Corbel" charset="0"/>
              <a:cs typeface="Corbel" charset="0"/>
            </a:endParaRPr>
          </a:p>
        </p:txBody>
      </p:sp>
      <p:sp>
        <p:nvSpPr>
          <p:cNvPr id="32" name="Rectángulo 24"/>
          <p:cNvSpPr/>
          <p:nvPr/>
        </p:nvSpPr>
        <p:spPr>
          <a:xfrm>
            <a:off x="6330560" y="3239431"/>
            <a:ext cx="2622152" cy="2954014"/>
          </a:xfrm>
          <a:prstGeom prst="rect">
            <a:avLst/>
          </a:prstGeom>
        </p:spPr>
        <p:txBody>
          <a:bodyPr wrap="square">
            <a:spAutoFit/>
          </a:bodyPr>
          <a:lstStyle/>
          <a:p>
            <a:pPr marL="177314" indent="-177314">
              <a:spcAft>
                <a:spcPts val="609"/>
              </a:spcAft>
              <a:buClr>
                <a:srgbClr val="4B9CB9"/>
              </a:buClr>
              <a:buSzPct val="110000"/>
              <a:buFont typeface="Arial"/>
              <a:buChar char="•"/>
            </a:pPr>
            <a:r>
              <a:rPr lang="en-US" sz="1600" err="1">
                <a:latin typeface="Corbel" charset="0"/>
                <a:ea typeface="Corbel" charset="0"/>
                <a:cs typeface="Corbel" charset="0"/>
              </a:rPr>
              <a:t>Badania</a:t>
            </a:r>
            <a:r>
              <a:rPr lang="en-US" sz="1600">
                <a:latin typeface="Corbel" charset="0"/>
                <a:ea typeface="Corbel" charset="0"/>
                <a:cs typeface="Corbel" charset="0"/>
              </a:rPr>
              <a:t> </a:t>
            </a:r>
            <a:r>
              <a:rPr lang="en-US" sz="1600" err="1">
                <a:latin typeface="Corbel" charset="0"/>
                <a:ea typeface="Corbel" charset="0"/>
                <a:cs typeface="Corbel" charset="0"/>
              </a:rPr>
              <a:t>podstawowe</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Lokalna</a:t>
            </a:r>
            <a:r>
              <a:rPr lang="en-US" sz="1600">
                <a:latin typeface="Corbel" charset="0"/>
                <a:ea typeface="Corbel" charset="0"/>
                <a:cs typeface="Corbel" charset="0"/>
              </a:rPr>
              <a:t> </a:t>
            </a:r>
            <a:r>
              <a:rPr lang="en-US" sz="1600" err="1">
                <a:latin typeface="Corbel" charset="0"/>
                <a:ea typeface="Corbel" charset="0"/>
                <a:cs typeface="Corbel" charset="0"/>
              </a:rPr>
              <a:t>prasa</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Wizyty</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Opinie</a:t>
            </a:r>
            <a:r>
              <a:rPr lang="en-US" sz="1600">
                <a:latin typeface="Corbel" charset="0"/>
                <a:ea typeface="Corbel" charset="0"/>
                <a:cs typeface="Corbel" charset="0"/>
              </a:rPr>
              <a:t> </a:t>
            </a:r>
            <a:r>
              <a:rPr lang="en-US" sz="1600" err="1">
                <a:latin typeface="Corbel" charset="0"/>
                <a:ea typeface="Corbel" charset="0"/>
                <a:cs typeface="Corbel" charset="0"/>
              </a:rPr>
              <a:t>innych</a:t>
            </a:r>
            <a:r>
              <a:rPr lang="en-US" sz="1600">
                <a:latin typeface="Corbel" charset="0"/>
                <a:ea typeface="Corbel" charset="0"/>
                <a:cs typeface="Corbel" charset="0"/>
              </a:rPr>
              <a:t> </a:t>
            </a:r>
            <a:r>
              <a:rPr lang="en-US" sz="1600" err="1">
                <a:latin typeface="Corbel" charset="0"/>
                <a:ea typeface="Corbel" charset="0"/>
                <a:cs typeface="Corbel" charset="0"/>
              </a:rPr>
              <a:t>inwestorów</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Rozmowy</a:t>
            </a:r>
            <a:r>
              <a:rPr lang="en-US" sz="1600">
                <a:latin typeface="Corbel" charset="0"/>
                <a:ea typeface="Corbel" charset="0"/>
                <a:cs typeface="Corbel" charset="0"/>
              </a:rPr>
              <a:t> z </a:t>
            </a:r>
            <a:r>
              <a:rPr lang="en-US" sz="1600" err="1">
                <a:latin typeface="Corbel" charset="0"/>
                <a:ea typeface="Corbel" charset="0"/>
                <a:cs typeface="Corbel" charset="0"/>
              </a:rPr>
              <a:t>lokalnymi</a:t>
            </a:r>
            <a:r>
              <a:rPr lang="en-US" sz="1600">
                <a:latin typeface="Corbel" charset="0"/>
                <a:ea typeface="Corbel" charset="0"/>
                <a:cs typeface="Corbel" charset="0"/>
              </a:rPr>
              <a:t> </a:t>
            </a:r>
            <a:r>
              <a:rPr lang="en-US" sz="1600" err="1">
                <a:latin typeface="Corbel" charset="0"/>
                <a:ea typeface="Corbel" charset="0"/>
                <a:cs typeface="Corbel" charset="0"/>
              </a:rPr>
              <a:t>firmami</a:t>
            </a:r>
            <a:endParaRPr lang="en-US" sz="1600">
              <a:latin typeface="Corbel" charset="0"/>
              <a:ea typeface="Corbel" charset="0"/>
              <a:cs typeface="Corbel" charset="0"/>
            </a:endParaRPr>
          </a:p>
          <a:p>
            <a:pPr marL="177314" indent="-177314">
              <a:spcAft>
                <a:spcPts val="609"/>
              </a:spcAft>
              <a:buClr>
                <a:srgbClr val="4B9CB9"/>
              </a:buClr>
              <a:buSzPct val="110000"/>
              <a:buFont typeface="Arial"/>
              <a:buChar char="•"/>
            </a:pPr>
            <a:r>
              <a:rPr lang="en-US" sz="1600" err="1">
                <a:latin typeface="Corbel" charset="0"/>
                <a:ea typeface="Corbel" charset="0"/>
                <a:cs typeface="Corbel" charset="0"/>
              </a:rPr>
              <a:t>Interakcje</a:t>
            </a:r>
            <a:r>
              <a:rPr lang="en-US" sz="1600">
                <a:latin typeface="Corbel" charset="0"/>
                <a:ea typeface="Corbel" charset="0"/>
                <a:cs typeface="Corbel" charset="0"/>
              </a:rPr>
              <a:t> z </a:t>
            </a:r>
            <a:r>
              <a:rPr lang="en-US" sz="1600" err="1">
                <a:latin typeface="Corbel" charset="0"/>
                <a:ea typeface="Corbel" charset="0"/>
                <a:cs typeface="Corbel" charset="0"/>
              </a:rPr>
              <a:t>lokalnym</a:t>
            </a:r>
            <a:r>
              <a:rPr lang="en-US" sz="1600">
                <a:latin typeface="Corbel" charset="0"/>
                <a:ea typeface="Corbel" charset="0"/>
                <a:cs typeface="Corbel" charset="0"/>
              </a:rPr>
              <a:t> </a:t>
            </a:r>
            <a:r>
              <a:rPr lang="en-US" sz="1600" err="1">
                <a:latin typeface="Corbel" charset="0"/>
                <a:ea typeface="Corbel" charset="0"/>
                <a:cs typeface="Corbel" charset="0"/>
              </a:rPr>
              <a:t>rządem</a:t>
            </a:r>
            <a:endParaRPr lang="en-US" sz="1600">
              <a:latin typeface="Corbel" charset="0"/>
              <a:ea typeface="Corbel" charset="0"/>
              <a:cs typeface="Corbel" charset="0"/>
            </a:endParaRPr>
          </a:p>
          <a:p>
            <a:pPr marL="177314" indent="-177314">
              <a:lnSpc>
                <a:spcPts val="1320"/>
              </a:lnSpc>
              <a:spcAft>
                <a:spcPts val="609"/>
              </a:spcAft>
              <a:buClr>
                <a:srgbClr val="4B9CB9"/>
              </a:buClr>
              <a:buSzPct val="110000"/>
              <a:buFont typeface="Arial"/>
              <a:buChar char="•"/>
            </a:pPr>
            <a:endParaRPr lang="en-US" sz="1600">
              <a:solidFill>
                <a:srgbClr val="505559"/>
              </a:solidFill>
              <a:latin typeface="Corbel" charset="0"/>
              <a:ea typeface="Corbel" charset="0"/>
              <a:cs typeface="Corbel" charset="0"/>
            </a:endParaRPr>
          </a:p>
          <a:p>
            <a:pPr marL="177314" indent="-177314">
              <a:lnSpc>
                <a:spcPts val="1320"/>
              </a:lnSpc>
              <a:spcAft>
                <a:spcPts val="609"/>
              </a:spcAft>
              <a:buClr>
                <a:srgbClr val="4B9CB9"/>
              </a:buClr>
              <a:buSzPct val="110000"/>
              <a:buFont typeface="Arial"/>
              <a:buChar char="•"/>
            </a:pPr>
            <a:endParaRPr lang="en-US" sz="1600">
              <a:solidFill>
                <a:srgbClr val="505559"/>
              </a:solidFill>
              <a:latin typeface="Corbel" charset="0"/>
              <a:ea typeface="Corbel" charset="0"/>
              <a:cs typeface="Corbel" charset="0"/>
            </a:endParaRPr>
          </a:p>
        </p:txBody>
      </p:sp>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2173261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7498773" cy="457200"/>
          </a:xfrm>
        </p:spPr>
        <p:txBody>
          <a:bodyPr/>
          <a:lstStyle/>
          <a:p>
            <a:r>
              <a:rPr lang="en-US" sz="2800" err="1">
                <a:latin typeface="Corbel" charset="0"/>
                <a:ea typeface="Corbel" charset="0"/>
                <a:cs typeface="Corbel" charset="0"/>
              </a:rPr>
              <a:t>Podejście</a:t>
            </a:r>
            <a:r>
              <a:rPr lang="en-US" sz="2800">
                <a:latin typeface="Corbel" charset="0"/>
                <a:ea typeface="Corbel" charset="0"/>
                <a:cs typeface="Corbel" charset="0"/>
              </a:rPr>
              <a:t> firm</a:t>
            </a:r>
          </a:p>
        </p:txBody>
      </p:sp>
      <p:sp>
        <p:nvSpPr>
          <p:cNvPr id="4" name="AutoShape 8"/>
          <p:cNvSpPr>
            <a:spLocks noChangeArrowheads="1"/>
          </p:cNvSpPr>
          <p:nvPr>
            <p:custDataLst>
              <p:tags r:id="rId1"/>
            </p:custDataLst>
          </p:nvPr>
        </p:nvSpPr>
        <p:spPr bwMode="gray">
          <a:xfrm>
            <a:off x="3757317" y="1615946"/>
            <a:ext cx="1839024" cy="499570"/>
          </a:xfrm>
          <a:prstGeom prst="chevron">
            <a:avLst>
              <a:gd name="adj" fmla="val 21380"/>
            </a:avLst>
          </a:prstGeom>
          <a:solidFill>
            <a:srgbClr val="214757"/>
          </a:solidFill>
          <a:ln w="6350">
            <a:noFill/>
            <a:miter lim="800000"/>
            <a:headEnd type="none" w="sm" len="sm"/>
            <a:tailEnd type="none" w="sm" len="sm"/>
          </a:ln>
          <a:effectLst/>
        </p:spPr>
        <p:txBody>
          <a:bodyPr wrap="none" lIns="54831" tIns="54831" rIns="54831" bIns="54831" anchor="ctr"/>
          <a:lstStyle/>
          <a:p>
            <a:pPr algn="ctr" defTabSz="773735" eaLnBrk="0" hangingPunct="0">
              <a:defRPr/>
            </a:pPr>
            <a:r>
              <a:rPr lang="en-US" sz="1218" b="1">
                <a:solidFill>
                  <a:srgbClr val="FFFFFF"/>
                </a:solidFill>
                <a:latin typeface="Corbel" charset="0"/>
                <a:ea typeface="Corbel" charset="0"/>
                <a:cs typeface="Corbel" charset="0"/>
                <a:sym typeface="Calibri" charset="0"/>
              </a:rPr>
              <a:t>Location analysis</a:t>
            </a:r>
          </a:p>
        </p:txBody>
      </p:sp>
      <p:sp>
        <p:nvSpPr>
          <p:cNvPr id="5" name="AutoShape 9"/>
          <p:cNvSpPr>
            <a:spLocks noChangeArrowheads="1"/>
          </p:cNvSpPr>
          <p:nvPr/>
        </p:nvSpPr>
        <p:spPr bwMode="gray">
          <a:xfrm>
            <a:off x="2002538" y="1615945"/>
            <a:ext cx="1827895" cy="500690"/>
          </a:xfrm>
          <a:prstGeom prst="homePlate">
            <a:avLst>
              <a:gd name="adj" fmla="val 19679"/>
            </a:avLst>
          </a:prstGeom>
          <a:solidFill>
            <a:srgbClr val="214757"/>
          </a:solidFill>
          <a:ln w="6350">
            <a:noFill/>
            <a:miter lim="800000"/>
            <a:headEnd type="none" w="sm" len="sm"/>
            <a:tailEnd type="none" w="sm" len="sm"/>
          </a:ln>
          <a:effectLst/>
        </p:spPr>
        <p:txBody>
          <a:bodyPr wrap="none" lIns="54831" tIns="54831" rIns="54831" bIns="54831" anchor="ctr"/>
          <a:lstStyle/>
          <a:p>
            <a:pPr algn="ctr" defTabSz="773735" eaLnBrk="0" hangingPunct="0">
              <a:defRPr/>
            </a:pPr>
            <a:r>
              <a:rPr lang="en-US" sz="1218" b="1">
                <a:solidFill>
                  <a:srgbClr val="FFFFFF"/>
                </a:solidFill>
                <a:latin typeface="Corbel" charset="0"/>
                <a:ea typeface="Corbel" charset="0"/>
                <a:cs typeface="Corbel" charset="0"/>
                <a:sym typeface="Calibri" charset="0"/>
              </a:rPr>
              <a:t>Project definition</a:t>
            </a:r>
          </a:p>
        </p:txBody>
      </p:sp>
      <p:sp>
        <p:nvSpPr>
          <p:cNvPr id="6" name="AutoShape 21"/>
          <p:cNvSpPr>
            <a:spLocks noChangeArrowheads="1"/>
          </p:cNvSpPr>
          <p:nvPr>
            <p:custDataLst>
              <p:tags r:id="rId2"/>
            </p:custDataLst>
          </p:nvPr>
        </p:nvSpPr>
        <p:spPr bwMode="gray">
          <a:xfrm>
            <a:off x="5512097" y="1615946"/>
            <a:ext cx="1839024" cy="499570"/>
          </a:xfrm>
          <a:prstGeom prst="chevron">
            <a:avLst>
              <a:gd name="adj" fmla="val 21380"/>
            </a:avLst>
          </a:prstGeom>
          <a:solidFill>
            <a:srgbClr val="214757"/>
          </a:solidFill>
          <a:ln w="6350">
            <a:noFill/>
            <a:miter lim="800000"/>
            <a:headEnd type="none" w="sm" len="sm"/>
            <a:tailEnd type="none" w="sm" len="sm"/>
          </a:ln>
          <a:effectLst/>
        </p:spPr>
        <p:txBody>
          <a:bodyPr wrap="none" lIns="54831" tIns="54831" rIns="54831" bIns="54831" anchor="ctr"/>
          <a:lstStyle/>
          <a:p>
            <a:pPr algn="ctr" defTabSz="773735" eaLnBrk="0" hangingPunct="0">
              <a:defRPr/>
            </a:pPr>
            <a:r>
              <a:rPr lang="en-US" sz="1218" b="1">
                <a:solidFill>
                  <a:srgbClr val="FFFFFF"/>
                </a:solidFill>
                <a:latin typeface="Corbel" charset="0"/>
                <a:ea typeface="Corbel" charset="0"/>
                <a:cs typeface="Corbel" charset="0"/>
                <a:sym typeface="Calibri" charset="0"/>
              </a:rPr>
              <a:t>Site selection</a:t>
            </a:r>
          </a:p>
        </p:txBody>
      </p:sp>
      <p:sp>
        <p:nvSpPr>
          <p:cNvPr id="7" name="AutoShape 22"/>
          <p:cNvSpPr>
            <a:spLocks noChangeArrowheads="1"/>
          </p:cNvSpPr>
          <p:nvPr>
            <p:custDataLst>
              <p:tags r:id="rId3"/>
            </p:custDataLst>
          </p:nvPr>
        </p:nvSpPr>
        <p:spPr bwMode="gray">
          <a:xfrm>
            <a:off x="7266876" y="1615946"/>
            <a:ext cx="1839024" cy="499570"/>
          </a:xfrm>
          <a:prstGeom prst="chevron">
            <a:avLst>
              <a:gd name="adj" fmla="val 21380"/>
            </a:avLst>
          </a:prstGeom>
          <a:solidFill>
            <a:srgbClr val="214757"/>
          </a:solidFill>
          <a:ln w="6350">
            <a:noFill/>
            <a:miter lim="800000"/>
            <a:headEnd type="none" w="sm" len="sm"/>
            <a:tailEnd type="none" w="sm" len="sm"/>
          </a:ln>
          <a:effectLst/>
        </p:spPr>
        <p:txBody>
          <a:bodyPr wrap="none" lIns="54831" tIns="54831" rIns="54831" bIns="54831" anchor="ctr"/>
          <a:lstStyle/>
          <a:p>
            <a:pPr algn="ctr" defTabSz="773735" eaLnBrk="0" hangingPunct="0">
              <a:defRPr/>
            </a:pPr>
            <a:r>
              <a:rPr lang="en-US" sz="1218" b="1">
                <a:solidFill>
                  <a:srgbClr val="FFFFFF"/>
                </a:solidFill>
                <a:latin typeface="Corbel" charset="0"/>
                <a:ea typeface="Corbel" charset="0"/>
                <a:cs typeface="Corbel" charset="0"/>
                <a:sym typeface="Calibri" charset="0"/>
              </a:rPr>
              <a:t>Negotiation</a:t>
            </a:r>
          </a:p>
        </p:txBody>
      </p:sp>
      <p:sp>
        <p:nvSpPr>
          <p:cNvPr id="8" name="Rechteck 9"/>
          <p:cNvSpPr/>
          <p:nvPr/>
        </p:nvSpPr>
        <p:spPr>
          <a:xfrm>
            <a:off x="979022" y="2200872"/>
            <a:ext cx="950400" cy="804274"/>
          </a:xfrm>
          <a:prstGeom prst="rect">
            <a:avLst/>
          </a:prstGeom>
          <a:solidFill>
            <a:srgbClr val="95A3AC"/>
          </a:solidFill>
          <a:ln w="6350">
            <a:noFill/>
            <a:miter lim="800000"/>
            <a:headEnd type="none" w="sm" len="sm"/>
            <a:tailEnd type="none" w="sm" len="sm"/>
          </a:ln>
          <a:effectLst/>
        </p:spPr>
        <p:txBody>
          <a:bodyPr wrap="none" lIns="54831" tIns="54831" rIns="54831" bIns="54831" anchor="ctr"/>
          <a:lstStyle/>
          <a:p>
            <a:pPr algn="ctr" defTabSz="773735" eaLnBrk="0" hangingPunct="0"/>
            <a:r>
              <a:rPr lang="en-US" sz="1218" b="1">
                <a:solidFill>
                  <a:srgbClr val="FFFFFF"/>
                </a:solidFill>
                <a:latin typeface="Corbel" charset="0"/>
                <a:ea typeface="Corbel" charset="0"/>
                <a:cs typeface="Corbel" charset="0"/>
              </a:rPr>
              <a:t>Key</a:t>
            </a:r>
          </a:p>
          <a:p>
            <a:pPr algn="ctr" defTabSz="773735" eaLnBrk="0" hangingPunct="0"/>
            <a:r>
              <a:rPr lang="en-US" sz="1218" b="1">
                <a:solidFill>
                  <a:srgbClr val="FFFFFF"/>
                </a:solidFill>
                <a:latin typeface="Corbel" charset="0"/>
                <a:ea typeface="Corbel" charset="0"/>
                <a:cs typeface="Corbel" charset="0"/>
              </a:rPr>
              <a:t>objectives</a:t>
            </a:r>
          </a:p>
        </p:txBody>
      </p:sp>
      <p:sp>
        <p:nvSpPr>
          <p:cNvPr id="9" name="Rechteck 10"/>
          <p:cNvSpPr/>
          <p:nvPr/>
        </p:nvSpPr>
        <p:spPr>
          <a:xfrm>
            <a:off x="979022" y="3078262"/>
            <a:ext cx="950400" cy="1974127"/>
          </a:xfrm>
          <a:prstGeom prst="rect">
            <a:avLst/>
          </a:prstGeom>
          <a:solidFill>
            <a:srgbClr val="95A3AC"/>
          </a:solidFill>
          <a:ln w="6350">
            <a:noFill/>
            <a:miter lim="800000"/>
            <a:headEnd type="none" w="sm" len="sm"/>
            <a:tailEnd type="none" w="sm" len="sm"/>
          </a:ln>
          <a:effectLst/>
        </p:spPr>
        <p:txBody>
          <a:bodyPr wrap="none" lIns="54831" tIns="54831" rIns="54831" bIns="54831" anchor="ctr"/>
          <a:lstStyle/>
          <a:p>
            <a:pPr algn="ctr" defTabSz="773735" eaLnBrk="0" hangingPunct="0"/>
            <a:r>
              <a:rPr lang="en-US" sz="1218" b="1">
                <a:solidFill>
                  <a:srgbClr val="FFFFFF"/>
                </a:solidFill>
                <a:latin typeface="Corbel" charset="0"/>
                <a:ea typeface="Corbel" charset="0"/>
                <a:cs typeface="Corbel" charset="0"/>
              </a:rPr>
              <a:t>Activities </a:t>
            </a:r>
          </a:p>
          <a:p>
            <a:pPr algn="ctr" defTabSz="773735" eaLnBrk="0" hangingPunct="0"/>
            <a:r>
              <a:rPr lang="en-US" sz="1218" b="1">
                <a:solidFill>
                  <a:srgbClr val="FFFFFF"/>
                </a:solidFill>
                <a:latin typeface="Corbel" charset="0"/>
                <a:ea typeface="Corbel" charset="0"/>
                <a:cs typeface="Corbel" charset="0"/>
              </a:rPr>
              <a:t>&amp; results</a:t>
            </a:r>
          </a:p>
        </p:txBody>
      </p:sp>
      <p:sp>
        <p:nvSpPr>
          <p:cNvPr id="10" name="Rechteck 11"/>
          <p:cNvSpPr/>
          <p:nvPr/>
        </p:nvSpPr>
        <p:spPr>
          <a:xfrm>
            <a:off x="979022" y="5125504"/>
            <a:ext cx="950400" cy="804274"/>
          </a:xfrm>
          <a:prstGeom prst="rect">
            <a:avLst/>
          </a:prstGeom>
          <a:solidFill>
            <a:srgbClr val="95A3AC"/>
          </a:solidFill>
          <a:ln w="6350">
            <a:noFill/>
            <a:miter lim="800000"/>
            <a:headEnd type="none" w="sm" len="sm"/>
            <a:tailEnd type="none" w="sm" len="sm"/>
          </a:ln>
          <a:effectLst/>
        </p:spPr>
        <p:txBody>
          <a:bodyPr wrap="none" lIns="54831" tIns="54831" rIns="54831" bIns="54831" anchor="ctr"/>
          <a:lstStyle/>
          <a:p>
            <a:pPr algn="ctr" defTabSz="773735" eaLnBrk="0" hangingPunct="0"/>
            <a:r>
              <a:rPr lang="en-US" sz="1218" b="1">
                <a:solidFill>
                  <a:srgbClr val="FFFFFF"/>
                </a:solidFill>
                <a:latin typeface="Corbel" charset="0"/>
                <a:ea typeface="Corbel" charset="0"/>
                <a:cs typeface="Corbel" charset="0"/>
              </a:rPr>
              <a:t>Key</a:t>
            </a:r>
          </a:p>
          <a:p>
            <a:pPr algn="ctr" defTabSz="773735" eaLnBrk="0" hangingPunct="0"/>
            <a:r>
              <a:rPr lang="en-US" sz="1218" b="1">
                <a:solidFill>
                  <a:srgbClr val="FFFFFF"/>
                </a:solidFill>
                <a:latin typeface="Corbel" charset="0"/>
                <a:ea typeface="Corbel" charset="0"/>
                <a:cs typeface="Corbel" charset="0"/>
              </a:rPr>
              <a:t>deliverables</a:t>
            </a:r>
          </a:p>
        </p:txBody>
      </p:sp>
      <p:sp>
        <p:nvSpPr>
          <p:cNvPr id="11" name="Rechteck 12"/>
          <p:cNvSpPr/>
          <p:nvPr/>
        </p:nvSpPr>
        <p:spPr>
          <a:xfrm>
            <a:off x="2002537" y="2200872"/>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Obtain clear under-standing of project goals, parameters and drivers</a:t>
            </a:r>
          </a:p>
        </p:txBody>
      </p:sp>
      <p:sp>
        <p:nvSpPr>
          <p:cNvPr id="12" name="Rechteck 13"/>
          <p:cNvSpPr/>
          <p:nvPr/>
        </p:nvSpPr>
        <p:spPr>
          <a:xfrm>
            <a:off x="3757317" y="2200872"/>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Analyze potential locations and determine locations for further evaluation</a:t>
            </a:r>
          </a:p>
        </p:txBody>
      </p:sp>
      <p:sp>
        <p:nvSpPr>
          <p:cNvPr id="13" name="Rechteck 14"/>
          <p:cNvSpPr/>
          <p:nvPr/>
        </p:nvSpPr>
        <p:spPr>
          <a:xfrm>
            <a:off x="5522893" y="2200872"/>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Identify and evaluate suitable sites and select optimal site</a:t>
            </a:r>
          </a:p>
        </p:txBody>
      </p:sp>
      <p:sp>
        <p:nvSpPr>
          <p:cNvPr id="14" name="Rechteck 15"/>
          <p:cNvSpPr/>
          <p:nvPr/>
        </p:nvSpPr>
        <p:spPr>
          <a:xfrm>
            <a:off x="7277673" y="2200872"/>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Negotiate government support, secure formal commitments &amp; prepare applications</a:t>
            </a:r>
          </a:p>
        </p:txBody>
      </p:sp>
      <p:sp>
        <p:nvSpPr>
          <p:cNvPr id="15" name="Rechteck 16"/>
          <p:cNvSpPr/>
          <p:nvPr/>
        </p:nvSpPr>
        <p:spPr>
          <a:xfrm>
            <a:off x="2002537" y="3078262"/>
            <a:ext cx="1718031" cy="1974127"/>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Define project drivers and parameters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Define location criteria and metrics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Conduct criteria weighting process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Determine longlist of locations (regions/cities)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Finalize project workplan</a:t>
            </a:r>
          </a:p>
        </p:txBody>
      </p:sp>
      <p:sp>
        <p:nvSpPr>
          <p:cNvPr id="16" name="Rechteck 17"/>
          <p:cNvSpPr/>
          <p:nvPr/>
        </p:nvSpPr>
        <p:spPr>
          <a:xfrm>
            <a:off x="3757317" y="3078262"/>
            <a:ext cx="1718031" cy="1974127"/>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Identify data sources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Conduct data research</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Validate data &amp; gather qualitative evidence</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Assess and rank  locations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Select top 2-3 locations for site selection</a:t>
            </a:r>
          </a:p>
        </p:txBody>
      </p:sp>
      <p:sp>
        <p:nvSpPr>
          <p:cNvPr id="17" name="Rechteck 18"/>
          <p:cNvSpPr/>
          <p:nvPr/>
        </p:nvSpPr>
        <p:spPr>
          <a:xfrm>
            <a:off x="5522893" y="3078262"/>
            <a:ext cx="1718031" cy="1974127"/>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Identify suitable sites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Evaluate sites based on project requirements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Gather additional site information</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Compare site costs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Selection of top 2-3 candidate sites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Organize and conduct site visits</a:t>
            </a:r>
          </a:p>
        </p:txBody>
      </p:sp>
      <p:sp>
        <p:nvSpPr>
          <p:cNvPr id="18" name="Rechteck 19"/>
          <p:cNvSpPr/>
          <p:nvPr/>
        </p:nvSpPr>
        <p:spPr>
          <a:xfrm>
            <a:off x="7277673" y="3078262"/>
            <a:ext cx="1718031" cy="1974127"/>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Determine priorities and develop strategy</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Compile necessary data for preliminary support offer</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Evaluate initial offer</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Prepare &amp; submit incentives application</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Coordinate process with government officials </a:t>
            </a:r>
          </a:p>
        </p:txBody>
      </p:sp>
      <p:sp>
        <p:nvSpPr>
          <p:cNvPr id="19" name="Rechteck 20"/>
          <p:cNvSpPr/>
          <p:nvPr/>
        </p:nvSpPr>
        <p:spPr>
          <a:xfrm>
            <a:off x="2002537" y="5125504"/>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Project workplan defining geographic scope, metrics  &amp; weights and timing</a:t>
            </a:r>
          </a:p>
        </p:txBody>
      </p:sp>
      <p:sp>
        <p:nvSpPr>
          <p:cNvPr id="20" name="Rechteck 21"/>
          <p:cNvSpPr/>
          <p:nvPr/>
        </p:nvSpPr>
        <p:spPr>
          <a:xfrm>
            <a:off x="3757317" y="5125504"/>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Interim report with criteria assessment and location ranking </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Shortlist of 2-3 locations</a:t>
            </a:r>
          </a:p>
        </p:txBody>
      </p:sp>
      <p:sp>
        <p:nvSpPr>
          <p:cNvPr id="21" name="Rechteck 22"/>
          <p:cNvSpPr/>
          <p:nvPr/>
        </p:nvSpPr>
        <p:spPr>
          <a:xfrm>
            <a:off x="5522893" y="5125504"/>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Final report with full site assessment</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Site visit background information and agenda</a:t>
            </a:r>
          </a:p>
          <a:p>
            <a:pPr marL="183762" lvl="1" indent="-183762">
              <a:spcBef>
                <a:spcPts val="203"/>
              </a:spcBef>
              <a:buClr>
                <a:srgbClr val="70A838"/>
              </a:buClr>
              <a:buSzPct val="120000"/>
              <a:buFont typeface="Arial" charset="0"/>
              <a:buChar char="•"/>
            </a:pPr>
            <a:endParaRPr lang="en-US" sz="1117">
              <a:solidFill>
                <a:srgbClr val="3C4A4A"/>
              </a:solidFill>
              <a:latin typeface="Corbel" charset="0"/>
              <a:ea typeface="Corbel" charset="0"/>
              <a:cs typeface="Corbel" charset="0"/>
              <a:sym typeface="Calibri" charset="0"/>
            </a:endParaRPr>
          </a:p>
        </p:txBody>
      </p:sp>
      <p:sp>
        <p:nvSpPr>
          <p:cNvPr id="22" name="Rechteck 23"/>
          <p:cNvSpPr/>
          <p:nvPr/>
        </p:nvSpPr>
        <p:spPr>
          <a:xfrm>
            <a:off x="7277673" y="5125504"/>
            <a:ext cx="1718031" cy="804274"/>
          </a:xfrm>
          <a:prstGeom prst="rect">
            <a:avLst/>
          </a:prstGeom>
          <a:solidFill>
            <a:srgbClr val="FFFFFF">
              <a:alpha val="49803"/>
            </a:srgbClr>
          </a:solidFill>
          <a:ln w="9525">
            <a:solidFill>
              <a:srgbClr val="798431"/>
            </a:solidFill>
            <a:round/>
            <a:headEnd/>
            <a:tailEnd/>
          </a:ln>
        </p:spPr>
        <p:txBody>
          <a:bodyPr wrap="square" lIns="36554" tIns="36554" rIns="36554" bIns="36554" anchor="t">
            <a:noAutofit/>
          </a:bodyPr>
          <a:lstStyle/>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Incentives strategy</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Initial incentives offers</a:t>
            </a:r>
          </a:p>
          <a:p>
            <a:pPr marL="183762" lvl="1" indent="-96717">
              <a:lnSpc>
                <a:spcPts val="1320"/>
              </a:lnSpc>
              <a:spcBef>
                <a:spcPts val="305"/>
              </a:spcBef>
              <a:buClr>
                <a:srgbClr val="798431"/>
              </a:buClr>
              <a:buSzPct val="120000"/>
              <a:buFont typeface="Arial" charset="0"/>
              <a:buChar char="•"/>
            </a:pPr>
            <a:r>
              <a:rPr lang="en-US" sz="1117">
                <a:solidFill>
                  <a:srgbClr val="3C4A4A"/>
                </a:solidFill>
                <a:latin typeface="Corbel" charset="0"/>
                <a:ea typeface="Corbel" charset="0"/>
                <a:cs typeface="Corbel" charset="0"/>
                <a:sym typeface="Calibri" charset="0"/>
              </a:rPr>
              <a:t>Process for formal incentives application</a:t>
            </a:r>
          </a:p>
        </p:txBody>
      </p:sp>
      <p:sp>
        <p:nvSpPr>
          <p:cNvPr id="23" name="Oval 48"/>
          <p:cNvSpPr>
            <a:spLocks noChangeArrowheads="1"/>
          </p:cNvSpPr>
          <p:nvPr>
            <p:custDataLst>
              <p:tags r:id="rId4"/>
            </p:custDataLst>
          </p:nvPr>
        </p:nvSpPr>
        <p:spPr bwMode="auto">
          <a:xfrm>
            <a:off x="3714027" y="1485900"/>
            <a:ext cx="262743" cy="251460"/>
          </a:xfrm>
          <a:prstGeom prst="ellipse">
            <a:avLst/>
          </a:prstGeom>
          <a:solidFill>
            <a:srgbClr val="95A3AC"/>
          </a:solidFill>
          <a:ln w="9525" algn="ctr">
            <a:noFill/>
            <a:miter lim="800000"/>
            <a:headEnd/>
            <a:tailEnd/>
          </a:ln>
          <a:effectLst/>
        </p:spPr>
        <p:txBody>
          <a:bodyPr wrap="square" lIns="0" tIns="0" rIns="0" bIns="0" anchor="ctr"/>
          <a:lstStyle/>
          <a:p>
            <a:pPr algn="ctr">
              <a:lnSpc>
                <a:spcPct val="90000"/>
              </a:lnSpc>
              <a:spcBef>
                <a:spcPct val="0"/>
              </a:spcBef>
              <a:defRPr/>
            </a:pPr>
            <a:r>
              <a:rPr lang="de-DE" sz="1218" b="1">
                <a:solidFill>
                  <a:schemeClr val="bg1"/>
                </a:solidFill>
                <a:latin typeface="Corbel" charset="0"/>
                <a:ea typeface="Corbel" charset="0"/>
                <a:cs typeface="Corbel" charset="0"/>
                <a:sym typeface="Calibri" charset="0"/>
              </a:rPr>
              <a:t>II</a:t>
            </a:r>
          </a:p>
        </p:txBody>
      </p:sp>
      <p:sp>
        <p:nvSpPr>
          <p:cNvPr id="24" name="Oval 49"/>
          <p:cNvSpPr>
            <a:spLocks noChangeArrowheads="1"/>
          </p:cNvSpPr>
          <p:nvPr>
            <p:custDataLst>
              <p:tags r:id="rId5"/>
            </p:custDataLst>
          </p:nvPr>
        </p:nvSpPr>
        <p:spPr bwMode="auto">
          <a:xfrm>
            <a:off x="5468807" y="1485900"/>
            <a:ext cx="262743" cy="251460"/>
          </a:xfrm>
          <a:prstGeom prst="ellipse">
            <a:avLst/>
          </a:prstGeom>
          <a:solidFill>
            <a:srgbClr val="95A3AC"/>
          </a:solidFill>
          <a:ln w="9525" algn="ctr">
            <a:noFill/>
            <a:miter lim="800000"/>
            <a:headEnd/>
            <a:tailEnd/>
          </a:ln>
          <a:effectLst/>
        </p:spPr>
        <p:txBody>
          <a:bodyPr wrap="square" lIns="0" tIns="0" rIns="0" bIns="0" anchor="ctr"/>
          <a:lstStyle/>
          <a:p>
            <a:pPr algn="ctr">
              <a:lnSpc>
                <a:spcPct val="90000"/>
              </a:lnSpc>
              <a:spcBef>
                <a:spcPct val="0"/>
              </a:spcBef>
              <a:defRPr/>
            </a:pPr>
            <a:r>
              <a:rPr lang="de-DE" sz="1218" b="1">
                <a:solidFill>
                  <a:schemeClr val="bg1"/>
                </a:solidFill>
                <a:latin typeface="Corbel" charset="0"/>
                <a:ea typeface="Corbel" charset="0"/>
                <a:cs typeface="Corbel" charset="0"/>
                <a:sym typeface="Calibri" charset="0"/>
              </a:rPr>
              <a:t>III</a:t>
            </a:r>
          </a:p>
        </p:txBody>
      </p:sp>
      <p:sp>
        <p:nvSpPr>
          <p:cNvPr id="25" name="Oval 50"/>
          <p:cNvSpPr>
            <a:spLocks noChangeArrowheads="1"/>
          </p:cNvSpPr>
          <p:nvPr>
            <p:custDataLst>
              <p:tags r:id="rId6"/>
            </p:custDataLst>
          </p:nvPr>
        </p:nvSpPr>
        <p:spPr bwMode="auto">
          <a:xfrm>
            <a:off x="7226811" y="1485900"/>
            <a:ext cx="259519" cy="251460"/>
          </a:xfrm>
          <a:prstGeom prst="ellipse">
            <a:avLst/>
          </a:prstGeom>
          <a:solidFill>
            <a:srgbClr val="95A3AC"/>
          </a:solidFill>
          <a:ln w="9525" algn="ctr">
            <a:noFill/>
            <a:miter lim="800000"/>
            <a:headEnd/>
            <a:tailEnd/>
          </a:ln>
          <a:effectLst/>
        </p:spPr>
        <p:txBody>
          <a:bodyPr wrap="square" lIns="0" tIns="0" rIns="0" bIns="0" anchor="ctr"/>
          <a:lstStyle/>
          <a:p>
            <a:pPr algn="ctr">
              <a:lnSpc>
                <a:spcPct val="90000"/>
              </a:lnSpc>
              <a:spcBef>
                <a:spcPct val="0"/>
              </a:spcBef>
              <a:defRPr/>
            </a:pPr>
            <a:r>
              <a:rPr lang="de-DE" sz="1218" b="1">
                <a:solidFill>
                  <a:schemeClr val="bg1"/>
                </a:solidFill>
                <a:latin typeface="Corbel" charset="0"/>
                <a:ea typeface="Corbel" charset="0"/>
                <a:cs typeface="Corbel" charset="0"/>
                <a:sym typeface="Calibri" charset="0"/>
              </a:rPr>
              <a:t>IV</a:t>
            </a:r>
          </a:p>
        </p:txBody>
      </p:sp>
      <p:sp>
        <p:nvSpPr>
          <p:cNvPr id="26" name="Oval 47"/>
          <p:cNvSpPr>
            <a:spLocks noChangeArrowheads="1"/>
          </p:cNvSpPr>
          <p:nvPr>
            <p:custDataLst>
              <p:tags r:id="rId7"/>
            </p:custDataLst>
          </p:nvPr>
        </p:nvSpPr>
        <p:spPr bwMode="auto">
          <a:xfrm>
            <a:off x="1940055" y="1485900"/>
            <a:ext cx="259520" cy="251460"/>
          </a:xfrm>
          <a:prstGeom prst="ellipse">
            <a:avLst/>
          </a:prstGeom>
          <a:solidFill>
            <a:srgbClr val="95A3AC"/>
          </a:solidFill>
          <a:ln w="9525" algn="ctr">
            <a:noFill/>
            <a:miter lim="800000"/>
            <a:headEnd/>
            <a:tailEnd/>
          </a:ln>
          <a:effectLst/>
        </p:spPr>
        <p:txBody>
          <a:bodyPr wrap="square" lIns="0" tIns="0" rIns="0" bIns="0" anchor="ctr"/>
          <a:lstStyle/>
          <a:p>
            <a:pPr algn="ctr">
              <a:lnSpc>
                <a:spcPct val="90000"/>
              </a:lnSpc>
              <a:spcBef>
                <a:spcPct val="0"/>
              </a:spcBef>
              <a:defRPr/>
            </a:pPr>
            <a:r>
              <a:rPr lang="de-DE" sz="1218" b="1">
                <a:solidFill>
                  <a:schemeClr val="bg1"/>
                </a:solidFill>
                <a:latin typeface="Corbel" charset="0"/>
                <a:ea typeface="Corbel" charset="0"/>
                <a:cs typeface="Corbel" charset="0"/>
                <a:sym typeface="Calibri" charset="0"/>
              </a:rPr>
              <a:t>I</a:t>
            </a:r>
          </a:p>
        </p:txBody>
      </p:sp>
      <p:sp>
        <p:nvSpPr>
          <p:cNvPr id="27" name="TextBox 26"/>
          <p:cNvSpPr txBox="1"/>
          <p:nvPr/>
        </p:nvSpPr>
        <p:spPr>
          <a:xfrm>
            <a:off x="1040340" y="5974535"/>
            <a:ext cx="8519860" cy="1313180"/>
          </a:xfrm>
          <a:prstGeom prst="rect">
            <a:avLst/>
          </a:prstGeom>
          <a:noFill/>
        </p:spPr>
        <p:txBody>
          <a:bodyPr wrap="square" rtlCol="0">
            <a:spAutoFit/>
          </a:bodyPr>
          <a:lstStyle/>
          <a:p>
            <a:pPr marL="0" lvl="1" algn="ctr">
              <a:spcAft>
                <a:spcPts val="812"/>
              </a:spcAft>
              <a:buClr>
                <a:srgbClr val="4B9CB9"/>
              </a:buClr>
              <a:buSzPct val="100000"/>
            </a:pPr>
            <a:r>
              <a:rPr lang="en-US" sz="1600" dirty="0" err="1">
                <a:latin typeface="Corbel" charset="0"/>
                <a:ea typeface="Corbel" charset="0"/>
                <a:cs typeface="Corbel" charset="0"/>
              </a:rPr>
              <a:t>Nawet</a:t>
            </a:r>
            <a:r>
              <a:rPr lang="en-US" sz="1600" dirty="0">
                <a:latin typeface="Corbel" charset="0"/>
                <a:ea typeface="Corbel" charset="0"/>
                <a:cs typeface="Corbel" charset="0"/>
              </a:rPr>
              <a:t> </a:t>
            </a:r>
            <a:r>
              <a:rPr lang="en-US" sz="1600" dirty="0" err="1">
                <a:latin typeface="Corbel" charset="0"/>
                <a:ea typeface="Corbel" charset="0"/>
                <a:cs typeface="Corbel" charset="0"/>
              </a:rPr>
              <a:t>doświadcz</a:t>
            </a:r>
            <a:r>
              <a:rPr lang="pl-PL" sz="1600" dirty="0">
                <a:latin typeface="Corbel" charset="0"/>
                <a:ea typeface="Corbel" charset="0"/>
                <a:cs typeface="Corbel" charset="0"/>
              </a:rPr>
              <a:t>one</a:t>
            </a:r>
            <a:r>
              <a:rPr lang="en-US" sz="1600" dirty="0">
                <a:latin typeface="Corbel" charset="0"/>
                <a:ea typeface="Corbel" charset="0"/>
                <a:cs typeface="Corbel" charset="0"/>
              </a:rPr>
              <a:t> </a:t>
            </a:r>
            <a:r>
              <a:rPr lang="en-US" sz="1600" dirty="0" err="1">
                <a:latin typeface="Corbel" charset="0"/>
                <a:ea typeface="Corbel" charset="0"/>
                <a:cs typeface="Corbel" charset="0"/>
              </a:rPr>
              <a:t>koncerny</a:t>
            </a:r>
            <a:r>
              <a:rPr lang="en-US" sz="1600" dirty="0">
                <a:latin typeface="Corbel" charset="0"/>
                <a:ea typeface="Corbel" charset="0"/>
                <a:cs typeface="Corbel" charset="0"/>
              </a:rPr>
              <a:t> </a:t>
            </a:r>
            <a:r>
              <a:rPr lang="en-US" sz="1600" dirty="0" err="1">
                <a:latin typeface="Corbel" charset="0"/>
                <a:ea typeface="Corbel" charset="0"/>
                <a:cs typeface="Corbel" charset="0"/>
              </a:rPr>
              <a:t>często</a:t>
            </a:r>
            <a:r>
              <a:rPr lang="en-US" sz="1600" dirty="0">
                <a:latin typeface="Corbel" charset="0"/>
                <a:ea typeface="Corbel" charset="0"/>
                <a:cs typeface="Corbel" charset="0"/>
              </a:rPr>
              <a:t> </a:t>
            </a:r>
            <a:r>
              <a:rPr lang="en-US" sz="1600" dirty="0" err="1">
                <a:latin typeface="Corbel" charset="0"/>
                <a:ea typeface="Corbel" charset="0"/>
                <a:cs typeface="Corbel" charset="0"/>
              </a:rPr>
              <a:t>popełniają</a:t>
            </a:r>
            <a:r>
              <a:rPr lang="en-US" sz="1600" dirty="0">
                <a:latin typeface="Corbel" charset="0"/>
                <a:ea typeface="Corbel" charset="0"/>
                <a:cs typeface="Corbel" charset="0"/>
              </a:rPr>
              <a:t> </a:t>
            </a:r>
            <a:r>
              <a:rPr lang="en-US" sz="1600" dirty="0" err="1">
                <a:latin typeface="Corbel" charset="0"/>
                <a:ea typeface="Corbel" charset="0"/>
                <a:cs typeface="Corbel" charset="0"/>
              </a:rPr>
              <a:t>błędy</a:t>
            </a:r>
            <a:r>
              <a:rPr lang="en-US" sz="1600" dirty="0">
                <a:latin typeface="Corbel" charset="0"/>
                <a:ea typeface="Corbel" charset="0"/>
                <a:cs typeface="Corbel" charset="0"/>
              </a:rPr>
              <a:t> </a:t>
            </a:r>
            <a:r>
              <a:rPr lang="en-US" sz="1600" dirty="0" err="1">
                <a:latin typeface="Corbel" charset="0"/>
                <a:ea typeface="Corbel" charset="0"/>
                <a:cs typeface="Corbel" charset="0"/>
              </a:rPr>
              <a:t>podczas</a:t>
            </a:r>
            <a:r>
              <a:rPr lang="en-US" sz="1600" dirty="0">
                <a:latin typeface="Corbel" charset="0"/>
                <a:ea typeface="Corbel" charset="0"/>
                <a:cs typeface="Corbel" charset="0"/>
              </a:rPr>
              <a:t> </a:t>
            </a:r>
            <a:r>
              <a:rPr lang="en-US" sz="1600" dirty="0" err="1">
                <a:latin typeface="Corbel" charset="0"/>
                <a:ea typeface="Corbel" charset="0"/>
                <a:cs typeface="Corbel" charset="0"/>
              </a:rPr>
              <a:t>procesu</a:t>
            </a:r>
            <a:r>
              <a:rPr lang="en-US" sz="1600" dirty="0">
                <a:latin typeface="Corbel" charset="0"/>
                <a:ea typeface="Corbel" charset="0"/>
                <a:cs typeface="Corbel" charset="0"/>
              </a:rPr>
              <a:t>.</a:t>
            </a:r>
          </a:p>
          <a:p>
            <a:pPr marL="0" lvl="1" algn="ctr">
              <a:spcAft>
                <a:spcPts val="812"/>
              </a:spcAft>
              <a:buClr>
                <a:srgbClr val="4B9CB9"/>
              </a:buClr>
              <a:buSzPct val="100000"/>
            </a:pPr>
            <a:r>
              <a:rPr lang="en-US" sz="1600" dirty="0">
                <a:latin typeface="Corbel" charset="0"/>
                <a:ea typeface="Corbel" charset="0"/>
                <a:cs typeface="Corbel" charset="0"/>
              </a:rPr>
              <a:t>IPA </a:t>
            </a:r>
            <a:r>
              <a:rPr lang="en-US" sz="1600" dirty="0" err="1">
                <a:latin typeface="Corbel" charset="0"/>
                <a:ea typeface="Corbel" charset="0"/>
                <a:cs typeface="Corbel" charset="0"/>
              </a:rPr>
              <a:t>mogą</a:t>
            </a:r>
            <a:r>
              <a:rPr lang="en-US" sz="1600" dirty="0">
                <a:latin typeface="Corbel" charset="0"/>
                <a:ea typeface="Corbel" charset="0"/>
                <a:cs typeface="Corbel" charset="0"/>
              </a:rPr>
              <a:t> </a:t>
            </a:r>
            <a:r>
              <a:rPr lang="en-US" sz="1600" dirty="0" err="1">
                <a:latin typeface="Corbel" charset="0"/>
                <a:ea typeface="Corbel" charset="0"/>
                <a:cs typeface="Corbel" charset="0"/>
              </a:rPr>
              <a:t>ułatwić</a:t>
            </a:r>
            <a:r>
              <a:rPr lang="en-US" sz="1600" dirty="0">
                <a:latin typeface="Corbel" charset="0"/>
                <a:ea typeface="Corbel" charset="0"/>
                <a:cs typeface="Corbel" charset="0"/>
              </a:rPr>
              <a:t> ten </a:t>
            </a:r>
            <a:r>
              <a:rPr lang="en-US" sz="1600" dirty="0" err="1">
                <a:latin typeface="Corbel" charset="0"/>
                <a:ea typeface="Corbel" charset="0"/>
                <a:cs typeface="Corbel" charset="0"/>
              </a:rPr>
              <a:t>proces</a:t>
            </a:r>
            <a:r>
              <a:rPr lang="en-US" sz="1600" dirty="0">
                <a:latin typeface="Corbel" charset="0"/>
                <a:ea typeface="Corbel" charset="0"/>
                <a:cs typeface="Corbel" charset="0"/>
              </a:rPr>
              <a:t> </a:t>
            </a: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dostarczanie</a:t>
            </a:r>
            <a:r>
              <a:rPr lang="en-US" sz="1600" dirty="0">
                <a:latin typeface="Corbel" charset="0"/>
                <a:ea typeface="Corbel" charset="0"/>
                <a:cs typeface="Corbel" charset="0"/>
              </a:rPr>
              <a:t> </a:t>
            </a:r>
            <a:r>
              <a:rPr lang="en-US" sz="1600" dirty="0" err="1">
                <a:latin typeface="Corbel" charset="0"/>
                <a:ea typeface="Corbel" charset="0"/>
                <a:cs typeface="Corbel" charset="0"/>
              </a:rPr>
              <a:t>odpowiednich</a:t>
            </a:r>
            <a:r>
              <a:rPr lang="en-US" sz="1600" dirty="0">
                <a:latin typeface="Corbel" charset="0"/>
                <a:ea typeface="Corbel" charset="0"/>
                <a:cs typeface="Corbel" charset="0"/>
              </a:rPr>
              <a:t> </a:t>
            </a:r>
            <a:r>
              <a:rPr lang="en-US" sz="1600" dirty="0" err="1">
                <a:latin typeface="Corbel" charset="0"/>
                <a:ea typeface="Corbel" charset="0"/>
                <a:cs typeface="Corbel" charset="0"/>
              </a:rPr>
              <a:t>danych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zapewnienie</a:t>
            </a:r>
            <a:r>
              <a:rPr lang="en-US" sz="1600" dirty="0">
                <a:latin typeface="Corbel" charset="0"/>
                <a:ea typeface="Corbel" charset="0"/>
                <a:cs typeface="Corbel" charset="0"/>
              </a:rPr>
              <a:t>, </a:t>
            </a:r>
            <a:r>
              <a:rPr lang="en-US" sz="1600" dirty="0" err="1">
                <a:latin typeface="Corbel" charset="0"/>
                <a:ea typeface="Corbel" charset="0"/>
                <a:cs typeface="Corbel" charset="0"/>
              </a:rPr>
              <a:t>że</a:t>
            </a:r>
            <a:r>
              <a:rPr lang="en-US" sz="1600" dirty="0">
                <a:latin typeface="Corbel" charset="0"/>
                <a:ea typeface="Corbel" charset="0"/>
                <a:cs typeface="Corbel" charset="0"/>
              </a:rPr>
              <a:t> </a:t>
            </a:r>
            <a:r>
              <a:rPr lang="en-US" sz="1600" dirty="0" err="1">
                <a:latin typeface="Corbel" charset="0"/>
                <a:ea typeface="Corbel" charset="0"/>
                <a:cs typeface="Corbel" charset="0"/>
              </a:rPr>
              <a:t>ważne</a:t>
            </a:r>
            <a:r>
              <a:rPr lang="en-US" sz="1600" dirty="0">
                <a:latin typeface="Corbel" charset="0"/>
                <a:ea typeface="Corbel" charset="0"/>
                <a:cs typeface="Corbel" charset="0"/>
              </a:rPr>
              <a:t> </a:t>
            </a:r>
            <a:r>
              <a:rPr lang="en-US" sz="1600" dirty="0" err="1">
                <a:latin typeface="Corbel" charset="0"/>
                <a:ea typeface="Corbel" charset="0"/>
                <a:cs typeface="Corbel" charset="0"/>
              </a:rPr>
              <a:t>kwestie</a:t>
            </a:r>
            <a:r>
              <a:rPr lang="en-US" sz="1600" dirty="0">
                <a:latin typeface="Corbel" charset="0"/>
                <a:ea typeface="Corbel" charset="0"/>
                <a:cs typeface="Corbel" charset="0"/>
              </a:rPr>
              <a:t> </a:t>
            </a:r>
            <a:r>
              <a:rPr lang="en-US" sz="1600" dirty="0" err="1">
                <a:latin typeface="Corbel" charset="0"/>
                <a:ea typeface="Corbel" charset="0"/>
                <a:cs typeface="Corbel" charset="0"/>
              </a:rPr>
              <a:t>zostały</a:t>
            </a:r>
            <a:r>
              <a:rPr lang="en-US" sz="1600" dirty="0">
                <a:latin typeface="Corbel" charset="0"/>
                <a:ea typeface="Corbel" charset="0"/>
                <a:cs typeface="Corbel" charset="0"/>
              </a:rPr>
              <a:t> </a:t>
            </a:r>
            <a:r>
              <a:rPr lang="en-US" sz="1600" dirty="0" err="1">
                <a:latin typeface="Corbel" charset="0"/>
                <a:ea typeface="Corbel" charset="0"/>
                <a:cs typeface="Corbel" charset="0"/>
              </a:rPr>
              <a:t>rozwiązane</a:t>
            </a:r>
            <a:r>
              <a:rPr lang="en-US" sz="1600" dirty="0">
                <a:latin typeface="Corbel" charset="0"/>
                <a:ea typeface="Corbel" charset="0"/>
                <a:cs typeface="Corbel" charset="0"/>
              </a:rPr>
              <a:t>.</a:t>
            </a:r>
          </a:p>
          <a:p>
            <a:endParaRPr lang="en-US" dirty="0"/>
          </a:p>
        </p:txBody>
      </p:sp>
      <p:pic>
        <p:nvPicPr>
          <p:cNvPr id="30" name="Picture 29"/>
          <p:cNvPicPr>
            <a:picLocks noChangeAspect="1"/>
          </p:cNvPicPr>
          <p:nvPr/>
        </p:nvPicPr>
        <p:blipFill rotWithShape="1">
          <a:blip r:embed="rId9">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31" name="Picture 30"/>
          <p:cNvPicPr>
            <a:picLocks noChangeAspect="1"/>
          </p:cNvPicPr>
          <p:nvPr/>
        </p:nvPicPr>
        <p:blipFill rotWithShape="1">
          <a:blip r:embed="rId9">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98740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8"/>
          <p:cNvSpPr/>
          <p:nvPr/>
        </p:nvSpPr>
        <p:spPr>
          <a:xfrm>
            <a:off x="952499" y="2070100"/>
            <a:ext cx="9064351" cy="3872855"/>
          </a:xfrm>
          <a:prstGeom prst="rect">
            <a:avLst/>
          </a:prstGeom>
        </p:spPr>
        <p:txBody>
          <a:bodyPr wrap="square">
            <a:spAutoFit/>
          </a:bodyPr>
          <a:lstStyle/>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Oceny</a:t>
            </a:r>
            <a:r>
              <a:rPr lang="de-DE" sz="1600" dirty="0">
                <a:latin typeface="Corbel" charset="0"/>
                <a:ea typeface="Corbel" charset="0"/>
                <a:cs typeface="Corbel" charset="0"/>
              </a:rPr>
              <a:t> </a:t>
            </a:r>
            <a:r>
              <a:rPr lang="de-DE" sz="1600" dirty="0" err="1">
                <a:latin typeface="Corbel" charset="0"/>
                <a:ea typeface="Corbel" charset="0"/>
                <a:cs typeface="Corbel" charset="0"/>
              </a:rPr>
              <a:t>propozycji</a:t>
            </a:r>
            <a:r>
              <a:rPr lang="de-DE" sz="1600" dirty="0">
                <a:latin typeface="Corbel" charset="0"/>
                <a:ea typeface="Corbel" charset="0"/>
                <a:cs typeface="Corbel" charset="0"/>
              </a:rPr>
              <a:t> </a:t>
            </a:r>
            <a:r>
              <a:rPr lang="de-DE" sz="1600" dirty="0" err="1">
                <a:latin typeface="Corbel" charset="0"/>
                <a:ea typeface="Corbel" charset="0"/>
                <a:cs typeface="Corbel" charset="0"/>
              </a:rPr>
              <a:t>wartości</a:t>
            </a:r>
            <a:r>
              <a:rPr lang="de-DE" sz="1600" dirty="0">
                <a:latin typeface="Corbel" charset="0"/>
                <a:ea typeface="Corbel" charset="0"/>
                <a:cs typeface="Corbel" charset="0"/>
              </a:rPr>
              <a:t> </a:t>
            </a:r>
            <a:r>
              <a:rPr lang="de-DE" sz="1600" dirty="0" err="1">
                <a:latin typeface="Corbel" charset="0"/>
                <a:ea typeface="Corbel" charset="0"/>
                <a:cs typeface="Corbel" charset="0"/>
              </a:rPr>
              <a:t>lokalizacji</a:t>
            </a:r>
            <a:r>
              <a:rPr lang="de-DE" sz="1600" dirty="0">
                <a:latin typeface="Corbel" charset="0"/>
                <a:ea typeface="Corbel" charset="0"/>
                <a:cs typeface="Corbel" charset="0"/>
              </a:rPr>
              <a:t> </a:t>
            </a:r>
            <a:r>
              <a:rPr lang="de-DE" sz="1600" dirty="0" err="1">
                <a:latin typeface="Corbel" charset="0"/>
                <a:ea typeface="Corbel" charset="0"/>
                <a:cs typeface="Corbel" charset="0"/>
              </a:rPr>
              <a:t>dla</a:t>
            </a:r>
            <a:r>
              <a:rPr lang="de-DE" sz="1600" dirty="0">
                <a:latin typeface="Corbel" charset="0"/>
                <a:ea typeface="Corbel" charset="0"/>
                <a:cs typeface="Corbel" charset="0"/>
              </a:rPr>
              <a:t> </a:t>
            </a:r>
            <a:r>
              <a:rPr lang="de-DE" sz="1600" dirty="0" err="1">
                <a:latin typeface="Corbel" charset="0"/>
                <a:ea typeface="Corbel" charset="0"/>
                <a:cs typeface="Corbel" charset="0"/>
              </a:rPr>
              <a:t>obecnych</a:t>
            </a:r>
            <a:r>
              <a:rPr lang="de-DE" sz="1600" dirty="0">
                <a:latin typeface="Corbel" charset="0"/>
                <a:ea typeface="Corbel" charset="0"/>
                <a:cs typeface="Corbel" charset="0"/>
              </a:rPr>
              <a:t> </a:t>
            </a:r>
            <a:r>
              <a:rPr lang="de-DE" sz="1600" dirty="0" err="1">
                <a:latin typeface="Corbel" charset="0"/>
                <a:ea typeface="Corbel" charset="0"/>
                <a:cs typeface="Corbel" charset="0"/>
              </a:rPr>
              <a:t>inwestorów</a:t>
            </a:r>
            <a:r>
              <a:rPr lang="de-DE" sz="1600" dirty="0">
                <a:latin typeface="Corbel" charset="0"/>
                <a:ea typeface="Corbel" charset="0"/>
                <a:cs typeface="Corbel" charset="0"/>
              </a:rPr>
              <a:t> i ich </a:t>
            </a:r>
            <a:r>
              <a:rPr lang="de-DE" sz="1600" dirty="0" err="1">
                <a:latin typeface="Corbel" charset="0"/>
                <a:ea typeface="Corbel" charset="0"/>
                <a:cs typeface="Corbel" charset="0"/>
              </a:rPr>
              <a:t>przyszłych</a:t>
            </a:r>
            <a:r>
              <a:rPr lang="de-DE" sz="1600" dirty="0">
                <a:latin typeface="Corbel" charset="0"/>
                <a:ea typeface="Corbel" charset="0"/>
                <a:cs typeface="Corbel" charset="0"/>
              </a:rPr>
              <a:t> </a:t>
            </a:r>
            <a:r>
              <a:rPr lang="de-DE" sz="1600" dirty="0" err="1">
                <a:latin typeface="Corbel" charset="0"/>
                <a:ea typeface="Corbel" charset="0"/>
                <a:cs typeface="Corbel" charset="0"/>
              </a:rPr>
              <a:t>potrzeb</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Rządy</a:t>
            </a:r>
            <a:r>
              <a:rPr lang="de-DE" sz="1600" dirty="0">
                <a:latin typeface="Corbel" charset="0"/>
                <a:ea typeface="Corbel" charset="0"/>
                <a:cs typeface="Corbel" charset="0"/>
              </a:rPr>
              <a:t> </a:t>
            </a:r>
            <a:r>
              <a:rPr lang="de-DE" sz="1600" dirty="0" err="1">
                <a:latin typeface="Corbel" charset="0"/>
                <a:ea typeface="Corbel" charset="0"/>
                <a:cs typeface="Corbel" charset="0"/>
              </a:rPr>
              <a:t>regionalne</a:t>
            </a:r>
            <a:r>
              <a:rPr lang="de-DE" sz="1600" dirty="0">
                <a:latin typeface="Corbel" charset="0"/>
                <a:ea typeface="Corbel" charset="0"/>
                <a:cs typeface="Corbel" charset="0"/>
              </a:rPr>
              <a:t> </a:t>
            </a:r>
            <a:r>
              <a:rPr lang="de-DE" sz="1600" dirty="0" err="1">
                <a:latin typeface="Corbel" charset="0"/>
                <a:ea typeface="Corbel" charset="0"/>
                <a:cs typeface="Corbel" charset="0"/>
              </a:rPr>
              <a:t>muszą</a:t>
            </a:r>
            <a:r>
              <a:rPr lang="de-DE" sz="1600" dirty="0">
                <a:latin typeface="Corbel" charset="0"/>
                <a:ea typeface="Corbel" charset="0"/>
                <a:cs typeface="Corbel" charset="0"/>
              </a:rPr>
              <a:t> </a:t>
            </a:r>
            <a:r>
              <a:rPr lang="de-DE" sz="1600" dirty="0" err="1">
                <a:latin typeface="Corbel" charset="0"/>
                <a:ea typeface="Corbel" charset="0"/>
                <a:cs typeface="Corbel" charset="0"/>
              </a:rPr>
              <a:t>zrobić</a:t>
            </a:r>
            <a:r>
              <a:rPr lang="de-DE" sz="1600" dirty="0">
                <a:latin typeface="Corbel" charset="0"/>
                <a:ea typeface="Corbel" charset="0"/>
                <a:cs typeface="Corbel" charset="0"/>
              </a:rPr>
              <a:t> </a:t>
            </a:r>
            <a:r>
              <a:rPr lang="de-DE" sz="1600" dirty="0" err="1">
                <a:latin typeface="Corbel" charset="0"/>
                <a:ea typeface="Corbel" charset="0"/>
                <a:cs typeface="Corbel" charset="0"/>
              </a:rPr>
              <a:t>więcej</a:t>
            </a:r>
            <a:r>
              <a:rPr lang="de-DE" sz="1600" dirty="0">
                <a:latin typeface="Corbel" charset="0"/>
                <a:ea typeface="Corbel" charset="0"/>
                <a:cs typeface="Corbel" charset="0"/>
              </a:rPr>
              <a:t>, </a:t>
            </a:r>
            <a:r>
              <a:rPr lang="de-DE" sz="1600" dirty="0" err="1">
                <a:latin typeface="Corbel" charset="0"/>
                <a:ea typeface="Corbel" charset="0"/>
                <a:cs typeface="Corbel" charset="0"/>
              </a:rPr>
              <a:t>aby</a:t>
            </a:r>
            <a:r>
              <a:rPr lang="de-DE" sz="1600" dirty="0">
                <a:latin typeface="Corbel" charset="0"/>
                <a:ea typeface="Corbel" charset="0"/>
                <a:cs typeface="Corbel" charset="0"/>
              </a:rPr>
              <a:t> </a:t>
            </a:r>
            <a:r>
              <a:rPr lang="de-DE" sz="1600" dirty="0" err="1">
                <a:latin typeface="Corbel" charset="0"/>
                <a:ea typeface="Corbel" charset="0"/>
                <a:cs typeface="Corbel" charset="0"/>
              </a:rPr>
              <a:t>pomagać</a:t>
            </a:r>
            <a:r>
              <a:rPr lang="de-DE" sz="1600" dirty="0">
                <a:latin typeface="Corbel" charset="0"/>
                <a:ea typeface="Corbel" charset="0"/>
                <a:cs typeface="Corbel" charset="0"/>
              </a:rPr>
              <a:t> </a:t>
            </a:r>
            <a:r>
              <a:rPr lang="de-DE" sz="1600" dirty="0" err="1">
                <a:latin typeface="Corbel" charset="0"/>
                <a:ea typeface="Corbel" charset="0"/>
                <a:cs typeface="Corbel" charset="0"/>
              </a:rPr>
              <a:t>rozwinąć</a:t>
            </a:r>
            <a:r>
              <a:rPr lang="de-DE" sz="1600" dirty="0">
                <a:latin typeface="Corbel" charset="0"/>
                <a:ea typeface="Corbel" charset="0"/>
                <a:cs typeface="Corbel" charset="0"/>
              </a:rPr>
              <a:t> </a:t>
            </a:r>
            <a:r>
              <a:rPr lang="de-DE" sz="1600" dirty="0" err="1">
                <a:latin typeface="Corbel" charset="0"/>
                <a:ea typeface="Corbel" charset="0"/>
                <a:cs typeface="Corbel" charset="0"/>
              </a:rPr>
              <a:t>ekosystemy</a:t>
            </a:r>
            <a:r>
              <a:rPr lang="de-DE" sz="1600" dirty="0">
                <a:latin typeface="Corbel" charset="0"/>
                <a:ea typeface="Corbel" charset="0"/>
                <a:cs typeface="Corbel" charset="0"/>
              </a:rPr>
              <a:t> </a:t>
            </a:r>
            <a:r>
              <a:rPr lang="de-DE" sz="1600" dirty="0" err="1">
                <a:latin typeface="Corbel" charset="0"/>
                <a:ea typeface="Corbel" charset="0"/>
                <a:cs typeface="Corbel" charset="0"/>
              </a:rPr>
              <a:t>dla</a:t>
            </a:r>
            <a:r>
              <a:rPr lang="de-DE" sz="1600" dirty="0">
                <a:latin typeface="Corbel" charset="0"/>
                <a:ea typeface="Corbel" charset="0"/>
                <a:cs typeface="Corbel" charset="0"/>
              </a:rPr>
              <a:t> </a:t>
            </a:r>
            <a:r>
              <a:rPr lang="de-DE" sz="1600" dirty="0" err="1">
                <a:latin typeface="Corbel" charset="0"/>
                <a:ea typeface="Corbel" charset="0"/>
                <a:cs typeface="Corbel" charset="0"/>
              </a:rPr>
              <a:t>Europejskich</a:t>
            </a:r>
            <a:r>
              <a:rPr lang="de-DE" sz="1600" dirty="0">
                <a:latin typeface="Corbel" charset="0"/>
                <a:ea typeface="Corbel" charset="0"/>
                <a:cs typeface="Corbel" charset="0"/>
              </a:rPr>
              <a:t> start-</a:t>
            </a:r>
            <a:r>
              <a:rPr lang="de-DE" sz="1600" dirty="0" err="1">
                <a:latin typeface="Corbel" charset="0"/>
                <a:ea typeface="Corbel" charset="0"/>
                <a:cs typeface="Corbel" charset="0"/>
              </a:rPr>
              <a:t>upów</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Rządy</a:t>
            </a:r>
            <a:r>
              <a:rPr lang="de-DE" sz="1600" dirty="0">
                <a:latin typeface="Corbel" charset="0"/>
                <a:ea typeface="Corbel" charset="0"/>
                <a:cs typeface="Corbel" charset="0"/>
              </a:rPr>
              <a:t> </a:t>
            </a:r>
            <a:r>
              <a:rPr lang="de-DE" sz="1600" dirty="0" err="1">
                <a:latin typeface="Corbel" charset="0"/>
                <a:ea typeface="Corbel" charset="0"/>
                <a:cs typeface="Corbel" charset="0"/>
              </a:rPr>
              <a:t>regionalne</a:t>
            </a:r>
            <a:r>
              <a:rPr lang="de-DE" sz="1600" dirty="0">
                <a:latin typeface="Corbel" charset="0"/>
                <a:ea typeface="Corbel" charset="0"/>
                <a:cs typeface="Corbel" charset="0"/>
              </a:rPr>
              <a:t> </a:t>
            </a:r>
            <a:r>
              <a:rPr lang="de-DE" sz="1600" dirty="0" err="1">
                <a:latin typeface="Corbel" charset="0"/>
                <a:ea typeface="Corbel" charset="0"/>
                <a:cs typeface="Corbel" charset="0"/>
              </a:rPr>
              <a:t>powinny</a:t>
            </a:r>
            <a:r>
              <a:rPr lang="de-DE" sz="1600" dirty="0">
                <a:latin typeface="Corbel" charset="0"/>
                <a:ea typeface="Corbel" charset="0"/>
                <a:cs typeface="Corbel" charset="0"/>
              </a:rPr>
              <a:t> </a:t>
            </a:r>
            <a:r>
              <a:rPr lang="de-DE" sz="1600" dirty="0" err="1">
                <a:latin typeface="Corbel" charset="0"/>
                <a:ea typeface="Corbel" charset="0"/>
                <a:cs typeface="Corbel" charset="0"/>
              </a:rPr>
              <a:t>poszukiwać</a:t>
            </a:r>
            <a:r>
              <a:rPr lang="de-DE" sz="1600" dirty="0">
                <a:latin typeface="Corbel" charset="0"/>
                <a:ea typeface="Corbel" charset="0"/>
                <a:cs typeface="Corbel" charset="0"/>
              </a:rPr>
              <a:t> </a:t>
            </a:r>
            <a:r>
              <a:rPr lang="de-DE" sz="1600" dirty="0" err="1">
                <a:latin typeface="Corbel" charset="0"/>
                <a:ea typeface="Corbel" charset="0"/>
                <a:cs typeface="Corbel" charset="0"/>
              </a:rPr>
              <a:t>możliwości</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regionalnych</a:t>
            </a:r>
            <a:r>
              <a:rPr lang="de-DE" sz="1600" dirty="0">
                <a:latin typeface="Corbel" charset="0"/>
                <a:ea typeface="Corbel" charset="0"/>
                <a:cs typeface="Corbel" charset="0"/>
              </a:rPr>
              <a:t> </a:t>
            </a:r>
            <a:r>
              <a:rPr lang="de-DE" sz="1600" dirty="0" err="1">
                <a:latin typeface="Corbel" charset="0"/>
                <a:ea typeface="Corbel" charset="0"/>
                <a:cs typeface="Corbel" charset="0"/>
              </a:rPr>
              <a:t>przedsiębiorstwach</a:t>
            </a:r>
            <a:r>
              <a:rPr lang="de-DE" sz="1600" dirty="0">
                <a:latin typeface="Corbel" charset="0"/>
                <a:ea typeface="Corbel" charset="0"/>
                <a:cs typeface="Corbel" charset="0"/>
              </a:rPr>
              <a:t> i </a:t>
            </a:r>
            <a:r>
              <a:rPr lang="de-DE" sz="1600" dirty="0" err="1">
                <a:latin typeface="Corbel" charset="0"/>
                <a:ea typeface="Corbel" charset="0"/>
                <a:cs typeface="Corbel" charset="0"/>
              </a:rPr>
              <a:t>pomagać</a:t>
            </a:r>
            <a:r>
              <a:rPr lang="de-DE" sz="1600" dirty="0">
                <a:latin typeface="Corbel" charset="0"/>
                <a:ea typeface="Corbel" charset="0"/>
                <a:cs typeface="Corbel" charset="0"/>
              </a:rPr>
              <a:t> im </a:t>
            </a:r>
            <a:r>
              <a:rPr lang="de-DE" sz="1600" dirty="0" err="1">
                <a:latin typeface="Corbel" charset="0"/>
                <a:ea typeface="Corbel" charset="0"/>
                <a:cs typeface="Corbel" charset="0"/>
              </a:rPr>
              <a:t>znaleźć</a:t>
            </a:r>
            <a:r>
              <a:rPr lang="de-DE" sz="1600" dirty="0">
                <a:latin typeface="Corbel" charset="0"/>
                <a:ea typeface="Corbel" charset="0"/>
                <a:cs typeface="Corbel" charset="0"/>
              </a:rPr>
              <a:t> </a:t>
            </a:r>
            <a:r>
              <a:rPr lang="de-DE" sz="1600" dirty="0" err="1">
                <a:latin typeface="Corbel" charset="0"/>
                <a:ea typeface="Corbel" charset="0"/>
                <a:cs typeface="Corbel" charset="0"/>
              </a:rPr>
              <a:t>miedzynarodowych</a:t>
            </a:r>
            <a:r>
              <a:rPr lang="de-DE" sz="1600" dirty="0">
                <a:latin typeface="Corbel" charset="0"/>
                <a:ea typeface="Corbel" charset="0"/>
                <a:cs typeface="Corbel" charset="0"/>
              </a:rPr>
              <a:t> </a:t>
            </a:r>
            <a:r>
              <a:rPr lang="de-DE" sz="1600" dirty="0" err="1">
                <a:latin typeface="Corbel" charset="0"/>
                <a:ea typeface="Corbel" charset="0"/>
                <a:cs typeface="Corbel" charset="0"/>
              </a:rPr>
              <a:t>partnerow</a:t>
            </a:r>
            <a:r>
              <a:rPr lang="de-DE" sz="1600" dirty="0">
                <a:latin typeface="Corbel" charset="0"/>
                <a:ea typeface="Corbel" charset="0"/>
                <a:cs typeface="Corbel" charset="0"/>
              </a:rPr>
              <a:t> </a:t>
            </a:r>
            <a:r>
              <a:rPr lang="de-DE" sz="1600" dirty="0" err="1">
                <a:latin typeface="Corbel" charset="0"/>
                <a:ea typeface="Corbel" charset="0"/>
                <a:cs typeface="Corbel" charset="0"/>
              </a:rPr>
              <a:t>technologicznych</a:t>
            </a:r>
            <a:r>
              <a:rPr lang="de-DE" sz="1600" dirty="0">
                <a:latin typeface="Corbel" charset="0"/>
                <a:ea typeface="Corbel" charset="0"/>
                <a:cs typeface="Corbel" charset="0"/>
              </a:rPr>
              <a:t>, </a:t>
            </a:r>
            <a:r>
              <a:rPr lang="de-DE" sz="1600" dirty="0" err="1">
                <a:latin typeface="Corbel" charset="0"/>
                <a:ea typeface="Corbel" charset="0"/>
                <a:cs typeface="Corbel" charset="0"/>
              </a:rPr>
              <a:t>aby</a:t>
            </a:r>
            <a:r>
              <a:rPr lang="de-DE" sz="1600" dirty="0">
                <a:latin typeface="Corbel" charset="0"/>
                <a:ea typeface="Corbel" charset="0"/>
                <a:cs typeface="Corbel" charset="0"/>
              </a:rPr>
              <a:t> </a:t>
            </a:r>
            <a:r>
              <a:rPr lang="de-DE" sz="1600" dirty="0" err="1">
                <a:latin typeface="Corbel" charset="0"/>
                <a:ea typeface="Corbel" charset="0"/>
                <a:cs typeface="Corbel" charset="0"/>
              </a:rPr>
              <a:t>rozwijać</a:t>
            </a:r>
            <a:r>
              <a:rPr lang="de-DE" sz="1600" dirty="0">
                <a:latin typeface="Corbel" charset="0"/>
                <a:ea typeface="Corbel" charset="0"/>
                <a:cs typeface="Corbel" charset="0"/>
              </a:rPr>
              <a:t> </a:t>
            </a:r>
            <a:r>
              <a:rPr lang="de-DE" sz="1600" dirty="0" err="1">
                <a:latin typeface="Corbel" charset="0"/>
                <a:ea typeface="Corbel" charset="0"/>
                <a:cs typeface="Corbel" charset="0"/>
              </a:rPr>
              <a:t>swoje</a:t>
            </a:r>
            <a:r>
              <a:rPr lang="de-DE" sz="1600" dirty="0">
                <a:latin typeface="Corbel" charset="0"/>
                <a:ea typeface="Corbel" charset="0"/>
                <a:cs typeface="Corbel" charset="0"/>
              </a:rPr>
              <a:t> </a:t>
            </a:r>
            <a:r>
              <a:rPr lang="de-DE" sz="1600" dirty="0" err="1">
                <a:latin typeface="Corbel" charset="0"/>
                <a:ea typeface="Corbel" charset="0"/>
                <a:cs typeface="Corbel" charset="0"/>
              </a:rPr>
              <a:t>działania</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Rząd</a:t>
            </a:r>
            <a:r>
              <a:rPr lang="de-DE" sz="1600" dirty="0">
                <a:latin typeface="Corbel" charset="0"/>
                <a:ea typeface="Corbel" charset="0"/>
                <a:cs typeface="Corbel" charset="0"/>
              </a:rPr>
              <a:t> </a:t>
            </a:r>
            <a:r>
              <a:rPr lang="de-DE" sz="1600" dirty="0" err="1">
                <a:latin typeface="Corbel" charset="0"/>
                <a:ea typeface="Corbel" charset="0"/>
                <a:cs typeface="Corbel" charset="0"/>
              </a:rPr>
              <a:t>regionalny</a:t>
            </a:r>
            <a:r>
              <a:rPr lang="de-DE" sz="1600" dirty="0">
                <a:latin typeface="Corbel" charset="0"/>
                <a:ea typeface="Corbel" charset="0"/>
                <a:cs typeface="Corbel" charset="0"/>
              </a:rPr>
              <a:t> </a:t>
            </a:r>
            <a:r>
              <a:rPr lang="de-DE" sz="1600" dirty="0" err="1">
                <a:latin typeface="Corbel" charset="0"/>
                <a:ea typeface="Corbel" charset="0"/>
                <a:cs typeface="Corbel" charset="0"/>
              </a:rPr>
              <a:t>musi</a:t>
            </a:r>
            <a:r>
              <a:rPr lang="de-DE" sz="1600" dirty="0">
                <a:latin typeface="Corbel" charset="0"/>
                <a:ea typeface="Corbel" charset="0"/>
                <a:cs typeface="Corbel" charset="0"/>
              </a:rPr>
              <a:t> </a:t>
            </a:r>
            <a:r>
              <a:rPr lang="de-DE" sz="1600" dirty="0" err="1">
                <a:latin typeface="Corbel" charset="0"/>
                <a:ea typeface="Corbel" charset="0"/>
                <a:cs typeface="Corbel" charset="0"/>
              </a:rPr>
              <a:t>wziąć</a:t>
            </a:r>
            <a:r>
              <a:rPr lang="de-DE" sz="1600" dirty="0">
                <a:latin typeface="Corbel" charset="0"/>
                <a:ea typeface="Corbel" charset="0"/>
                <a:cs typeface="Corbel" charset="0"/>
              </a:rPr>
              <a:t> </a:t>
            </a:r>
            <a:r>
              <a:rPr lang="de-DE" sz="1600" dirty="0" err="1">
                <a:latin typeface="Corbel" charset="0"/>
                <a:ea typeface="Corbel" charset="0"/>
                <a:cs typeface="Corbel" charset="0"/>
              </a:rPr>
              <a:t>odpowiedzialność</a:t>
            </a:r>
            <a:r>
              <a:rPr lang="de-DE" sz="1600" dirty="0">
                <a:latin typeface="Corbel" charset="0"/>
                <a:ea typeface="Corbel" charset="0"/>
                <a:cs typeface="Corbel" charset="0"/>
              </a:rPr>
              <a:t> </a:t>
            </a:r>
            <a:r>
              <a:rPr lang="de-DE" sz="1600" dirty="0" err="1">
                <a:latin typeface="Corbel" charset="0"/>
                <a:ea typeface="Corbel" charset="0"/>
                <a:cs typeface="Corbel" charset="0"/>
              </a:rPr>
              <a:t>za</a:t>
            </a:r>
            <a:r>
              <a:rPr lang="de-DE" sz="1600" dirty="0">
                <a:latin typeface="Corbel" charset="0"/>
                <a:ea typeface="Corbel" charset="0"/>
                <a:cs typeface="Corbel" charset="0"/>
              </a:rPr>
              <a:t> </a:t>
            </a:r>
            <a:r>
              <a:rPr lang="de-DE" sz="1600" dirty="0" err="1">
                <a:latin typeface="Corbel" charset="0"/>
                <a:ea typeface="Corbel" charset="0"/>
                <a:cs typeface="Corbel" charset="0"/>
              </a:rPr>
              <a:t>rozwój</a:t>
            </a:r>
            <a:r>
              <a:rPr lang="de-DE" sz="1600" dirty="0">
                <a:latin typeface="Corbel" charset="0"/>
                <a:ea typeface="Corbel" charset="0"/>
                <a:cs typeface="Corbel" charset="0"/>
              </a:rPr>
              <a:t> </a:t>
            </a:r>
            <a:r>
              <a:rPr lang="de-DE" sz="1600" dirty="0" err="1">
                <a:latin typeface="Corbel" charset="0"/>
                <a:ea typeface="Corbel" charset="0"/>
                <a:cs typeface="Corbel" charset="0"/>
              </a:rPr>
              <a:t>talentów</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dziedzinie</a:t>
            </a:r>
            <a:r>
              <a:rPr lang="de-DE" sz="1600" dirty="0">
                <a:latin typeface="Corbel" charset="0"/>
                <a:ea typeface="Corbel" charset="0"/>
                <a:cs typeface="Corbel" charset="0"/>
              </a:rPr>
              <a:t> </a:t>
            </a:r>
            <a:r>
              <a:rPr lang="de-DE" sz="1600" dirty="0" err="1">
                <a:latin typeface="Corbel" charset="0"/>
                <a:ea typeface="Corbel" charset="0"/>
                <a:cs typeface="Corbel" charset="0"/>
              </a:rPr>
              <a:t>nauki</a:t>
            </a:r>
            <a:r>
              <a:rPr lang="de-DE" sz="1600" dirty="0">
                <a:latin typeface="Corbel" charset="0"/>
                <a:ea typeface="Corbel" charset="0"/>
                <a:cs typeface="Corbel" charset="0"/>
              </a:rPr>
              <a:t>, </a:t>
            </a:r>
            <a:r>
              <a:rPr lang="de-DE" sz="1600" dirty="0" err="1">
                <a:latin typeface="Corbel" charset="0"/>
                <a:ea typeface="Corbel" charset="0"/>
                <a:cs typeface="Corbel" charset="0"/>
              </a:rPr>
              <a:t>techniki</a:t>
            </a:r>
            <a:r>
              <a:rPr lang="de-DE" sz="1600" dirty="0">
                <a:latin typeface="Corbel" charset="0"/>
                <a:ea typeface="Corbel" charset="0"/>
                <a:cs typeface="Corbel" charset="0"/>
              </a:rPr>
              <a:t>, </a:t>
            </a:r>
            <a:r>
              <a:rPr lang="de-DE" sz="1600" dirty="0" err="1">
                <a:latin typeface="Corbel" charset="0"/>
                <a:ea typeface="Corbel" charset="0"/>
                <a:cs typeface="Corbel" charset="0"/>
              </a:rPr>
              <a:t>inżynierii</a:t>
            </a:r>
            <a:r>
              <a:rPr lang="de-DE" sz="1600" dirty="0">
                <a:latin typeface="Corbel" charset="0"/>
                <a:ea typeface="Corbel" charset="0"/>
                <a:cs typeface="Corbel" charset="0"/>
              </a:rPr>
              <a:t> i </a:t>
            </a:r>
            <a:r>
              <a:rPr lang="de-DE" sz="1600" dirty="0" err="1">
                <a:latin typeface="Corbel" charset="0"/>
                <a:ea typeface="Corbel" charset="0"/>
                <a:cs typeface="Corbel" charset="0"/>
              </a:rPr>
              <a:t>metodologii</a:t>
            </a: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348181" indent="-348181" fontAlgn="ctr">
              <a:buClr>
                <a:srgbClr val="9B1724"/>
              </a:buClr>
              <a:buSzPct val="100000"/>
              <a:buFont typeface="Arial" panose="020B0604020202020204" pitchFamily="34" charset="0"/>
              <a:buChar char="•"/>
            </a:pPr>
            <a:endParaRPr lang="de-DE" sz="1600" dirty="0">
              <a:latin typeface="Corbel" charset="0"/>
              <a:ea typeface="Corbel" charset="0"/>
              <a:cs typeface="Corbel" charset="0"/>
            </a:endParaRPr>
          </a:p>
          <a:p>
            <a:pPr marL="285750" indent="-285750" defTabSz="353278" fontAlgn="ctr">
              <a:lnSpc>
                <a:spcPts val="2640"/>
              </a:lnSpc>
              <a:buClr>
                <a:srgbClr val="214757"/>
              </a:buClr>
              <a:buSzPct val="100000"/>
              <a:buFont typeface="Arial" charset="0"/>
              <a:buChar char="•"/>
            </a:pPr>
            <a:endParaRPr lang="de-DE" sz="1600" dirty="0">
              <a:latin typeface="Corbel" charset="0"/>
              <a:ea typeface="Corbel" charset="0"/>
              <a:cs typeface="Corbel" charset="0"/>
            </a:endParaRPr>
          </a:p>
        </p:txBody>
      </p:sp>
      <p:sp>
        <p:nvSpPr>
          <p:cNvPr id="9" name="Text Placeholder 1"/>
          <p:cNvSpPr>
            <a:spLocks noGrp="1"/>
          </p:cNvSpPr>
          <p:nvPr>
            <p:ph type="body" sz="quarter" idx="10"/>
          </p:nvPr>
        </p:nvSpPr>
        <p:spPr>
          <a:xfrm>
            <a:off x="647700" y="838199"/>
            <a:ext cx="6268475" cy="847695"/>
          </a:xfrm>
        </p:spPr>
        <p:txBody>
          <a:bodyPr/>
          <a:lstStyle/>
          <a:p>
            <a:pPr fontAlgn="ctr">
              <a:lnSpc>
                <a:spcPts val="2640"/>
              </a:lnSpc>
              <a:buClr>
                <a:srgbClr val="9B1724"/>
              </a:buClr>
              <a:buSzPct val="100000"/>
            </a:pPr>
            <a:r>
              <a:rPr lang="de-DE" sz="2800" dirty="0" err="1">
                <a:latin typeface="Corbel" charset="0"/>
                <a:ea typeface="Corbel" charset="0"/>
                <a:cs typeface="Corbel" charset="0"/>
              </a:rPr>
              <a:t>Przygotowanie</a:t>
            </a:r>
            <a:r>
              <a:rPr lang="de-DE" sz="2800" dirty="0">
                <a:latin typeface="Corbel" charset="0"/>
                <a:ea typeface="Corbel" charset="0"/>
                <a:cs typeface="Corbel" charset="0"/>
              </a:rPr>
              <a:t> do </a:t>
            </a:r>
            <a:r>
              <a:rPr lang="de-DE" sz="2800" dirty="0" err="1">
                <a:latin typeface="Corbel" charset="0"/>
                <a:ea typeface="Corbel" charset="0"/>
                <a:cs typeface="Corbel" charset="0"/>
              </a:rPr>
              <a:t>gospodarki</a:t>
            </a:r>
            <a:r>
              <a:rPr lang="de-DE" sz="2800" dirty="0">
                <a:latin typeface="Corbel" charset="0"/>
                <a:ea typeface="Corbel" charset="0"/>
                <a:cs typeface="Corbel" charset="0"/>
              </a:rPr>
              <a:t> </a:t>
            </a:r>
            <a:r>
              <a:rPr lang="de-DE" sz="2800" dirty="0" err="1">
                <a:latin typeface="Corbel" charset="0"/>
                <a:ea typeface="Corbel" charset="0"/>
                <a:cs typeface="Corbel" charset="0"/>
              </a:rPr>
              <a:t>cyfrowej</a:t>
            </a:r>
            <a:r>
              <a:rPr lang="de-DE" sz="2800" dirty="0">
                <a:latin typeface="Corbel" charset="0"/>
                <a:ea typeface="Corbel" charset="0"/>
                <a:cs typeface="Corbel" charset="0"/>
              </a:rPr>
              <a:t> i </a:t>
            </a:r>
            <a:r>
              <a:rPr lang="de-DE" sz="2800" dirty="0" err="1">
                <a:latin typeface="Corbel" charset="0"/>
                <a:ea typeface="Corbel" charset="0"/>
                <a:cs typeface="Corbel" charset="0"/>
              </a:rPr>
              <a:t>automatychnej</a:t>
            </a:r>
            <a:endParaRPr lang="de-DE" sz="2800" dirty="0">
              <a:latin typeface="Corbel" charset="0"/>
              <a:ea typeface="Corbel" charset="0"/>
              <a:cs typeface="Corbel" charset="0"/>
            </a:endParaRPr>
          </a:p>
          <a:p>
            <a:pPr fontAlgn="ctr">
              <a:lnSpc>
                <a:spcPts val="2640"/>
              </a:lnSpc>
              <a:spcBef>
                <a:spcPts val="0"/>
              </a:spcBef>
              <a:spcAft>
                <a:spcPts val="0"/>
              </a:spcAft>
              <a:buClr>
                <a:srgbClr val="9B1724"/>
              </a:buClr>
              <a:buSzPct val="100000"/>
            </a:pPr>
            <a:r>
              <a:rPr lang="en-US" sz="1100" b="0" dirty="0" err="1">
                <a:latin typeface="Corbel" charset="0"/>
                <a:ea typeface="Corbel" charset="0"/>
                <a:cs typeface="Corbel" charset="0"/>
              </a:rPr>
              <a:t>Według</a:t>
            </a:r>
            <a:r>
              <a:rPr lang="en-US" sz="1100" b="0" dirty="0">
                <a:latin typeface="Corbel" charset="0"/>
                <a:ea typeface="Corbel" charset="0"/>
                <a:cs typeface="Corbel" charset="0"/>
              </a:rPr>
              <a:t> </a:t>
            </a:r>
            <a:r>
              <a:rPr lang="en-US" sz="1100" b="0" dirty="0" err="1">
                <a:latin typeface="Corbel" charset="0"/>
                <a:ea typeface="Corbel" charset="0"/>
                <a:cs typeface="Corbel" charset="0"/>
              </a:rPr>
              <a:t>oficjalnych</a:t>
            </a:r>
            <a:r>
              <a:rPr lang="en-US" sz="1100" b="0" dirty="0">
                <a:latin typeface="Corbel" charset="0"/>
                <a:ea typeface="Corbel" charset="0"/>
                <a:cs typeface="Corbel" charset="0"/>
              </a:rPr>
              <a:t> </a:t>
            </a:r>
            <a:r>
              <a:rPr lang="en-US" sz="1100" b="0" dirty="0" err="1">
                <a:latin typeface="Corbel" charset="0"/>
                <a:ea typeface="Corbel" charset="0"/>
                <a:cs typeface="Corbel" charset="0"/>
              </a:rPr>
              <a:t>badań</a:t>
            </a:r>
            <a:r>
              <a:rPr lang="en-US" sz="1100" b="0" dirty="0">
                <a:latin typeface="Corbel" charset="0"/>
                <a:ea typeface="Corbel" charset="0"/>
                <a:cs typeface="Corbel" charset="0"/>
              </a:rPr>
              <a:t> </a:t>
            </a:r>
            <a:r>
              <a:rPr lang="en-US" sz="1100" b="0" dirty="0" err="1">
                <a:latin typeface="Corbel" charset="0"/>
                <a:ea typeface="Corbel" charset="0"/>
                <a:cs typeface="Corbel" charset="0"/>
              </a:rPr>
              <a:t>przeprowadzonych</a:t>
            </a:r>
            <a:r>
              <a:rPr lang="en-US" sz="1100" b="0" dirty="0">
                <a:latin typeface="Corbel" charset="0"/>
                <a:ea typeface="Corbel" charset="0"/>
                <a:cs typeface="Corbel" charset="0"/>
              </a:rPr>
              <a:t> </a:t>
            </a:r>
            <a:r>
              <a:rPr lang="en-US" sz="1100" b="0" dirty="0" err="1">
                <a:latin typeface="Corbel" charset="0"/>
                <a:ea typeface="Corbel" charset="0"/>
                <a:cs typeface="Corbel" charset="0"/>
              </a:rPr>
              <a:t>poprzez</a:t>
            </a:r>
            <a:r>
              <a:rPr lang="en-US" sz="1100" b="0" dirty="0">
                <a:latin typeface="Corbel" charset="0"/>
                <a:ea typeface="Corbel" charset="0"/>
                <a:cs typeface="Corbel" charset="0"/>
              </a:rPr>
              <a:t> OECD, UNCTAD I </a:t>
            </a:r>
            <a:r>
              <a:rPr lang="en-US" sz="1100" b="0" dirty="0" err="1">
                <a:latin typeface="Corbel" charset="0"/>
                <a:ea typeface="Corbel" charset="0"/>
                <a:cs typeface="Corbel" charset="0"/>
              </a:rPr>
              <a:t>fdiinteligence</a:t>
            </a:r>
            <a:endParaRPr lang="en-US" sz="1100" b="0" dirty="0">
              <a:latin typeface="Corbel" charset="0"/>
              <a:ea typeface="Corbel" charset="0"/>
              <a:cs typeface="Corbel" charset="0"/>
            </a:endParaRPr>
          </a:p>
          <a:p>
            <a:pPr fontAlgn="ctr">
              <a:lnSpc>
                <a:spcPts val="2640"/>
              </a:lnSpc>
              <a:buClr>
                <a:srgbClr val="9B1724"/>
              </a:buClr>
              <a:buSzPct val="100000"/>
            </a:pPr>
            <a:endParaRPr lang="de-DE" sz="2800" dirty="0">
              <a:latin typeface="Corbel" charset="0"/>
              <a:ea typeface="Corbel" charset="0"/>
              <a:cs typeface="Corbe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5037" b="55842"/>
          <a:stretch/>
        </p:blipFill>
        <p:spPr>
          <a:xfrm>
            <a:off x="1104900" y="4807337"/>
            <a:ext cx="2324100" cy="113561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2081" b="55842"/>
          <a:stretch/>
        </p:blipFill>
        <p:spPr>
          <a:xfrm>
            <a:off x="1320515" y="5882136"/>
            <a:ext cx="2993750" cy="113561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5382" b="9255"/>
          <a:stretch/>
        </p:blipFill>
        <p:spPr>
          <a:xfrm>
            <a:off x="3581401" y="4527774"/>
            <a:ext cx="6323242" cy="2338688"/>
          </a:xfrm>
          <a:prstGeom prst="rect">
            <a:avLst/>
          </a:prstGeom>
        </p:spPr>
      </p:pic>
    </p:spTree>
    <p:extLst>
      <p:ext uri="{BB962C8B-B14F-4D97-AF65-F5344CB8AC3E}">
        <p14:creationId xmlns:p14="http://schemas.microsoft.com/office/powerpoint/2010/main" val="15760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756074" cy="457200"/>
          </a:xfrm>
        </p:spPr>
        <p:txBody>
          <a:bodyPr/>
          <a:lstStyle/>
          <a:p>
            <a:r>
              <a:rPr lang="en-US" sz="2800" err="1">
                <a:latin typeface="Corbel" charset="0"/>
                <a:ea typeface="Corbel" charset="0"/>
                <a:cs typeface="Corbel" charset="0"/>
              </a:rPr>
              <a:t>Metodologia</a:t>
            </a:r>
            <a:r>
              <a:rPr lang="en-US" sz="2800">
                <a:latin typeface="Corbel" charset="0"/>
                <a:ea typeface="Corbel" charset="0"/>
                <a:cs typeface="Corbel" charset="0"/>
              </a:rPr>
              <a:t> – </a:t>
            </a:r>
            <a:r>
              <a:rPr lang="en-US" sz="2800" err="1">
                <a:latin typeface="Corbel" charset="0"/>
                <a:ea typeface="Corbel" charset="0"/>
                <a:cs typeface="Corbel" charset="0"/>
              </a:rPr>
              <a:t>definicja</a:t>
            </a:r>
            <a:r>
              <a:rPr lang="en-US" sz="2800">
                <a:latin typeface="Corbel" charset="0"/>
                <a:ea typeface="Corbel" charset="0"/>
                <a:cs typeface="Corbel" charset="0"/>
              </a:rPr>
              <a:t> </a:t>
            </a:r>
            <a:r>
              <a:rPr lang="en-US" sz="2800" err="1">
                <a:latin typeface="Corbel" charset="0"/>
                <a:ea typeface="Corbel" charset="0"/>
                <a:cs typeface="Corbel" charset="0"/>
              </a:rPr>
              <a:t>kryteriów</a:t>
            </a:r>
            <a:endParaRPr lang="en-US" sz="2800">
              <a:latin typeface="Corbel" charset="0"/>
              <a:ea typeface="Corbel" charset="0"/>
              <a:cs typeface="Corbel" charset="0"/>
            </a:endParaRPr>
          </a:p>
        </p:txBody>
      </p:sp>
      <p:graphicFrame>
        <p:nvGraphicFramePr>
          <p:cNvPr id="4" name="Inhaltsplatzhalter 4"/>
          <p:cNvGraphicFramePr>
            <a:graphicFrameLocks/>
          </p:cNvGraphicFramePr>
          <p:nvPr>
            <p:extLst>
              <p:ext uri="{D42A27DB-BD31-4B8C-83A1-F6EECF244321}">
                <p14:modId xmlns:p14="http://schemas.microsoft.com/office/powerpoint/2010/main" val="1978708456"/>
              </p:ext>
            </p:extLst>
          </p:nvPr>
        </p:nvGraphicFramePr>
        <p:xfrm>
          <a:off x="353770" y="1562100"/>
          <a:ext cx="9357785" cy="5163869"/>
        </p:xfrm>
        <a:graphic>
          <a:graphicData uri="http://schemas.openxmlformats.org/drawingml/2006/table">
            <a:tbl>
              <a:tblPr firstRow="1" bandRow="1">
                <a:tableStyleId>{F5AB1C69-6EDB-4FF4-983F-18BD219EF322}</a:tableStyleId>
              </a:tblPr>
              <a:tblGrid>
                <a:gridCol w="1138025">
                  <a:extLst>
                    <a:ext uri="{9D8B030D-6E8A-4147-A177-3AD203B41FA5}">
                      <a16:colId xmlns:a16="http://schemas.microsoft.com/office/drawing/2014/main" val="20000"/>
                    </a:ext>
                  </a:extLst>
                </a:gridCol>
                <a:gridCol w="3878723">
                  <a:extLst>
                    <a:ext uri="{9D8B030D-6E8A-4147-A177-3AD203B41FA5}">
                      <a16:colId xmlns:a16="http://schemas.microsoft.com/office/drawing/2014/main" val="20001"/>
                    </a:ext>
                  </a:extLst>
                </a:gridCol>
                <a:gridCol w="4341037">
                  <a:extLst>
                    <a:ext uri="{9D8B030D-6E8A-4147-A177-3AD203B41FA5}">
                      <a16:colId xmlns:a16="http://schemas.microsoft.com/office/drawing/2014/main" val="20002"/>
                    </a:ext>
                  </a:extLst>
                </a:gridCol>
              </a:tblGrid>
              <a:tr h="2321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baseline="0" noProof="0" dirty="0">
                          <a:ln>
                            <a:solidFill>
                              <a:srgbClr val="FFFFFF"/>
                            </a:solidFill>
                          </a:ln>
                          <a:solidFill>
                            <a:srgbClr val="FFFFFF"/>
                          </a:solidFill>
                          <a:latin typeface="+mn-lt"/>
                          <a:ea typeface="+mn-ea"/>
                          <a:cs typeface="+mn-cs"/>
                        </a:rPr>
                        <a:t>Criteria</a:t>
                      </a:r>
                      <a:endParaRPr lang="en-US" sz="900" b="1" kern="1200" baseline="30000" noProof="0" dirty="0">
                        <a:ln>
                          <a:solidFill>
                            <a:srgbClr val="FFFFFF"/>
                          </a:solidFill>
                        </a:ln>
                        <a:solidFill>
                          <a:srgbClr val="FFFFFF"/>
                        </a:solidFill>
                        <a:latin typeface="+mn-lt"/>
                        <a:ea typeface="+mn-ea"/>
                        <a:cs typeface="+mn-cs"/>
                      </a:endParaRPr>
                    </a:p>
                  </a:txBody>
                  <a:tcPr marL="100584" marR="100584" marT="46423" marB="46423" anchor="ctr">
                    <a:solidFill>
                      <a:srgbClr val="214757"/>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kern="1200" baseline="0" noProof="0">
                          <a:ln>
                            <a:solidFill>
                              <a:srgbClr val="FFFFFF"/>
                            </a:solidFill>
                          </a:ln>
                          <a:solidFill>
                            <a:srgbClr val="FFFFFF"/>
                          </a:solidFill>
                          <a:latin typeface="+mn-lt"/>
                          <a:ea typeface="+mn-ea"/>
                          <a:cs typeface="+mn-cs"/>
                        </a:rPr>
                        <a:t>Metrics</a:t>
                      </a:r>
                      <a:endParaRPr lang="en-US" sz="900" b="1" kern="1200" baseline="30000" noProof="0">
                        <a:ln>
                          <a:solidFill>
                            <a:srgbClr val="FFFFFF"/>
                          </a:solidFill>
                        </a:ln>
                        <a:solidFill>
                          <a:srgbClr val="FFFFFF"/>
                        </a:solidFill>
                        <a:latin typeface="+mn-lt"/>
                        <a:ea typeface="+mn-ea"/>
                        <a:cs typeface="+mn-cs"/>
                      </a:endParaRPr>
                    </a:p>
                  </a:txBody>
                  <a:tcPr marL="100584" marR="100584" marT="46423" marB="46423" anchor="ctr">
                    <a:solidFill>
                      <a:srgbClr val="214757"/>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kern="1200" baseline="30000" noProof="0" dirty="0">
                        <a:solidFill>
                          <a:schemeClr val="lt1"/>
                        </a:solidFill>
                        <a:latin typeface="+mn-lt"/>
                        <a:ea typeface="+mn-ea"/>
                        <a:cs typeface="+mn-cs"/>
                      </a:endParaRPr>
                    </a:p>
                  </a:txBody>
                  <a:tcPr marL="99060" marR="99060" anchor="ctr">
                    <a:solidFill>
                      <a:srgbClr val="C00418"/>
                    </a:solidFill>
                  </a:tcPr>
                </a:tc>
                <a:extLst>
                  <a:ext uri="{0D108BD9-81ED-4DB2-BD59-A6C34878D82A}">
                    <a16:rowId xmlns:a16="http://schemas.microsoft.com/office/drawing/2014/main" val="10000"/>
                  </a:ext>
                </a:extLst>
              </a:tr>
              <a:tr h="490918">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Accessibility and logistics infrastructure</a:t>
                      </a:r>
                    </a:p>
                  </a:txBody>
                  <a:tcPr marL="36554" marR="36554" marT="36554" marB="36554" anchor="ctr">
                    <a:solidFill>
                      <a:srgbClr val="4B9CB9"/>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Proximity </a:t>
                      </a:r>
                      <a:r>
                        <a:rPr lang="en-US" sz="1100" kern="1200" baseline="0" noProof="0">
                          <a:solidFill>
                            <a:srgbClr val="214757"/>
                          </a:solidFill>
                          <a:latin typeface="Corbel" charset="0"/>
                          <a:ea typeface="Corbel" charset="0"/>
                          <a:cs typeface="Corbel" charset="0"/>
                          <a:sym typeface="Calibri" charset="0"/>
                        </a:rPr>
                        <a:t>to an</a:t>
                      </a:r>
                      <a:r>
                        <a:rPr lang="en-US" sz="1100" kern="1200" noProof="0">
                          <a:solidFill>
                            <a:srgbClr val="214757"/>
                          </a:solidFill>
                          <a:latin typeface="Corbel" charset="0"/>
                          <a:ea typeface="Corbel" charset="0"/>
                          <a:cs typeface="Corbel" charset="0"/>
                          <a:sym typeface="Calibri" charset="0"/>
                        </a:rPr>
                        <a:t> international airport with a direct flight connection to San Francisco</a:t>
                      </a:r>
                    </a:p>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Distance to a major port with connections to the U.S.</a:t>
                      </a:r>
                    </a:p>
                  </a:txBody>
                  <a:tcPr marL="36494" marR="36494" marT="9672" marB="0">
                    <a:solidFill>
                      <a:srgbClr val="FFFFFF"/>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Number of major North-South</a:t>
                      </a:r>
                      <a:r>
                        <a:rPr lang="en-US" sz="1100" kern="1200" baseline="0" noProof="0">
                          <a:solidFill>
                            <a:srgbClr val="214757"/>
                          </a:solidFill>
                          <a:latin typeface="Corbel" charset="0"/>
                          <a:ea typeface="Corbel" charset="0"/>
                          <a:cs typeface="Corbel" charset="0"/>
                          <a:sym typeface="Calibri" charset="0"/>
                        </a:rPr>
                        <a:t> and East-West European </a:t>
                      </a:r>
                      <a:r>
                        <a:rPr lang="en-US" sz="1100" kern="1200" noProof="0">
                          <a:solidFill>
                            <a:srgbClr val="214757"/>
                          </a:solidFill>
                          <a:latin typeface="Corbel" charset="0"/>
                          <a:ea typeface="Corbel" charset="0"/>
                          <a:cs typeface="Corbel" charset="0"/>
                          <a:sym typeface="Calibri" charset="0"/>
                        </a:rPr>
                        <a:t>highways crossing the location</a:t>
                      </a:r>
                    </a:p>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noProof="0">
                          <a:solidFill>
                            <a:srgbClr val="214757"/>
                          </a:solidFill>
                          <a:latin typeface="Corbel" charset="0"/>
                          <a:ea typeface="Corbel" charset="0"/>
                          <a:cs typeface="Corbel" charset="0"/>
                          <a:sym typeface="Calibri" charset="0"/>
                        </a:rPr>
                        <a:t>Availability</a:t>
                      </a:r>
                      <a:r>
                        <a:rPr lang="en-US" sz="1100" kern="1200" baseline="0" noProof="0">
                          <a:solidFill>
                            <a:srgbClr val="214757"/>
                          </a:solidFill>
                          <a:latin typeface="Corbel" charset="0"/>
                          <a:ea typeface="Corbel" charset="0"/>
                          <a:cs typeface="Corbel" charset="0"/>
                          <a:sym typeface="Calibri" charset="0"/>
                        </a:rPr>
                        <a:t> of temperature controlled warehouse space</a:t>
                      </a:r>
                    </a:p>
                  </a:txBody>
                  <a:tcPr marL="36494" marR="36494" marT="9672" marB="0">
                    <a:solidFill>
                      <a:srgbClr val="FFFFFF"/>
                    </a:solidFill>
                  </a:tcPr>
                </a:tc>
                <a:extLst>
                  <a:ext uri="{0D108BD9-81ED-4DB2-BD59-A6C34878D82A}">
                    <a16:rowId xmlns:a16="http://schemas.microsoft.com/office/drawing/2014/main" val="10001"/>
                  </a:ext>
                </a:extLst>
              </a:tr>
              <a:tr h="288212">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Proximity to markets  </a:t>
                      </a:r>
                    </a:p>
                  </a:txBody>
                  <a:tcPr marL="36554" marR="36554" marT="36554" marB="36554" anchor="ctr">
                    <a:solidFill>
                      <a:srgbClr val="4B9CB9"/>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Average driving time to the </a:t>
                      </a:r>
                      <a:r>
                        <a:rPr lang="en-US" sz="1100" kern="1200" baseline="0" noProof="0">
                          <a:solidFill>
                            <a:srgbClr val="214757"/>
                          </a:solidFill>
                          <a:latin typeface="Corbel" charset="0"/>
                          <a:ea typeface="Corbel" charset="0"/>
                          <a:cs typeface="Corbel" charset="0"/>
                          <a:sym typeface="Calibri" charset="0"/>
                        </a:rPr>
                        <a:t>expected</a:t>
                      </a:r>
                      <a:r>
                        <a:rPr lang="en-US" sz="1100" kern="1200" noProof="0">
                          <a:solidFill>
                            <a:srgbClr val="214757"/>
                          </a:solidFill>
                          <a:latin typeface="Corbel" charset="0"/>
                          <a:ea typeface="Corbel" charset="0"/>
                          <a:cs typeface="Corbel" charset="0"/>
                          <a:sym typeface="Calibri" charset="0"/>
                        </a:rPr>
                        <a:t> location of </a:t>
                      </a:r>
                      <a:r>
                        <a:rPr lang="en-US" sz="1100" kern="1200" baseline="0" noProof="0">
                          <a:solidFill>
                            <a:srgbClr val="214757"/>
                          </a:solidFill>
                          <a:latin typeface="Corbel" charset="0"/>
                          <a:ea typeface="Corbel" charset="0"/>
                          <a:cs typeface="Corbel" charset="0"/>
                          <a:sym typeface="Calibri" charset="0"/>
                        </a:rPr>
                        <a:t>XXXX </a:t>
                      </a:r>
                      <a:r>
                        <a:rPr lang="en-US" sz="1100" kern="1200" noProof="0">
                          <a:solidFill>
                            <a:srgbClr val="214757"/>
                          </a:solidFill>
                          <a:latin typeface="Corbel" charset="0"/>
                          <a:ea typeface="Corbel" charset="0"/>
                          <a:cs typeface="Corbel" charset="0"/>
                          <a:sym typeface="Calibri" charset="0"/>
                        </a:rPr>
                        <a:t>main European</a:t>
                      </a:r>
                      <a:r>
                        <a:rPr lang="en-US" sz="1100" kern="1200" baseline="0" noProof="0">
                          <a:solidFill>
                            <a:srgbClr val="214757"/>
                          </a:solidFill>
                          <a:latin typeface="Corbel" charset="0"/>
                          <a:ea typeface="Corbel" charset="0"/>
                          <a:cs typeface="Corbel" charset="0"/>
                          <a:sym typeface="Calibri" charset="0"/>
                        </a:rPr>
                        <a:t> distribution centers</a:t>
                      </a:r>
                    </a:p>
                  </a:txBody>
                  <a:tcPr marL="36494" marR="36494" marT="9672" marB="0">
                    <a:solidFill>
                      <a:srgbClr val="FFFFFF"/>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Ease of trading across borders</a:t>
                      </a:r>
                    </a:p>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Retail sales of organic food in the</a:t>
                      </a:r>
                      <a:r>
                        <a:rPr lang="en-US" sz="1100" kern="1200" baseline="0" noProof="0">
                          <a:solidFill>
                            <a:srgbClr val="214757"/>
                          </a:solidFill>
                          <a:latin typeface="Corbel" charset="0"/>
                          <a:ea typeface="Corbel" charset="0"/>
                          <a:cs typeface="Corbel" charset="0"/>
                          <a:sym typeface="Calibri" charset="0"/>
                        </a:rPr>
                        <a:t> </a:t>
                      </a:r>
                      <a:r>
                        <a:rPr lang="en-US" sz="1100" kern="1200" noProof="0">
                          <a:solidFill>
                            <a:srgbClr val="214757"/>
                          </a:solidFill>
                          <a:latin typeface="Corbel" charset="0"/>
                          <a:ea typeface="Corbel" charset="0"/>
                          <a:cs typeface="Corbel" charset="0"/>
                          <a:sym typeface="Calibri" charset="0"/>
                        </a:rPr>
                        <a:t>country</a:t>
                      </a:r>
                    </a:p>
                  </a:txBody>
                  <a:tcPr marL="36494" marR="36494" marT="9672" marB="0">
                    <a:solidFill>
                      <a:srgbClr val="FFFFFF"/>
                    </a:solidFill>
                  </a:tcPr>
                </a:tc>
                <a:extLst>
                  <a:ext uri="{0D108BD9-81ED-4DB2-BD59-A6C34878D82A}">
                    <a16:rowId xmlns:a16="http://schemas.microsoft.com/office/drawing/2014/main" val="10002"/>
                  </a:ext>
                </a:extLst>
              </a:tr>
              <a:tr h="351648">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Potential for sourcing locally</a:t>
                      </a:r>
                    </a:p>
                  </a:txBody>
                  <a:tcPr marL="36554" marR="36554" marT="36554" marB="36554" anchor="ctr">
                    <a:solidFill>
                      <a:srgbClr val="4B9CB9"/>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Area within the country dedicated to the cultivation of organic crops</a:t>
                      </a:r>
                    </a:p>
                  </a:txBody>
                  <a:tcPr marL="36494" marR="36494" marT="9672" marB="0">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Proximity to XXX most important existing raw material suppliers in Europe</a:t>
                      </a:r>
                    </a:p>
                  </a:txBody>
                  <a:tcPr marL="36494" marR="36494" marT="9672" marB="0">
                    <a:solidFill>
                      <a:srgbClr val="FFFFFF"/>
                    </a:solidFill>
                  </a:tcPr>
                </a:tc>
                <a:extLst>
                  <a:ext uri="{0D108BD9-81ED-4DB2-BD59-A6C34878D82A}">
                    <a16:rowId xmlns:a16="http://schemas.microsoft.com/office/drawing/2014/main" val="10003"/>
                  </a:ext>
                </a:extLst>
              </a:tr>
              <a:tr h="490918">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Workforce availability and flexibility</a:t>
                      </a: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Unemployment</a:t>
                      </a:r>
                      <a:r>
                        <a:rPr lang="en-US" sz="1100" kern="1200" baseline="0" noProof="0">
                          <a:solidFill>
                            <a:srgbClr val="214757"/>
                          </a:solidFill>
                          <a:latin typeface="Corbel" charset="0"/>
                          <a:ea typeface="Corbel" charset="0"/>
                          <a:cs typeface="Corbel" charset="0"/>
                          <a:sym typeface="Calibri" charset="0"/>
                        </a:rPr>
                        <a:t> rate and number of job seekers</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Availability of workforce from the food processing industry and/or from industries that require similar skills </a:t>
                      </a:r>
                    </a:p>
                  </a:txBody>
                  <a:tcPr marL="36494" marR="36494" marT="9672" marB="0">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Union membership</a:t>
                      </a:r>
                    </a:p>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Labor regulations governing shift work</a:t>
                      </a:r>
                    </a:p>
                  </a:txBody>
                  <a:tcPr marL="36494" marR="36494" marT="9672" marB="0">
                    <a:solidFill>
                      <a:srgbClr val="FFFFFF"/>
                    </a:solidFill>
                  </a:tcPr>
                </a:tc>
                <a:extLst>
                  <a:ext uri="{0D108BD9-81ED-4DB2-BD59-A6C34878D82A}">
                    <a16:rowId xmlns:a16="http://schemas.microsoft.com/office/drawing/2014/main" val="10004"/>
                  </a:ext>
                </a:extLst>
              </a:tr>
              <a:tr h="351648">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Labor</a:t>
                      </a:r>
                      <a:r>
                        <a:rPr lang="en-US" sz="1100" b="1" kern="1200" baseline="0" noProof="0">
                          <a:solidFill>
                            <a:srgbClr val="FFFFFF"/>
                          </a:solidFill>
                          <a:latin typeface="Corbel" charset="0"/>
                          <a:ea typeface="Corbel" charset="0"/>
                          <a:cs typeface="Corbel" charset="0"/>
                          <a:sym typeface="Calibri" charset="0"/>
                        </a:rPr>
                        <a:t> costs</a:t>
                      </a:r>
                      <a:endParaRPr lang="en-US" sz="1100" b="1" kern="1200" noProof="0">
                        <a:solidFill>
                          <a:srgbClr val="FFFFFF"/>
                        </a:solidFill>
                        <a:latin typeface="Corbel" charset="0"/>
                        <a:ea typeface="Corbel" charset="0"/>
                        <a:cs typeface="Corbel" charset="0"/>
                        <a:sym typeface="Calibri" charset="0"/>
                      </a:endParaRPr>
                    </a:p>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endParaRPr lang="en-US" sz="1100" b="1" kern="1200" noProof="0">
                        <a:solidFill>
                          <a:srgbClr val="FFFFFF"/>
                        </a:solidFill>
                        <a:latin typeface="Corbel" charset="0"/>
                        <a:ea typeface="Corbel" charset="0"/>
                        <a:cs typeface="Corbel" charset="0"/>
                        <a:sym typeface="Calibri" charset="0"/>
                      </a:endParaRP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Average wage for manufacturing employees in related sectors</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Statutory non-wage labor costs</a:t>
                      </a:r>
                    </a:p>
                  </a:txBody>
                  <a:tcPr marL="36554" marR="36554" marT="36554" marB="36554">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Development of labor costs in recent years</a:t>
                      </a:r>
                    </a:p>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endParaRPr lang="en-US" sz="1100" kern="1200" baseline="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extLst>
                  <a:ext uri="{0D108BD9-81ED-4DB2-BD59-A6C34878D82A}">
                    <a16:rowId xmlns:a16="http://schemas.microsoft.com/office/drawing/2014/main" val="10005"/>
                  </a:ext>
                </a:extLst>
              </a:tr>
              <a:tr h="351648">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Utilities – Costs and availability</a:t>
                      </a: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Average electrical power rate for industrial users in €/kwh</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Average</a:t>
                      </a:r>
                      <a:r>
                        <a:rPr lang="en-US" sz="1100" kern="1200" baseline="0" noProof="0">
                          <a:solidFill>
                            <a:srgbClr val="214757"/>
                          </a:solidFill>
                          <a:latin typeface="Corbel" charset="0"/>
                          <a:ea typeface="Corbel" charset="0"/>
                          <a:cs typeface="Corbel" charset="0"/>
                          <a:sym typeface="Calibri" charset="0"/>
                        </a:rPr>
                        <a:t> gas rate for industrial users in €/cf</a:t>
                      </a:r>
                      <a:endParaRPr lang="en-US" sz="1100" kern="120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Average water prices for industrial users in €/gallon</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Restrictions for industrial waste water discharge </a:t>
                      </a:r>
                      <a:endParaRPr lang="en-US" sz="1100" kern="120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extLst>
                  <a:ext uri="{0D108BD9-81ED-4DB2-BD59-A6C34878D82A}">
                    <a16:rowId xmlns:a16="http://schemas.microsoft.com/office/drawing/2014/main" val="10006"/>
                  </a:ext>
                </a:extLst>
              </a:tr>
              <a:tr h="278562">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Taxes</a:t>
                      </a:r>
                      <a:r>
                        <a:rPr lang="en-US" sz="1100" b="1" kern="1200" baseline="0" noProof="0">
                          <a:solidFill>
                            <a:srgbClr val="FFFFFF"/>
                          </a:solidFill>
                          <a:latin typeface="Corbel" charset="0"/>
                          <a:ea typeface="Corbel" charset="0"/>
                          <a:cs typeface="Corbel" charset="0"/>
                          <a:sym typeface="Calibri" charset="0"/>
                        </a:rPr>
                        <a:t> and incentives</a:t>
                      </a:r>
                      <a:endParaRPr lang="en-US" sz="1100" b="1" kern="1200" noProof="0">
                        <a:solidFill>
                          <a:srgbClr val="FFFFFF"/>
                        </a:solidFill>
                        <a:latin typeface="Corbel" charset="0"/>
                        <a:ea typeface="Corbel" charset="0"/>
                        <a:cs typeface="Corbel" charset="0"/>
                        <a:sym typeface="Calibri" charset="0"/>
                      </a:endParaRP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Total tax burden (national</a:t>
                      </a:r>
                      <a:r>
                        <a:rPr lang="en-US" sz="1100" kern="1200" baseline="0" noProof="0">
                          <a:solidFill>
                            <a:srgbClr val="214757"/>
                          </a:solidFill>
                          <a:latin typeface="Corbel" charset="0"/>
                          <a:ea typeface="Corbel" charset="0"/>
                          <a:cs typeface="Corbel" charset="0"/>
                          <a:sym typeface="Calibri" charset="0"/>
                        </a:rPr>
                        <a:t> and local)</a:t>
                      </a:r>
                      <a:endParaRPr lang="en-US" sz="1100" kern="120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noProof="0">
                          <a:solidFill>
                            <a:srgbClr val="214757"/>
                          </a:solidFill>
                          <a:latin typeface="Corbel" charset="0"/>
                          <a:ea typeface="Corbel" charset="0"/>
                          <a:cs typeface="Corbel" charset="0"/>
                          <a:sym typeface="Calibri" charset="0"/>
                        </a:rPr>
                        <a:t>Potential for securing </a:t>
                      </a:r>
                      <a:r>
                        <a:rPr lang="en-US" sz="1100" kern="1200" baseline="0" noProof="0">
                          <a:solidFill>
                            <a:srgbClr val="214757"/>
                          </a:solidFill>
                          <a:latin typeface="Corbel" charset="0"/>
                          <a:ea typeface="Corbel" charset="0"/>
                          <a:cs typeface="Corbel" charset="0"/>
                          <a:sym typeface="Calibri" charset="0"/>
                        </a:rPr>
                        <a:t>incentives</a:t>
                      </a:r>
                      <a:endParaRPr lang="en-US" sz="1100" kern="120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extLst>
                  <a:ext uri="{0D108BD9-81ED-4DB2-BD59-A6C34878D82A}">
                    <a16:rowId xmlns:a16="http://schemas.microsoft.com/office/drawing/2014/main" val="10007"/>
                  </a:ext>
                </a:extLst>
              </a:tr>
              <a:tr h="351648">
                <a:tc>
                  <a:txBody>
                    <a:bodyPr/>
                    <a:lstStyle/>
                    <a:p>
                      <a:pPr marL="0" indent="0" algn="l" defTabSz="457200" rtl="0" eaLnBrk="1" fontAlgn="base" latinLnBrk="0" hangingPunct="1">
                        <a:spcBef>
                          <a:spcPts val="0"/>
                        </a:spcBef>
                        <a:spcAft>
                          <a:spcPct val="0"/>
                        </a:spcAft>
                        <a:buClr>
                          <a:srgbClr val="70A838"/>
                        </a:buClr>
                        <a:buSzPct val="120000"/>
                        <a:buFont typeface="Arial" pitchFamily="34" charset="0"/>
                        <a:buNone/>
                      </a:pPr>
                      <a:r>
                        <a:rPr lang="en-US" sz="1100" b="1" kern="1200" noProof="0">
                          <a:solidFill>
                            <a:srgbClr val="FFFFFF"/>
                          </a:solidFill>
                          <a:latin typeface="Corbel" charset="0"/>
                          <a:ea typeface="Corbel" charset="0"/>
                          <a:cs typeface="Corbel" charset="0"/>
                          <a:sym typeface="Calibri" charset="0"/>
                        </a:rPr>
                        <a:t>Industrial</a:t>
                      </a:r>
                      <a:r>
                        <a:rPr lang="en-US" sz="1100" b="1" kern="1200" baseline="0" noProof="0">
                          <a:solidFill>
                            <a:srgbClr val="FFFFFF"/>
                          </a:solidFill>
                          <a:latin typeface="Corbel" charset="0"/>
                          <a:ea typeface="Corbel" charset="0"/>
                          <a:cs typeface="Corbel" charset="0"/>
                          <a:sym typeface="Calibri" charset="0"/>
                        </a:rPr>
                        <a:t> environment</a:t>
                      </a:r>
                      <a:endParaRPr lang="en-US" sz="1100" b="1" kern="1200" noProof="0">
                        <a:solidFill>
                          <a:srgbClr val="FFFFFF"/>
                        </a:solidFill>
                        <a:latin typeface="Corbel" charset="0"/>
                        <a:ea typeface="Corbel" charset="0"/>
                        <a:cs typeface="Corbel" charset="0"/>
                        <a:sym typeface="Calibri" charset="0"/>
                      </a:endParaRP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Presence of other food processing operations</a:t>
                      </a:r>
                    </a:p>
                  </a:txBody>
                  <a:tcPr marL="36554" marR="36554" marT="36554" marB="36554">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noProof="0">
                          <a:solidFill>
                            <a:srgbClr val="214757"/>
                          </a:solidFill>
                          <a:latin typeface="Corbel" charset="0"/>
                          <a:ea typeface="Corbel" charset="0"/>
                          <a:cs typeface="Corbel" charset="0"/>
                          <a:sym typeface="Calibri" charset="0"/>
                        </a:rPr>
                        <a:t>Availability of light industrial</a:t>
                      </a:r>
                      <a:r>
                        <a:rPr lang="en-US" sz="1100" kern="1200" baseline="0" noProof="0">
                          <a:solidFill>
                            <a:srgbClr val="214757"/>
                          </a:solidFill>
                          <a:latin typeface="Corbel" charset="0"/>
                          <a:ea typeface="Corbel" charset="0"/>
                          <a:cs typeface="Corbel" charset="0"/>
                          <a:sym typeface="Calibri" charset="0"/>
                        </a:rPr>
                        <a:t> parks</a:t>
                      </a:r>
                    </a:p>
                  </a:txBody>
                  <a:tcPr marL="36554" marR="36554" marT="36554" marB="36554">
                    <a:solidFill>
                      <a:srgbClr val="FFFFFF"/>
                    </a:solidFill>
                  </a:tcPr>
                </a:tc>
                <a:extLst>
                  <a:ext uri="{0D108BD9-81ED-4DB2-BD59-A6C34878D82A}">
                    <a16:rowId xmlns:a16="http://schemas.microsoft.com/office/drawing/2014/main" val="10008"/>
                  </a:ext>
                </a:extLst>
              </a:tr>
              <a:tr h="490918">
                <a:tc>
                  <a:txBody>
                    <a:bodyPr/>
                    <a:lstStyle/>
                    <a:p>
                      <a:pPr marL="0" indent="0" algn="l" defTabSz="457200" rtl="0" eaLnBrk="1" fontAlgn="base" latinLnBrk="0" hangingPunct="1">
                        <a:spcBef>
                          <a:spcPts val="0"/>
                        </a:spcBef>
                        <a:spcAft>
                          <a:spcPct val="0"/>
                        </a:spcAft>
                        <a:buClr>
                          <a:srgbClr val="70A838"/>
                        </a:buClr>
                        <a:buSzPct val="120000"/>
                        <a:buFont typeface="Arial" pitchFamily="34" charset="0"/>
                        <a:buNone/>
                      </a:pPr>
                      <a:r>
                        <a:rPr lang="en-US" sz="1100" b="1" kern="1200" noProof="0">
                          <a:solidFill>
                            <a:srgbClr val="FFFFFF"/>
                          </a:solidFill>
                          <a:latin typeface="Corbel" charset="0"/>
                          <a:ea typeface="Corbel" charset="0"/>
                          <a:cs typeface="Corbel" charset="0"/>
                          <a:sym typeface="Calibri" charset="0"/>
                        </a:rPr>
                        <a:t>Quality of life and location attractiveness</a:t>
                      </a:r>
                    </a:p>
                  </a:txBody>
                  <a:tcPr marL="36554" marR="36554" marT="36554" marB="36554" anchor="ctr">
                    <a:solidFill>
                      <a:srgbClr val="4B9CB9"/>
                    </a:solidFill>
                  </a:tcPr>
                </a:tc>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Proximity to a major city</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Average temperature and hours of sunshine</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Crime rate</a:t>
                      </a:r>
                    </a:p>
                  </a:txBody>
                  <a:tcPr marL="36554" marR="36554" marT="36554" marB="36554">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noProof="0">
                          <a:solidFill>
                            <a:srgbClr val="214757"/>
                          </a:solidFill>
                          <a:latin typeface="Corbel" charset="0"/>
                          <a:ea typeface="Corbel" charset="0"/>
                          <a:cs typeface="Corbel" charset="0"/>
                          <a:sym typeface="Calibri" charset="0"/>
                        </a:rPr>
                        <a:t>Absence of heavy and chemical industry</a:t>
                      </a:r>
                    </a:p>
                    <a:p>
                      <a:pPr marL="180975"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Qualitative assessment of environment</a:t>
                      </a:r>
                    </a:p>
                    <a:p>
                      <a:pPr marL="0" indent="0" algn="l" defTabSz="457200" rtl="0" eaLnBrk="1" fontAlgn="base" latinLnBrk="0" hangingPunct="1">
                        <a:spcBef>
                          <a:spcPts val="0"/>
                        </a:spcBef>
                        <a:spcAft>
                          <a:spcPct val="0"/>
                        </a:spcAft>
                        <a:buClr>
                          <a:srgbClr val="70A838"/>
                        </a:buClr>
                        <a:buSzPct val="120000"/>
                        <a:buFont typeface="Arial" pitchFamily="34" charset="0"/>
                        <a:buNone/>
                      </a:pPr>
                      <a:endParaRPr lang="en-US" sz="1100" kern="1200" noProof="0">
                        <a:solidFill>
                          <a:srgbClr val="214757"/>
                        </a:solidFill>
                        <a:latin typeface="Corbel" charset="0"/>
                        <a:ea typeface="Corbel" charset="0"/>
                        <a:cs typeface="Corbel" charset="0"/>
                        <a:sym typeface="Calibri" charset="0"/>
                      </a:endParaRPr>
                    </a:p>
                  </a:txBody>
                  <a:tcPr marL="36554" marR="36554" marT="36554" marB="36554">
                    <a:solidFill>
                      <a:srgbClr val="FFFFFF"/>
                    </a:solidFill>
                  </a:tcPr>
                </a:tc>
                <a:extLst>
                  <a:ext uri="{0D108BD9-81ED-4DB2-BD59-A6C34878D82A}">
                    <a16:rowId xmlns:a16="http://schemas.microsoft.com/office/drawing/2014/main" val="10009"/>
                  </a:ext>
                </a:extLst>
              </a:tr>
              <a:tr h="212378">
                <a:tc>
                  <a:txBody>
                    <a:bodyPr/>
                    <a:lstStyle/>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r>
                        <a:rPr lang="en-US" sz="1100" b="1" kern="1200" noProof="0">
                          <a:solidFill>
                            <a:srgbClr val="FFFFFF"/>
                          </a:solidFill>
                          <a:latin typeface="Corbel" charset="0"/>
                          <a:ea typeface="Corbel" charset="0"/>
                          <a:cs typeface="Corbel" charset="0"/>
                          <a:sym typeface="Calibri" charset="0"/>
                        </a:rPr>
                        <a:t>Language</a:t>
                      </a:r>
                    </a:p>
                  </a:txBody>
                  <a:tcPr marL="36554" marR="36554" marT="36554" marB="36554" anchor="ctr">
                    <a:solidFill>
                      <a:srgbClr val="4B9CB9"/>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Percentage of population that speaks English</a:t>
                      </a:r>
                      <a:endParaRPr lang="en-US" sz="1100" kern="1200" noProof="0">
                        <a:solidFill>
                          <a:srgbClr val="214757"/>
                        </a:solidFill>
                        <a:latin typeface="Corbel" charset="0"/>
                        <a:ea typeface="Corbel" charset="0"/>
                        <a:cs typeface="Corbel" charset="0"/>
                        <a:sym typeface="Calibri" charset="0"/>
                      </a:endParaRPr>
                    </a:p>
                  </a:txBody>
                  <a:tcPr marL="36494" marR="36494" marT="9672" marB="0">
                    <a:solidFill>
                      <a:srgbClr val="FFFFFF"/>
                    </a:solidFill>
                  </a:tcPr>
                </a:tc>
                <a:tc>
                  <a:txBody>
                    <a:bodyPr/>
                    <a:lstStyle/>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baseline="0" noProof="0">
                          <a:solidFill>
                            <a:srgbClr val="214757"/>
                          </a:solidFill>
                          <a:latin typeface="Corbel" charset="0"/>
                          <a:ea typeface="Corbel" charset="0"/>
                          <a:cs typeface="Corbel" charset="0"/>
                          <a:sym typeface="Calibri" charset="0"/>
                        </a:rPr>
                        <a:t>Percentage of population that speaks Spanish</a:t>
                      </a:r>
                      <a:endParaRPr lang="en-US" sz="1100" kern="1200" noProof="0">
                        <a:solidFill>
                          <a:srgbClr val="214757"/>
                        </a:solidFill>
                        <a:latin typeface="Corbel" charset="0"/>
                        <a:ea typeface="Corbel" charset="0"/>
                        <a:cs typeface="Corbel" charset="0"/>
                        <a:sym typeface="Calibri" charset="0"/>
                      </a:endParaRPr>
                    </a:p>
                  </a:txBody>
                  <a:tcPr marL="36494" marR="36494" marT="9672" marB="0">
                    <a:solidFill>
                      <a:srgbClr val="FFFFFF"/>
                    </a:solidFill>
                  </a:tcPr>
                </a:tc>
                <a:extLst>
                  <a:ext uri="{0D108BD9-81ED-4DB2-BD59-A6C34878D82A}">
                    <a16:rowId xmlns:a16="http://schemas.microsoft.com/office/drawing/2014/main" val="10010"/>
                  </a:ext>
                </a:extLst>
              </a:tr>
              <a:tr h="427482">
                <a:tc>
                  <a:txBody>
                    <a:bodyPr/>
                    <a:lstStyle/>
                    <a:p>
                      <a:pPr marL="180975" indent="-180975" algn="l" defTabSz="457200" rtl="0" eaLnBrk="1" fontAlgn="base" latinLnBrk="0" hangingPunct="1">
                        <a:spcBef>
                          <a:spcPts val="0"/>
                        </a:spcBef>
                        <a:spcAft>
                          <a:spcPct val="0"/>
                        </a:spcAft>
                        <a:buClr>
                          <a:srgbClr val="70A838"/>
                        </a:buClr>
                        <a:buSzPct val="120000"/>
                        <a:buFont typeface="Arial" pitchFamily="34" charset="0"/>
                        <a:buNone/>
                      </a:pPr>
                      <a:r>
                        <a:rPr lang="en-US" sz="1100" b="1" kern="1200" noProof="0">
                          <a:solidFill>
                            <a:srgbClr val="FFFFFF"/>
                          </a:solidFill>
                          <a:latin typeface="Corbel" charset="0"/>
                          <a:ea typeface="Corbel" charset="0"/>
                          <a:cs typeface="Corbel" charset="0"/>
                          <a:sym typeface="Calibri" charset="0"/>
                        </a:rPr>
                        <a:t>Business</a:t>
                      </a:r>
                      <a:endParaRPr lang="en-US" sz="1100" b="1" kern="1200" baseline="0" noProof="0">
                        <a:solidFill>
                          <a:srgbClr val="FFFFFF"/>
                        </a:solidFill>
                        <a:latin typeface="Corbel" charset="0"/>
                        <a:ea typeface="Corbel" charset="0"/>
                        <a:cs typeface="Corbel" charset="0"/>
                        <a:sym typeface="Calibri" charset="0"/>
                      </a:endParaRPr>
                    </a:p>
                    <a:p>
                      <a:pPr marL="180975" indent="-180975" algn="l" defTabSz="457200" rtl="0" eaLnBrk="1" fontAlgn="base" latinLnBrk="0" hangingPunct="1">
                        <a:spcBef>
                          <a:spcPts val="0"/>
                        </a:spcBef>
                        <a:spcAft>
                          <a:spcPct val="0"/>
                        </a:spcAft>
                        <a:buClr>
                          <a:srgbClr val="70A838"/>
                        </a:buClr>
                        <a:buSzPct val="120000"/>
                        <a:buFont typeface="Arial" pitchFamily="34" charset="0"/>
                        <a:buNone/>
                      </a:pPr>
                      <a:r>
                        <a:rPr lang="en-US" sz="1100" b="1" kern="1200" baseline="0" noProof="0">
                          <a:solidFill>
                            <a:srgbClr val="FFFFFF"/>
                          </a:solidFill>
                          <a:latin typeface="Corbel" charset="0"/>
                          <a:ea typeface="Corbel" charset="0"/>
                          <a:cs typeface="Corbel" charset="0"/>
                          <a:sym typeface="Calibri" charset="0"/>
                        </a:rPr>
                        <a:t>environment</a:t>
                      </a:r>
                    </a:p>
                  </a:txBody>
                  <a:tcPr marL="36554" marR="36554" marT="36554" marB="36554" anchor="ctr">
                    <a:solidFill>
                      <a:srgbClr val="4B9CB9"/>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Political and economic risk indices</a:t>
                      </a:r>
                    </a:p>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baseline="0" noProof="0">
                          <a:solidFill>
                            <a:srgbClr val="214757"/>
                          </a:solidFill>
                          <a:latin typeface="Corbel" charset="0"/>
                          <a:ea typeface="Corbel" charset="0"/>
                          <a:cs typeface="Corbel" charset="0"/>
                          <a:sym typeface="Calibri" charset="0"/>
                        </a:rPr>
                        <a:t>Corruption perception index</a:t>
                      </a:r>
                    </a:p>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a:solidFill>
                            <a:srgbClr val="214757"/>
                          </a:solidFill>
                          <a:latin typeface="Corbel" charset="0"/>
                          <a:ea typeface="Corbel" charset="0"/>
                          <a:cs typeface="Corbel" charset="0"/>
                          <a:sym typeface="Calibri" charset="0"/>
                        </a:rPr>
                        <a:t>Ease of doing business</a:t>
                      </a:r>
                    </a:p>
                  </a:txBody>
                  <a:tcPr marL="36494" marR="36494" marT="9672" marB="0">
                    <a:solidFill>
                      <a:srgbClr val="FFFFFF"/>
                    </a:solidFill>
                  </a:tcPr>
                </a:tc>
                <a:tc>
                  <a:txBody>
                    <a:bodyPr/>
                    <a:lstStyle/>
                    <a:p>
                      <a:pPr marL="180975" marR="0" indent="-180975" algn="l" defTabSz="457200" rtl="0" eaLnBrk="1" fontAlgn="base" latinLnBrk="0" hangingPunct="1">
                        <a:spcBef>
                          <a:spcPts val="0"/>
                        </a:spcBef>
                        <a:spcAft>
                          <a:spcPct val="0"/>
                        </a:spcAft>
                        <a:buClr>
                          <a:srgbClr val="70A838"/>
                        </a:buClr>
                        <a:buSzPct val="120000"/>
                        <a:buFont typeface="Arial" pitchFamily="34" charset="0"/>
                        <a:buChar char="•"/>
                      </a:pPr>
                      <a:r>
                        <a:rPr lang="en-US" sz="1100" kern="1200" noProof="0" dirty="0">
                          <a:solidFill>
                            <a:srgbClr val="214757"/>
                          </a:solidFill>
                          <a:latin typeface="Corbel" charset="0"/>
                          <a:ea typeface="Corbel" charset="0"/>
                          <a:cs typeface="Corbel" charset="0"/>
                          <a:sym typeface="Calibri" charset="0"/>
                        </a:rPr>
                        <a:t>Recent economic developments and trends in corporate investment</a:t>
                      </a:r>
                    </a:p>
                    <a:p>
                      <a:pPr marL="180975" marR="0" indent="-180975" algn="l" defTabSz="457200" rtl="0" eaLnBrk="1" fontAlgn="base" latinLnBrk="0" hangingPunct="1">
                        <a:lnSpc>
                          <a:spcPct val="100000"/>
                        </a:lnSpc>
                        <a:spcBef>
                          <a:spcPts val="0"/>
                        </a:spcBef>
                        <a:spcAft>
                          <a:spcPct val="0"/>
                        </a:spcAft>
                        <a:buClr>
                          <a:srgbClr val="70A838"/>
                        </a:buClr>
                        <a:buSzPct val="120000"/>
                        <a:buFont typeface="Arial" pitchFamily="34" charset="0"/>
                        <a:buChar char="•"/>
                        <a:tabLst/>
                        <a:defRPr/>
                      </a:pPr>
                      <a:r>
                        <a:rPr lang="en-US" sz="1100" kern="1200" noProof="0" dirty="0">
                          <a:solidFill>
                            <a:srgbClr val="214757"/>
                          </a:solidFill>
                          <a:latin typeface="Corbel" charset="0"/>
                          <a:ea typeface="Corbel" charset="0"/>
                          <a:cs typeface="Corbel" charset="0"/>
                          <a:sym typeface="Calibri" charset="0"/>
                        </a:rPr>
                        <a:t>Qualitative assessment</a:t>
                      </a:r>
                      <a:r>
                        <a:rPr lang="en-US" sz="1100" kern="1200" baseline="0" noProof="0" dirty="0">
                          <a:solidFill>
                            <a:srgbClr val="214757"/>
                          </a:solidFill>
                          <a:latin typeface="Corbel" charset="0"/>
                          <a:ea typeface="Corbel" charset="0"/>
                          <a:cs typeface="Corbel" charset="0"/>
                          <a:sym typeface="Calibri" charset="0"/>
                        </a:rPr>
                        <a:t> of stability and risk</a:t>
                      </a:r>
                    </a:p>
                    <a:p>
                      <a:pPr marL="0" marR="0" indent="0" algn="l" defTabSz="457200" rtl="0" eaLnBrk="1" fontAlgn="base" latinLnBrk="0" hangingPunct="1">
                        <a:lnSpc>
                          <a:spcPct val="100000"/>
                        </a:lnSpc>
                        <a:spcBef>
                          <a:spcPts val="0"/>
                        </a:spcBef>
                        <a:spcAft>
                          <a:spcPct val="0"/>
                        </a:spcAft>
                        <a:buClr>
                          <a:srgbClr val="70A838"/>
                        </a:buClr>
                        <a:buSzPct val="120000"/>
                        <a:buFont typeface="Arial" pitchFamily="34" charset="0"/>
                        <a:buNone/>
                        <a:tabLst/>
                        <a:defRPr/>
                      </a:pPr>
                      <a:endParaRPr lang="en-US" sz="1100" kern="1200" baseline="0" noProof="0" dirty="0">
                        <a:solidFill>
                          <a:srgbClr val="214757"/>
                        </a:solidFill>
                        <a:latin typeface="Corbel" charset="0"/>
                        <a:ea typeface="Corbel" charset="0"/>
                        <a:cs typeface="Corbel" charset="0"/>
                        <a:sym typeface="Calibri" charset="0"/>
                      </a:endParaRPr>
                    </a:p>
                  </a:txBody>
                  <a:tcPr marL="36494" marR="36494" marT="9672" marB="0">
                    <a:solidFill>
                      <a:srgbClr val="FFFFFF"/>
                    </a:solidFill>
                  </a:tcPr>
                </a:tc>
                <a:extLst>
                  <a:ext uri="{0D108BD9-81ED-4DB2-BD59-A6C34878D82A}">
                    <a16:rowId xmlns:a16="http://schemas.microsoft.com/office/drawing/2014/main" val="10011"/>
                  </a:ext>
                </a:extLst>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3569887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33400" y="1"/>
            <a:ext cx="5943600" cy="1866900"/>
          </a:xfrm>
          <a:prstGeom prst="rect">
            <a:avLst/>
          </a:prstGeom>
        </p:spPr>
        <p:txBody>
          <a:bodyPr/>
          <a:lstStyle>
            <a:lvl1pPr marL="0" indent="0" algn="l" defTabSz="353278" rtl="0" eaLnBrk="1" latinLnBrk="0" hangingPunct="1">
              <a:spcBef>
                <a:spcPct val="20000"/>
              </a:spcBef>
              <a:buFontTx/>
              <a:buNone/>
              <a:defRPr sz="1236" kern="1200">
                <a:solidFill>
                  <a:schemeClr val="tx1"/>
                </a:solidFill>
                <a:latin typeface="+mj-lt"/>
                <a:ea typeface="+mn-ea"/>
                <a:cs typeface="+mn-cs"/>
              </a:defRPr>
            </a:lvl1pPr>
            <a:lvl2pPr marL="0" indent="0" algn="l" defTabSz="353278" rtl="0" eaLnBrk="1" latinLnBrk="0" hangingPunct="1">
              <a:spcBef>
                <a:spcPct val="20000"/>
              </a:spcBef>
              <a:spcAft>
                <a:spcPts val="927"/>
              </a:spcAft>
              <a:buFontTx/>
              <a:buNone/>
              <a:defRPr sz="927" kern="1200" baseline="0">
                <a:solidFill>
                  <a:schemeClr val="tx1"/>
                </a:solidFill>
                <a:latin typeface="+mn-lt"/>
                <a:ea typeface="+mn-ea"/>
                <a:cs typeface="+mn-cs"/>
              </a:defRPr>
            </a:lvl2pPr>
            <a:lvl3pPr marL="0"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algn="r">
              <a:spcBef>
                <a:spcPts val="1000"/>
              </a:spcBef>
            </a:pPr>
            <a:r>
              <a:rPr lang="es-ES" sz="2800" b="1" err="1">
                <a:solidFill>
                  <a:srgbClr val="FFFFFF"/>
                </a:solidFill>
                <a:latin typeface="Corbel" pitchFamily="18"/>
              </a:rPr>
              <a:t>Katharina</a:t>
            </a:r>
            <a:r>
              <a:rPr lang="es-ES" sz="2800" b="1">
                <a:solidFill>
                  <a:srgbClr val="FFFFFF"/>
                </a:solidFill>
                <a:latin typeface="Corbel" pitchFamily="18"/>
              </a:rPr>
              <a:t> </a:t>
            </a:r>
            <a:r>
              <a:rPr lang="es-ES" sz="2800" b="1" err="1">
                <a:solidFill>
                  <a:srgbClr val="FFFFFF"/>
                </a:solidFill>
                <a:latin typeface="Corbel" pitchFamily="18"/>
              </a:rPr>
              <a:t>Arnold</a:t>
            </a:r>
            <a:r>
              <a:rPr lang="es-ES" sz="2800" b="1">
                <a:solidFill>
                  <a:srgbClr val="FFFFFF"/>
                </a:solidFill>
                <a:latin typeface="Corbel" pitchFamily="18"/>
              </a:rPr>
              <a:t> Rokita</a:t>
            </a:r>
            <a:br>
              <a:rPr lang="es-ES" sz="2800" b="1">
                <a:solidFill>
                  <a:srgbClr val="FFFFFF"/>
                </a:solidFill>
                <a:latin typeface="Corbel" pitchFamily="18"/>
              </a:rPr>
            </a:br>
            <a:r>
              <a:rPr lang="es-ES" sz="2800" b="1" err="1">
                <a:solidFill>
                  <a:srgbClr val="FFFFFF"/>
                </a:solidFill>
                <a:latin typeface="Corbel" pitchFamily="18"/>
              </a:rPr>
              <a:t>Founder</a:t>
            </a:r>
            <a:r>
              <a:rPr lang="es-ES" sz="2800" b="1">
                <a:solidFill>
                  <a:srgbClr val="FFFFFF"/>
                </a:solidFill>
                <a:latin typeface="Corbel" pitchFamily="18"/>
              </a:rPr>
              <a:t> - </a:t>
            </a:r>
            <a:r>
              <a:rPr lang="es-ES" sz="2800" b="1" err="1">
                <a:solidFill>
                  <a:srgbClr val="FFFFFF"/>
                </a:solidFill>
                <a:latin typeface="Corbel" pitchFamily="18"/>
              </a:rPr>
              <a:t>Kaliber</a:t>
            </a:r>
            <a:r>
              <a:rPr lang="es-ES" sz="2800" b="1">
                <a:solidFill>
                  <a:srgbClr val="FFFFFF"/>
                </a:solidFill>
                <a:latin typeface="Corbel" pitchFamily="18"/>
              </a:rPr>
              <a:t> </a:t>
            </a:r>
            <a:r>
              <a:rPr lang="es-ES" sz="2800" b="1" err="1">
                <a:solidFill>
                  <a:srgbClr val="FFFFFF"/>
                </a:solidFill>
                <a:latin typeface="Corbel" pitchFamily="18"/>
              </a:rPr>
              <a:t>Services</a:t>
            </a:r>
            <a:r>
              <a:rPr lang="es-ES" sz="2800" b="1">
                <a:solidFill>
                  <a:srgbClr val="FFFFFF"/>
                </a:solidFill>
                <a:latin typeface="Corbel" pitchFamily="18"/>
              </a:rPr>
              <a:t> </a:t>
            </a:r>
          </a:p>
          <a:p>
            <a:pPr algn="r">
              <a:spcBef>
                <a:spcPts val="1000"/>
              </a:spcBef>
            </a:pPr>
            <a:r>
              <a:rPr lang="es-ES" sz="2000" b="1">
                <a:solidFill>
                  <a:srgbClr val="FFFFFF"/>
                </a:solidFill>
                <a:latin typeface="Corbel" pitchFamily="18"/>
              </a:rPr>
              <a:t>Email: </a:t>
            </a:r>
            <a:r>
              <a:rPr lang="es-ES" sz="2000" b="1" err="1">
                <a:solidFill>
                  <a:srgbClr val="FFFFFF"/>
                </a:solidFill>
                <a:latin typeface="Corbel" pitchFamily="18"/>
              </a:rPr>
              <a:t>k.arnoldrokita@kaliberservices.com</a:t>
            </a:r>
            <a:br>
              <a:rPr lang="es-ES" sz="2000" b="1">
                <a:solidFill>
                  <a:srgbClr val="FFFFFF"/>
                </a:solidFill>
                <a:latin typeface="Corbel" pitchFamily="18"/>
              </a:rPr>
            </a:br>
            <a:r>
              <a:rPr lang="es-ES" sz="2000" b="1" err="1">
                <a:solidFill>
                  <a:srgbClr val="FFFFFF"/>
                </a:solidFill>
                <a:latin typeface="Corbel" pitchFamily="18"/>
              </a:rPr>
              <a:t>Mob</a:t>
            </a:r>
            <a:r>
              <a:rPr lang="es-ES" sz="2000" b="1">
                <a:solidFill>
                  <a:srgbClr val="FFFFFF"/>
                </a:solidFill>
                <a:latin typeface="Corbel" pitchFamily="18"/>
              </a:rPr>
              <a:t>.: +49 (0) 176 1030 5508 </a:t>
            </a:r>
          </a:p>
        </p:txBody>
      </p:sp>
    </p:spTree>
    <p:extLst>
      <p:ext uri="{BB962C8B-B14F-4D97-AF65-F5344CB8AC3E}">
        <p14:creationId xmlns:p14="http://schemas.microsoft.com/office/powerpoint/2010/main" val="84624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096000" cy="457200"/>
          </a:xfrm>
        </p:spPr>
        <p:txBody>
          <a:bodyPr/>
          <a:lstStyle/>
          <a:p>
            <a:r>
              <a:rPr lang="en-US" sz="2800" dirty="0" err="1">
                <a:latin typeface="Corbel" charset="0"/>
                <a:ea typeface="Corbel" charset="0"/>
                <a:cs typeface="Corbel" charset="0"/>
              </a:rPr>
              <a:t>Jak</a:t>
            </a:r>
            <a:r>
              <a:rPr lang="en-US" sz="2800" dirty="0">
                <a:latin typeface="Corbel" charset="0"/>
                <a:ea typeface="Corbel" charset="0"/>
                <a:cs typeface="Corbel" charset="0"/>
              </a:rPr>
              <a:t> </a:t>
            </a:r>
            <a:r>
              <a:rPr lang="en-US" sz="2800" dirty="0" err="1">
                <a:latin typeface="Corbel" charset="0"/>
                <a:ea typeface="Corbel" charset="0"/>
                <a:cs typeface="Corbel" charset="0"/>
              </a:rPr>
              <a:t>przyspieszyc</a:t>
            </a:r>
            <a:r>
              <a:rPr lang="en-US" sz="2800" dirty="0">
                <a:latin typeface="Corbel" charset="0"/>
                <a:ea typeface="Corbel" charset="0"/>
                <a:cs typeface="Corbel" charset="0"/>
              </a:rPr>
              <a:t> </a:t>
            </a:r>
            <a:r>
              <a:rPr lang="en-US" sz="2800" dirty="0" err="1">
                <a:latin typeface="Corbel" charset="0"/>
                <a:ea typeface="Corbel" charset="0"/>
                <a:cs typeface="Corbel" charset="0"/>
              </a:rPr>
              <a:t>rozwoj</a:t>
            </a:r>
            <a:r>
              <a:rPr lang="en-US" sz="2800" dirty="0">
                <a:latin typeface="Corbel" charset="0"/>
                <a:ea typeface="Corbel" charset="0"/>
                <a:cs typeface="Corbel" charset="0"/>
              </a:rPr>
              <a:t> </a:t>
            </a:r>
            <a:r>
              <a:rPr lang="en-US" sz="2800" dirty="0" err="1">
                <a:latin typeface="Corbel" charset="0"/>
                <a:ea typeface="Corbel" charset="0"/>
                <a:cs typeface="Corbel" charset="0"/>
              </a:rPr>
              <a:t>technologiczny</a:t>
            </a:r>
            <a:r>
              <a:rPr lang="en-US" sz="2800" dirty="0">
                <a:latin typeface="Corbel" charset="0"/>
                <a:ea typeface="Corbel" charset="0"/>
                <a:cs typeface="Corbel" charset="0"/>
              </a:rPr>
              <a:t> w </a:t>
            </a:r>
            <a:r>
              <a:rPr lang="en-US" sz="2800" dirty="0" err="1">
                <a:latin typeface="Corbel" charset="0"/>
                <a:ea typeface="Corbel" charset="0"/>
                <a:cs typeface="Corbel" charset="0"/>
              </a:rPr>
              <a:t>Polsce</a:t>
            </a:r>
            <a:endParaRPr lang="en-US" sz="2800" dirty="0">
              <a:latin typeface="Corbel" charset="0"/>
              <a:ea typeface="Corbel" charset="0"/>
              <a:cs typeface="Corbel" charset="0"/>
            </a:endParaRPr>
          </a:p>
        </p:txBody>
      </p:sp>
      <p:sp>
        <p:nvSpPr>
          <p:cNvPr id="8" name="Rectángulo 8"/>
          <p:cNvSpPr/>
          <p:nvPr/>
        </p:nvSpPr>
        <p:spPr>
          <a:xfrm>
            <a:off x="609600" y="2333896"/>
            <a:ext cx="9064351" cy="3785652"/>
          </a:xfrm>
          <a:prstGeom prst="rect">
            <a:avLst/>
          </a:prstGeom>
        </p:spPr>
        <p:txBody>
          <a:bodyPr wrap="square">
            <a:spAutoFit/>
          </a:bodyPr>
          <a:lstStyle/>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Zwiększyć</a:t>
            </a:r>
            <a:r>
              <a:rPr lang="de-DE" sz="1600" dirty="0">
                <a:latin typeface="Corbel" charset="0"/>
                <a:ea typeface="Corbel" charset="0"/>
                <a:cs typeface="Corbel" charset="0"/>
              </a:rPr>
              <a:t> </a:t>
            </a:r>
            <a:r>
              <a:rPr lang="de-DE" sz="1600" dirty="0" err="1">
                <a:latin typeface="Corbel" charset="0"/>
                <a:ea typeface="Corbel" charset="0"/>
                <a:cs typeface="Corbel" charset="0"/>
              </a:rPr>
              <a:t>automatyzację</a:t>
            </a:r>
            <a:r>
              <a:rPr lang="de-DE" sz="1600" dirty="0">
                <a:latin typeface="Corbel" charset="0"/>
                <a:ea typeface="Corbel" charset="0"/>
                <a:cs typeface="Corbel" charset="0"/>
              </a:rPr>
              <a:t> i </a:t>
            </a:r>
            <a:r>
              <a:rPr lang="de-DE" sz="1600" dirty="0" err="1">
                <a:latin typeface="Corbel" charset="0"/>
                <a:ea typeface="Corbel" charset="0"/>
                <a:cs typeface="Corbel" charset="0"/>
              </a:rPr>
              <a:t>infrastrukturę</a:t>
            </a:r>
            <a:r>
              <a:rPr lang="de-DE" sz="1600" dirty="0">
                <a:latin typeface="Corbel" charset="0"/>
                <a:ea typeface="Corbel" charset="0"/>
                <a:cs typeface="Corbel" charset="0"/>
              </a:rPr>
              <a:t> </a:t>
            </a:r>
            <a:r>
              <a:rPr lang="de-DE" sz="1600" dirty="0" err="1">
                <a:latin typeface="Corbel" charset="0"/>
                <a:ea typeface="Corbel" charset="0"/>
                <a:cs typeface="Corbel" charset="0"/>
              </a:rPr>
              <a:t>cyfrową</a:t>
            </a:r>
            <a:r>
              <a:rPr lang="de-DE" sz="1600" dirty="0">
                <a:latin typeface="Corbel" charset="0"/>
                <a:ea typeface="Corbel" charset="0"/>
                <a:cs typeface="Corbel" charset="0"/>
              </a:rPr>
              <a:t>, (</a:t>
            </a:r>
            <a:r>
              <a:rPr lang="de-DE" sz="1600" dirty="0" err="1">
                <a:latin typeface="Corbel" charset="0"/>
                <a:ea typeface="Corbel" charset="0"/>
                <a:cs typeface="Corbel" charset="0"/>
              </a:rPr>
              <a:t>maszyny</a:t>
            </a:r>
            <a:r>
              <a:rPr lang="de-DE" sz="1600" dirty="0">
                <a:latin typeface="Corbel" charset="0"/>
                <a:ea typeface="Corbel" charset="0"/>
                <a:cs typeface="Corbel" charset="0"/>
              </a:rPr>
              <a:t> i </a:t>
            </a:r>
            <a:r>
              <a:rPr lang="de-DE" sz="1600" dirty="0" err="1">
                <a:latin typeface="Corbel" charset="0"/>
                <a:ea typeface="Corbel" charset="0"/>
                <a:cs typeface="Corbel" charset="0"/>
              </a:rPr>
              <a:t>sprzęt</a:t>
            </a:r>
            <a:r>
              <a:rPr lang="de-DE" sz="1600" dirty="0">
                <a:latin typeface="Corbel" charset="0"/>
                <a:ea typeface="Corbel" charset="0"/>
                <a:cs typeface="Corbel" charset="0"/>
              </a:rPr>
              <a:t> </a:t>
            </a:r>
            <a:r>
              <a:rPr lang="de-DE" sz="1600" dirty="0" err="1">
                <a:latin typeface="Corbel" charset="0"/>
                <a:ea typeface="Corbel" charset="0"/>
                <a:cs typeface="Corbel" charset="0"/>
              </a:rPr>
              <a:t>transportu</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Polska</a:t>
            </a:r>
            <a:r>
              <a:rPr lang="de-DE" sz="1600" dirty="0">
                <a:latin typeface="Corbel" charset="0"/>
                <a:ea typeface="Corbel" charset="0"/>
                <a:cs typeface="Corbel" charset="0"/>
              </a:rPr>
              <a:t> </a:t>
            </a:r>
            <a:r>
              <a:rPr lang="de-DE" sz="1600" dirty="0" err="1">
                <a:latin typeface="Corbel" charset="0"/>
                <a:ea typeface="Corbel" charset="0"/>
                <a:cs typeface="Corbel" charset="0"/>
              </a:rPr>
              <a:t>może</a:t>
            </a:r>
            <a:r>
              <a:rPr lang="de-DE" sz="1600" dirty="0">
                <a:latin typeface="Corbel" charset="0"/>
                <a:ea typeface="Corbel" charset="0"/>
                <a:cs typeface="Corbel" charset="0"/>
              </a:rPr>
              <a:t>  </a:t>
            </a:r>
            <a:r>
              <a:rPr lang="de-DE" sz="1600" dirty="0" err="1">
                <a:latin typeface="Corbel" charset="0"/>
                <a:ea typeface="Corbel" charset="0"/>
                <a:cs typeface="Corbel" charset="0"/>
              </a:rPr>
              <a:t>się</a:t>
            </a:r>
            <a:r>
              <a:rPr lang="de-DE" sz="1600" dirty="0">
                <a:latin typeface="Corbel" charset="0"/>
                <a:ea typeface="Corbel" charset="0"/>
                <a:cs typeface="Corbel" charset="0"/>
              </a:rPr>
              <a:t> </a:t>
            </a:r>
            <a:r>
              <a:rPr lang="de-DE" sz="1600" dirty="0" err="1">
                <a:latin typeface="Corbel" charset="0"/>
                <a:ea typeface="Corbel" charset="0"/>
                <a:cs typeface="Corbel" charset="0"/>
              </a:rPr>
              <a:t>stać</a:t>
            </a:r>
            <a:r>
              <a:rPr lang="de-DE" sz="1600" dirty="0">
                <a:latin typeface="Corbel" charset="0"/>
                <a:ea typeface="Corbel" charset="0"/>
                <a:cs typeface="Corbel" charset="0"/>
              </a:rPr>
              <a:t> </a:t>
            </a:r>
            <a:r>
              <a:rPr lang="de-DE" sz="1600" dirty="0" err="1">
                <a:latin typeface="Corbel" charset="0"/>
                <a:ea typeface="Corbel" charset="0"/>
                <a:cs typeface="Corbel" charset="0"/>
              </a:rPr>
              <a:t>ośrodkiem</a:t>
            </a:r>
            <a:r>
              <a:rPr lang="de-DE" sz="1600" dirty="0">
                <a:latin typeface="Corbel" charset="0"/>
                <a:ea typeface="Corbel" charset="0"/>
                <a:cs typeface="Corbel" charset="0"/>
              </a:rPr>
              <a:t> </a:t>
            </a:r>
            <a:r>
              <a:rPr lang="de-DE" sz="1600" dirty="0" err="1">
                <a:latin typeface="Corbel" charset="0"/>
                <a:ea typeface="Corbel" charset="0"/>
                <a:cs typeface="Corbel" charset="0"/>
              </a:rPr>
              <a:t>farmaceutycznym</a:t>
            </a:r>
            <a:r>
              <a:rPr lang="de-DE" sz="1600" dirty="0">
                <a:latin typeface="Corbel" charset="0"/>
                <a:ea typeface="Corbel" charset="0"/>
                <a:cs typeface="Corbel" charset="0"/>
              </a:rPr>
              <a:t> </a:t>
            </a:r>
            <a:r>
              <a:rPr lang="de-DE" sz="1600" dirty="0" err="1">
                <a:latin typeface="Corbel" charset="0"/>
                <a:ea typeface="Corbel" charset="0"/>
                <a:cs typeface="Corbel" charset="0"/>
              </a:rPr>
              <a:t>dla</a:t>
            </a:r>
            <a:r>
              <a:rPr lang="de-DE" sz="1600" dirty="0">
                <a:latin typeface="Corbel" charset="0"/>
                <a:ea typeface="Corbel" charset="0"/>
                <a:cs typeface="Corbel" charset="0"/>
              </a:rPr>
              <a:t> </a:t>
            </a:r>
            <a:r>
              <a:rPr lang="de-DE" sz="1600" dirty="0" err="1">
                <a:latin typeface="Corbel" charset="0"/>
                <a:ea typeface="Corbel" charset="0"/>
                <a:cs typeface="Corbel" charset="0"/>
              </a:rPr>
              <a:t>Europy</a:t>
            </a:r>
            <a:r>
              <a:rPr lang="de-DE" sz="1600" dirty="0">
                <a:latin typeface="Corbel" charset="0"/>
                <a:ea typeface="Corbel" charset="0"/>
                <a:cs typeface="Corbel" charset="0"/>
              </a:rPr>
              <a:t> (</a:t>
            </a:r>
            <a:r>
              <a:rPr lang="de-DE" sz="1600" dirty="0" err="1">
                <a:latin typeface="Corbel" charset="0"/>
                <a:ea typeface="Corbel" charset="0"/>
                <a:cs typeface="Corbel" charset="0"/>
              </a:rPr>
              <a:t>centrum</a:t>
            </a:r>
            <a:r>
              <a:rPr lang="de-DE" sz="1600" dirty="0">
                <a:latin typeface="Corbel" charset="0"/>
                <a:ea typeface="Corbel" charset="0"/>
                <a:cs typeface="Corbel" charset="0"/>
              </a:rPr>
              <a:t> </a:t>
            </a:r>
            <a:r>
              <a:rPr lang="de-DE" sz="1600" dirty="0" err="1">
                <a:latin typeface="Corbel" charset="0"/>
                <a:ea typeface="Corbel" charset="0"/>
                <a:cs typeface="Corbel" charset="0"/>
              </a:rPr>
              <a:t>produkcji</a:t>
            </a:r>
            <a:r>
              <a:rPr lang="de-DE" sz="1600" dirty="0">
                <a:latin typeface="Corbel" charset="0"/>
                <a:ea typeface="Corbel" charset="0"/>
                <a:cs typeface="Corbel" charset="0"/>
              </a:rPr>
              <a:t> i </a:t>
            </a:r>
            <a:r>
              <a:rPr lang="de-DE" sz="1600" dirty="0" err="1">
                <a:latin typeface="Corbel" charset="0"/>
                <a:ea typeface="Corbel" charset="0"/>
                <a:cs typeface="Corbel" charset="0"/>
              </a:rPr>
              <a:t>logistyki</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Wzmocnić</a:t>
            </a:r>
            <a:r>
              <a:rPr lang="de-DE" sz="1600" dirty="0">
                <a:latin typeface="Corbel" charset="0"/>
                <a:ea typeface="Corbel" charset="0"/>
                <a:cs typeface="Corbel" charset="0"/>
              </a:rPr>
              <a:t> </a:t>
            </a:r>
            <a:r>
              <a:rPr lang="de-DE" sz="1600" dirty="0" err="1">
                <a:latin typeface="Corbel" charset="0"/>
                <a:ea typeface="Corbel" charset="0"/>
                <a:cs typeface="Corbel" charset="0"/>
              </a:rPr>
              <a:t>swoją</a:t>
            </a:r>
            <a:r>
              <a:rPr lang="de-DE" sz="1600" dirty="0">
                <a:latin typeface="Corbel" charset="0"/>
                <a:ea typeface="Corbel" charset="0"/>
                <a:cs typeface="Corbel" charset="0"/>
              </a:rPr>
              <a:t> </a:t>
            </a:r>
            <a:r>
              <a:rPr lang="de-DE" sz="1600" dirty="0" err="1">
                <a:latin typeface="Corbel" charset="0"/>
                <a:ea typeface="Corbel" charset="0"/>
                <a:cs typeface="Corbel" charset="0"/>
              </a:rPr>
              <a:t>rolę</a:t>
            </a:r>
            <a:r>
              <a:rPr lang="de-DE" sz="1600" dirty="0">
                <a:latin typeface="Corbel" charset="0"/>
                <a:ea typeface="Corbel" charset="0"/>
                <a:cs typeface="Corbel" charset="0"/>
              </a:rPr>
              <a:t> </a:t>
            </a:r>
            <a:r>
              <a:rPr lang="de-DE" sz="1600" dirty="0" err="1">
                <a:latin typeface="Corbel" charset="0"/>
                <a:ea typeface="Corbel" charset="0"/>
                <a:cs typeface="Corbel" charset="0"/>
              </a:rPr>
              <a:t>jako</a:t>
            </a:r>
            <a:r>
              <a:rPr lang="de-DE" sz="1600" dirty="0">
                <a:latin typeface="Corbel" charset="0"/>
                <a:ea typeface="Corbel" charset="0"/>
                <a:cs typeface="Corbel" charset="0"/>
              </a:rPr>
              <a:t> </a:t>
            </a:r>
            <a:r>
              <a:rPr lang="de-DE" sz="1600" dirty="0" err="1">
                <a:latin typeface="Corbel" charset="0"/>
                <a:ea typeface="Corbel" charset="0"/>
                <a:cs typeface="Corbel" charset="0"/>
              </a:rPr>
              <a:t>podwykonawca</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sektorze</a:t>
            </a:r>
            <a:r>
              <a:rPr lang="de-DE" sz="1600" dirty="0">
                <a:latin typeface="Corbel" charset="0"/>
                <a:ea typeface="Corbel" charset="0"/>
                <a:cs typeface="Corbel" charset="0"/>
              </a:rPr>
              <a:t> </a:t>
            </a:r>
            <a:r>
              <a:rPr lang="de-DE" sz="1600" dirty="0" err="1">
                <a:latin typeface="Corbel" charset="0"/>
                <a:ea typeface="Corbel" charset="0"/>
                <a:cs typeface="Corbel" charset="0"/>
              </a:rPr>
              <a:t>opakowań</a:t>
            </a:r>
            <a:r>
              <a:rPr lang="de-DE" sz="1600" dirty="0">
                <a:latin typeface="Corbel" charset="0"/>
                <a:ea typeface="Corbel" charset="0"/>
                <a:cs typeface="Corbel" charset="0"/>
              </a:rPr>
              <a:t> i </a:t>
            </a:r>
            <a:r>
              <a:rPr lang="de-DE" sz="1600" dirty="0" err="1">
                <a:latin typeface="Corbel" charset="0"/>
                <a:ea typeface="Corbel" charset="0"/>
                <a:cs typeface="Corbel" charset="0"/>
              </a:rPr>
              <a:t>centrach</a:t>
            </a:r>
            <a:r>
              <a:rPr lang="de-DE" sz="1600" dirty="0">
                <a:latin typeface="Corbel" charset="0"/>
                <a:ea typeface="Corbel" charset="0"/>
                <a:cs typeface="Corbel" charset="0"/>
              </a:rPr>
              <a:t> </a:t>
            </a:r>
            <a:r>
              <a:rPr lang="de-DE" sz="1600" dirty="0" err="1">
                <a:latin typeface="Corbel" charset="0"/>
                <a:ea typeface="Corbel" charset="0"/>
                <a:cs typeface="Corbel" charset="0"/>
              </a:rPr>
              <a:t>logistycznych</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Nawiązać</a:t>
            </a:r>
            <a:r>
              <a:rPr lang="de-DE" sz="1600" dirty="0">
                <a:latin typeface="Corbel" charset="0"/>
                <a:ea typeface="Corbel" charset="0"/>
                <a:cs typeface="Corbel" charset="0"/>
              </a:rPr>
              <a:t> </a:t>
            </a:r>
            <a:r>
              <a:rPr lang="de-DE" sz="1600" dirty="0" err="1">
                <a:latin typeface="Corbel" charset="0"/>
                <a:ea typeface="Corbel" charset="0"/>
                <a:cs typeface="Corbel" charset="0"/>
              </a:rPr>
              <a:t>więzi</a:t>
            </a:r>
            <a:r>
              <a:rPr lang="de-DE" sz="1600" dirty="0">
                <a:latin typeface="Corbel" charset="0"/>
                <a:ea typeface="Corbel" charset="0"/>
                <a:cs typeface="Corbel" charset="0"/>
              </a:rPr>
              <a:t> </a:t>
            </a:r>
            <a:r>
              <a:rPr lang="de-DE" sz="1600" dirty="0" err="1">
                <a:latin typeface="Corbel" charset="0"/>
                <a:ea typeface="Corbel" charset="0"/>
                <a:cs typeface="Corbel" charset="0"/>
              </a:rPr>
              <a:t>między</a:t>
            </a:r>
            <a:r>
              <a:rPr lang="de-DE" sz="1600" dirty="0">
                <a:latin typeface="Corbel" charset="0"/>
                <a:ea typeface="Corbel" charset="0"/>
                <a:cs typeface="Corbel" charset="0"/>
              </a:rPr>
              <a:t> </a:t>
            </a:r>
            <a:r>
              <a:rPr lang="de-DE" sz="1600" dirty="0" err="1">
                <a:latin typeface="Corbel" charset="0"/>
                <a:ea typeface="Corbel" charset="0"/>
                <a:cs typeface="Corbel" charset="0"/>
              </a:rPr>
              <a:t>biznesem</a:t>
            </a:r>
            <a:r>
              <a:rPr lang="de-DE" sz="1600" dirty="0">
                <a:latin typeface="Corbel" charset="0"/>
                <a:ea typeface="Corbel" charset="0"/>
                <a:cs typeface="Corbel" charset="0"/>
              </a:rPr>
              <a:t> a </a:t>
            </a:r>
            <a:r>
              <a:rPr lang="de-DE" sz="1600" dirty="0" err="1">
                <a:latin typeface="Corbel" charset="0"/>
                <a:ea typeface="Corbel" charset="0"/>
                <a:cs typeface="Corbel" charset="0"/>
              </a:rPr>
              <a:t>środowiskiem</a:t>
            </a:r>
            <a:r>
              <a:rPr lang="de-DE" sz="1600" dirty="0">
                <a:latin typeface="Corbel" charset="0"/>
                <a:ea typeface="Corbel" charset="0"/>
                <a:cs typeface="Corbel" charset="0"/>
              </a:rPr>
              <a:t> </a:t>
            </a:r>
            <a:r>
              <a:rPr lang="de-DE" sz="1600" dirty="0" err="1">
                <a:latin typeface="Corbel" charset="0"/>
                <a:ea typeface="Corbel" charset="0"/>
                <a:cs typeface="Corbel" charset="0"/>
              </a:rPr>
              <a:t>akademickim</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celu</a:t>
            </a:r>
            <a:r>
              <a:rPr lang="de-DE" sz="1600" dirty="0">
                <a:latin typeface="Corbel" charset="0"/>
                <a:ea typeface="Corbel" charset="0"/>
                <a:cs typeface="Corbel" charset="0"/>
              </a:rPr>
              <a:t> </a:t>
            </a:r>
            <a:r>
              <a:rPr lang="de-DE" sz="1600" dirty="0" err="1">
                <a:latin typeface="Corbel" charset="0"/>
                <a:ea typeface="Corbel" charset="0"/>
                <a:cs typeface="Corbel" charset="0"/>
              </a:rPr>
              <a:t>poprawy</a:t>
            </a:r>
            <a:r>
              <a:rPr lang="de-DE" sz="1600" dirty="0">
                <a:latin typeface="Corbel" charset="0"/>
                <a:ea typeface="Corbel" charset="0"/>
                <a:cs typeface="Corbel" charset="0"/>
              </a:rPr>
              <a:t> </a:t>
            </a:r>
            <a:r>
              <a:rPr lang="de-DE" sz="1600" dirty="0" err="1">
                <a:latin typeface="Corbel" charset="0"/>
                <a:ea typeface="Corbel" charset="0"/>
                <a:cs typeface="Corbel" charset="0"/>
              </a:rPr>
              <a:t>jakości</a:t>
            </a:r>
            <a:r>
              <a:rPr lang="de-DE" sz="1600" dirty="0">
                <a:latin typeface="Corbel" charset="0"/>
                <a:ea typeface="Corbel" charset="0"/>
                <a:cs typeface="Corbel" charset="0"/>
              </a:rPr>
              <a:t> </a:t>
            </a:r>
            <a:r>
              <a:rPr lang="de-DE" sz="1600" dirty="0" err="1">
                <a:latin typeface="Corbel" charset="0"/>
                <a:ea typeface="Corbel" charset="0"/>
                <a:cs typeface="Corbel" charset="0"/>
              </a:rPr>
              <a:t>siły</a:t>
            </a:r>
            <a:r>
              <a:rPr lang="de-DE" sz="1600" dirty="0">
                <a:latin typeface="Corbel" charset="0"/>
                <a:ea typeface="Corbel" charset="0"/>
                <a:cs typeface="Corbel" charset="0"/>
              </a:rPr>
              <a:t> </a:t>
            </a:r>
            <a:r>
              <a:rPr lang="de-DE" sz="1600" dirty="0" err="1">
                <a:latin typeface="Corbel" charset="0"/>
                <a:ea typeface="Corbel" charset="0"/>
                <a:cs typeface="Corbel" charset="0"/>
              </a:rPr>
              <a:t>roboczej</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Większe</a:t>
            </a:r>
            <a:r>
              <a:rPr lang="de-DE" sz="1600" dirty="0">
                <a:latin typeface="Corbel" charset="0"/>
                <a:ea typeface="Corbel" charset="0"/>
                <a:cs typeface="Corbel" charset="0"/>
              </a:rPr>
              <a:t> </a:t>
            </a:r>
            <a:r>
              <a:rPr lang="de-DE" sz="1600" dirty="0" err="1">
                <a:latin typeface="Corbel" charset="0"/>
                <a:ea typeface="Corbel" charset="0"/>
                <a:cs typeface="Corbel" charset="0"/>
              </a:rPr>
              <a:t>wydatki</a:t>
            </a:r>
            <a:r>
              <a:rPr lang="de-DE" sz="1600" dirty="0">
                <a:latin typeface="Corbel" charset="0"/>
                <a:ea typeface="Corbel" charset="0"/>
                <a:cs typeface="Corbel" charset="0"/>
              </a:rPr>
              <a:t> </a:t>
            </a:r>
            <a:r>
              <a:rPr lang="de-DE" sz="1600" dirty="0" err="1">
                <a:latin typeface="Corbel" charset="0"/>
                <a:ea typeface="Corbel" charset="0"/>
                <a:cs typeface="Corbel" charset="0"/>
              </a:rPr>
              <a:t>publiczne</a:t>
            </a:r>
            <a:r>
              <a:rPr lang="de-DE" sz="1600" dirty="0">
                <a:latin typeface="Corbel" charset="0"/>
                <a:ea typeface="Corbel" charset="0"/>
                <a:cs typeface="Corbel" charset="0"/>
              </a:rPr>
              <a:t> na </a:t>
            </a:r>
            <a:r>
              <a:rPr lang="de-DE" sz="1600" dirty="0" err="1">
                <a:latin typeface="Corbel" charset="0"/>
                <a:ea typeface="Corbel" charset="0"/>
                <a:cs typeface="Corbel" charset="0"/>
              </a:rPr>
              <a:t>technologię</a:t>
            </a:r>
            <a:r>
              <a:rPr lang="de-DE" sz="1600" dirty="0">
                <a:latin typeface="Corbel" charset="0"/>
                <a:ea typeface="Corbel" charset="0"/>
                <a:cs typeface="Corbel" charset="0"/>
              </a:rPr>
              <a:t> i R &amp; D, </a:t>
            </a:r>
            <a:r>
              <a:rPr lang="de-DE" sz="1600" dirty="0" err="1">
                <a:latin typeface="Corbel" charset="0"/>
                <a:ea typeface="Corbel" charset="0"/>
                <a:cs typeface="Corbel" charset="0"/>
              </a:rPr>
              <a:t>napędzanie</a:t>
            </a:r>
            <a:r>
              <a:rPr lang="de-DE" sz="1600" dirty="0">
                <a:latin typeface="Corbel" charset="0"/>
                <a:ea typeface="Corbel" charset="0"/>
                <a:cs typeface="Corbel" charset="0"/>
              </a:rPr>
              <a:t> </a:t>
            </a:r>
            <a:r>
              <a:rPr lang="de-DE" sz="1600" dirty="0" err="1">
                <a:latin typeface="Corbel" charset="0"/>
                <a:ea typeface="Corbel" charset="0"/>
                <a:cs typeface="Corbel" charset="0"/>
              </a:rPr>
              <a:t>projektów</a:t>
            </a:r>
            <a:r>
              <a:rPr lang="de-DE" sz="1600" dirty="0">
                <a:latin typeface="Corbel" charset="0"/>
                <a:ea typeface="Corbel" charset="0"/>
                <a:cs typeface="Corbel" charset="0"/>
              </a:rPr>
              <a:t> </a:t>
            </a:r>
            <a:r>
              <a:rPr lang="de-DE" sz="1600" dirty="0" err="1">
                <a:latin typeface="Corbel" charset="0"/>
                <a:ea typeface="Corbel" charset="0"/>
                <a:cs typeface="Corbel" charset="0"/>
              </a:rPr>
              <a:t>technologicznych</a:t>
            </a:r>
            <a:endParaRPr lang="de-DE" sz="1600" dirty="0">
              <a:latin typeface="Corbel" charset="0"/>
              <a:ea typeface="Corbel" charset="0"/>
              <a:cs typeface="Corbel" charset="0"/>
            </a:endParaRP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Alokacja</a:t>
            </a:r>
            <a:r>
              <a:rPr lang="de-DE" sz="1600" dirty="0">
                <a:latin typeface="Corbel" charset="0"/>
                <a:ea typeface="Corbel" charset="0"/>
                <a:cs typeface="Corbel" charset="0"/>
              </a:rPr>
              <a:t> </a:t>
            </a:r>
            <a:r>
              <a:rPr lang="de-DE" sz="1600" dirty="0" err="1">
                <a:latin typeface="Corbel" charset="0"/>
                <a:ea typeface="Corbel" charset="0"/>
                <a:cs typeface="Corbel" charset="0"/>
              </a:rPr>
              <a:t>środków</a:t>
            </a:r>
            <a:r>
              <a:rPr lang="de-DE" sz="1600" dirty="0">
                <a:latin typeface="Corbel" charset="0"/>
                <a:ea typeface="Corbel" charset="0"/>
                <a:cs typeface="Corbel" charset="0"/>
              </a:rPr>
              <a:t> UE na </a:t>
            </a:r>
            <a:r>
              <a:rPr lang="de-DE" sz="1600" dirty="0" err="1">
                <a:latin typeface="Corbel" charset="0"/>
                <a:ea typeface="Corbel" charset="0"/>
                <a:cs typeface="Corbel" charset="0"/>
              </a:rPr>
              <a:t>badania</a:t>
            </a:r>
            <a:r>
              <a:rPr lang="de-DE" sz="1600" dirty="0">
                <a:latin typeface="Corbel" charset="0"/>
                <a:ea typeface="Corbel" charset="0"/>
                <a:cs typeface="Corbel" charset="0"/>
              </a:rPr>
              <a:t> i </a:t>
            </a:r>
            <a:r>
              <a:rPr lang="de-DE" sz="1600" dirty="0" err="1">
                <a:latin typeface="Corbel" charset="0"/>
                <a:ea typeface="Corbel" charset="0"/>
                <a:cs typeface="Corbel" charset="0"/>
              </a:rPr>
              <a:t>rozwój</a:t>
            </a:r>
            <a:r>
              <a:rPr lang="de-DE" sz="1600" dirty="0">
                <a:latin typeface="Corbel" charset="0"/>
                <a:ea typeface="Corbel" charset="0"/>
                <a:cs typeface="Corbel" charset="0"/>
              </a:rPr>
              <a:t> </a:t>
            </a:r>
            <a:r>
              <a:rPr lang="de-DE" sz="1600" dirty="0" err="1">
                <a:latin typeface="Corbel" charset="0"/>
                <a:ea typeface="Corbel" charset="0"/>
                <a:cs typeface="Corbel" charset="0"/>
              </a:rPr>
              <a:t>oraz</a:t>
            </a:r>
            <a:r>
              <a:rPr lang="de-DE" sz="1600" dirty="0">
                <a:latin typeface="Corbel" charset="0"/>
                <a:ea typeface="Corbel" charset="0"/>
                <a:cs typeface="Corbel" charset="0"/>
              </a:rPr>
              <a:t> </a:t>
            </a:r>
            <a:r>
              <a:rPr lang="de-DE" sz="1600" dirty="0" err="1">
                <a:latin typeface="Corbel" charset="0"/>
                <a:ea typeface="Corbel" charset="0"/>
                <a:cs typeface="Corbel" charset="0"/>
              </a:rPr>
              <a:t>innowacje</a:t>
            </a:r>
            <a:r>
              <a:rPr lang="de-DE" sz="1600" dirty="0">
                <a:latin typeface="Corbel" charset="0"/>
                <a:ea typeface="Corbel" charset="0"/>
                <a:cs typeface="Corbel" charset="0"/>
              </a:rPr>
              <a:t>,  </a:t>
            </a:r>
            <a:r>
              <a:rPr lang="de-DE" sz="1600" dirty="0" err="1">
                <a:latin typeface="Corbel" charset="0"/>
                <a:ea typeface="Corbel" charset="0"/>
                <a:cs typeface="Corbel" charset="0"/>
              </a:rPr>
              <a:t>wzmocnienie</a:t>
            </a:r>
            <a:r>
              <a:rPr lang="de-DE" sz="1600" dirty="0">
                <a:latin typeface="Corbel" charset="0"/>
                <a:ea typeface="Corbel" charset="0"/>
                <a:cs typeface="Corbel" charset="0"/>
              </a:rPr>
              <a:t> </a:t>
            </a:r>
            <a:r>
              <a:rPr lang="de-DE" sz="1600" dirty="0" err="1">
                <a:latin typeface="Corbel" charset="0"/>
                <a:ea typeface="Corbel" charset="0"/>
                <a:cs typeface="Corbel" charset="0"/>
              </a:rPr>
              <a:t>badań</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biznesie</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High-tech</a:t>
            </a:r>
            <a:r>
              <a:rPr lang="de-DE" sz="1600" dirty="0">
                <a:latin typeface="Corbel" charset="0"/>
                <a:ea typeface="Corbel" charset="0"/>
                <a:cs typeface="Corbel" charset="0"/>
              </a:rPr>
              <a:t> </a:t>
            </a:r>
            <a:r>
              <a:rPr lang="de-DE" sz="1600" dirty="0" err="1">
                <a:latin typeface="Corbel" charset="0"/>
                <a:ea typeface="Corbel" charset="0"/>
                <a:cs typeface="Corbel" charset="0"/>
              </a:rPr>
              <a:t>klastry</a:t>
            </a:r>
            <a:r>
              <a:rPr lang="de-DE" sz="1600" dirty="0">
                <a:latin typeface="Corbel" charset="0"/>
                <a:ea typeface="Corbel" charset="0"/>
                <a:cs typeface="Corbel" charset="0"/>
              </a:rPr>
              <a:t> i </a:t>
            </a:r>
            <a:r>
              <a:rPr lang="de-DE" sz="1600" dirty="0" err="1">
                <a:latin typeface="Corbel" charset="0"/>
                <a:ea typeface="Corbel" charset="0"/>
                <a:cs typeface="Corbel" charset="0"/>
              </a:rPr>
              <a:t>inkubatory</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celu</a:t>
            </a:r>
            <a:r>
              <a:rPr lang="de-DE" sz="1600" dirty="0">
                <a:latin typeface="Corbel" charset="0"/>
                <a:ea typeface="Corbel" charset="0"/>
                <a:cs typeface="Corbel" charset="0"/>
              </a:rPr>
              <a:t> </a:t>
            </a:r>
            <a:r>
              <a:rPr lang="de-DE" sz="1600" dirty="0" err="1">
                <a:latin typeface="Corbel" charset="0"/>
                <a:ea typeface="Corbel" charset="0"/>
                <a:cs typeface="Corbel" charset="0"/>
              </a:rPr>
              <a:t>poprawy</a:t>
            </a:r>
            <a:r>
              <a:rPr lang="de-DE" sz="1600" dirty="0">
                <a:latin typeface="Corbel" charset="0"/>
                <a:ea typeface="Corbel" charset="0"/>
                <a:cs typeface="Corbel" charset="0"/>
              </a:rPr>
              <a:t> </a:t>
            </a:r>
            <a:r>
              <a:rPr lang="de-DE" sz="1600" dirty="0" err="1">
                <a:latin typeface="Corbel" charset="0"/>
                <a:ea typeface="Corbel" charset="0"/>
                <a:cs typeface="Corbel" charset="0"/>
              </a:rPr>
              <a:t>współpracy</a:t>
            </a:r>
            <a:r>
              <a:rPr lang="de-DE" sz="1600" dirty="0">
                <a:latin typeface="Corbel" charset="0"/>
                <a:ea typeface="Corbel" charset="0"/>
                <a:cs typeface="Corbel" charset="0"/>
              </a:rPr>
              <a:t> i </a:t>
            </a:r>
            <a:r>
              <a:rPr lang="de-DE" sz="1600" dirty="0" err="1">
                <a:latin typeface="Corbel" charset="0"/>
                <a:ea typeface="Corbel" charset="0"/>
                <a:cs typeface="Corbel" charset="0"/>
              </a:rPr>
              <a:t>wymiany</a:t>
            </a:r>
            <a:r>
              <a:rPr lang="de-DE" sz="1600" dirty="0">
                <a:latin typeface="Corbel" charset="0"/>
                <a:ea typeface="Corbel" charset="0"/>
                <a:cs typeface="Corbel" charset="0"/>
              </a:rPr>
              <a:t> </a:t>
            </a:r>
            <a:r>
              <a:rPr lang="de-DE" sz="1600" dirty="0" err="1">
                <a:latin typeface="Corbel" charset="0"/>
                <a:ea typeface="Corbel" charset="0"/>
                <a:cs typeface="Corbel" charset="0"/>
              </a:rPr>
              <a:t>wiedzy</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Podniesienie</a:t>
            </a:r>
            <a:r>
              <a:rPr lang="de-DE" sz="1600" dirty="0">
                <a:latin typeface="Corbel" charset="0"/>
                <a:ea typeface="Corbel" charset="0"/>
                <a:cs typeface="Corbel" charset="0"/>
              </a:rPr>
              <a:t> </a:t>
            </a:r>
            <a:r>
              <a:rPr lang="de-DE" sz="1600" dirty="0" err="1">
                <a:latin typeface="Corbel" charset="0"/>
                <a:ea typeface="Corbel" charset="0"/>
                <a:cs typeface="Corbel" charset="0"/>
              </a:rPr>
              <a:t>świadomości</a:t>
            </a:r>
            <a:r>
              <a:rPr lang="de-DE" sz="1600" dirty="0">
                <a:latin typeface="Corbel" charset="0"/>
                <a:ea typeface="Corbel" charset="0"/>
                <a:cs typeface="Corbel" charset="0"/>
              </a:rPr>
              <a:t> </a:t>
            </a:r>
            <a:r>
              <a:rPr lang="de-DE" sz="1600" dirty="0" err="1">
                <a:latin typeface="Corbel" charset="0"/>
                <a:ea typeface="Corbel" charset="0"/>
                <a:cs typeface="Corbel" charset="0"/>
              </a:rPr>
              <a:t>przedsiębiorców</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zakresie</a:t>
            </a:r>
            <a:r>
              <a:rPr lang="de-DE" sz="1600" dirty="0">
                <a:latin typeface="Corbel" charset="0"/>
                <a:ea typeface="Corbel" charset="0"/>
                <a:cs typeface="Corbel" charset="0"/>
              </a:rPr>
              <a:t> </a:t>
            </a:r>
            <a:r>
              <a:rPr lang="de-DE" sz="1600" dirty="0" err="1">
                <a:latin typeface="Corbel" charset="0"/>
                <a:ea typeface="Corbel" charset="0"/>
                <a:cs typeface="Corbel" charset="0"/>
              </a:rPr>
              <a:t>ochrony</a:t>
            </a:r>
            <a:r>
              <a:rPr lang="de-DE" sz="1600" dirty="0">
                <a:latin typeface="Corbel" charset="0"/>
                <a:ea typeface="Corbel" charset="0"/>
                <a:cs typeface="Corbel" charset="0"/>
              </a:rPr>
              <a:t> </a:t>
            </a:r>
            <a:r>
              <a:rPr lang="de-DE" sz="1600" dirty="0" err="1">
                <a:latin typeface="Corbel" charset="0"/>
                <a:ea typeface="Corbel" charset="0"/>
                <a:cs typeface="Corbel" charset="0"/>
              </a:rPr>
              <a:t>własności</a:t>
            </a:r>
            <a:r>
              <a:rPr lang="de-DE" sz="1600" dirty="0">
                <a:latin typeface="Corbel" charset="0"/>
                <a:ea typeface="Corbel" charset="0"/>
                <a:cs typeface="Corbel" charset="0"/>
              </a:rPr>
              <a:t> </a:t>
            </a:r>
            <a:r>
              <a:rPr lang="de-DE" sz="1600" dirty="0" err="1">
                <a:latin typeface="Corbel" charset="0"/>
                <a:ea typeface="Corbel" charset="0"/>
                <a:cs typeface="Corbel" charset="0"/>
              </a:rPr>
              <a:t>przemysłowej</a:t>
            </a:r>
            <a:r>
              <a:rPr lang="de-DE" sz="1600" dirty="0">
                <a:latin typeface="Corbel" charset="0"/>
                <a:ea typeface="Corbel" charset="0"/>
                <a:cs typeface="Corbel" charset="0"/>
              </a:rPr>
              <a:t>.</a:t>
            </a:r>
          </a:p>
          <a:p>
            <a:pPr marL="285750" indent="-285750" defTabSz="353278" fontAlgn="ctr">
              <a:lnSpc>
                <a:spcPct val="150000"/>
              </a:lnSpc>
              <a:buClr>
                <a:srgbClr val="214757"/>
              </a:buClr>
              <a:buSzPct val="100000"/>
              <a:buFont typeface="Arial" charset="0"/>
              <a:buChar char="•"/>
            </a:pPr>
            <a:r>
              <a:rPr lang="de-DE" sz="1600" dirty="0" err="1">
                <a:latin typeface="Corbel" charset="0"/>
                <a:ea typeface="Corbel" charset="0"/>
                <a:cs typeface="Corbel" charset="0"/>
              </a:rPr>
              <a:t>Przygotowanie</a:t>
            </a:r>
            <a:r>
              <a:rPr lang="de-DE" sz="1600" dirty="0">
                <a:latin typeface="Corbel" charset="0"/>
                <a:ea typeface="Corbel" charset="0"/>
                <a:cs typeface="Corbel" charset="0"/>
              </a:rPr>
              <a:t> do </a:t>
            </a:r>
            <a:r>
              <a:rPr lang="de-DE" sz="1600" dirty="0" err="1">
                <a:latin typeface="Corbel" charset="0"/>
                <a:ea typeface="Corbel" charset="0"/>
                <a:cs typeface="Corbel" charset="0"/>
              </a:rPr>
              <a:t>wdrożenia</a:t>
            </a:r>
            <a:r>
              <a:rPr lang="de-DE" sz="1600" dirty="0">
                <a:latin typeface="Corbel" charset="0"/>
                <a:ea typeface="Corbel" charset="0"/>
                <a:cs typeface="Corbel" charset="0"/>
              </a:rPr>
              <a:t>  </a:t>
            </a:r>
            <a:r>
              <a:rPr lang="de-DE" sz="1600" dirty="0" err="1">
                <a:latin typeface="Corbel" charset="0"/>
                <a:ea typeface="Corbel" charset="0"/>
                <a:cs typeface="Corbel" charset="0"/>
              </a:rPr>
              <a:t>nowych</a:t>
            </a:r>
            <a:r>
              <a:rPr lang="de-DE" sz="1600" dirty="0">
                <a:latin typeface="Corbel" charset="0"/>
                <a:ea typeface="Corbel" charset="0"/>
                <a:cs typeface="Corbel" charset="0"/>
              </a:rPr>
              <a:t> </a:t>
            </a:r>
            <a:r>
              <a:rPr lang="de-DE" sz="1600" dirty="0" err="1">
                <a:latin typeface="Corbel" charset="0"/>
                <a:ea typeface="Corbel" charset="0"/>
                <a:cs typeface="Corbel" charset="0"/>
              </a:rPr>
              <a:t>technologii</a:t>
            </a:r>
            <a:r>
              <a:rPr lang="de-DE" sz="1600" dirty="0">
                <a:latin typeface="Corbel" charset="0"/>
                <a:ea typeface="Corbel" charset="0"/>
                <a:cs typeface="Corbel" charset="0"/>
              </a:rPr>
              <a:t>, </a:t>
            </a:r>
            <a:r>
              <a:rPr lang="de-DE" sz="1600" dirty="0" err="1">
                <a:latin typeface="Corbel" charset="0"/>
                <a:ea typeface="Corbel" charset="0"/>
                <a:cs typeface="Corbel" charset="0"/>
              </a:rPr>
              <a:t>jak</a:t>
            </a:r>
            <a:r>
              <a:rPr lang="de-DE" sz="1600" dirty="0">
                <a:latin typeface="Corbel" charset="0"/>
                <a:ea typeface="Corbel" charset="0"/>
                <a:cs typeface="Corbel" charset="0"/>
              </a:rPr>
              <a:t> </a:t>
            </a:r>
            <a:r>
              <a:rPr lang="de-DE" sz="1600" dirty="0" err="1">
                <a:latin typeface="Corbel" charset="0"/>
                <a:ea typeface="Corbel" charset="0"/>
                <a:cs typeface="Corbel" charset="0"/>
              </a:rPr>
              <a:t>zaawansowana</a:t>
            </a:r>
            <a:r>
              <a:rPr lang="de-DE" sz="1600" dirty="0">
                <a:latin typeface="Corbel" charset="0"/>
                <a:ea typeface="Corbel" charset="0"/>
                <a:cs typeface="Corbel" charset="0"/>
              </a:rPr>
              <a:t> </a:t>
            </a:r>
            <a:r>
              <a:rPr lang="de-DE" sz="1600" dirty="0" err="1">
                <a:latin typeface="Corbel" charset="0"/>
                <a:ea typeface="Corbel" charset="0"/>
                <a:cs typeface="Corbel" charset="0"/>
              </a:rPr>
              <a:t>robotyka</a:t>
            </a:r>
            <a:r>
              <a:rPr lang="de-DE" sz="1600" dirty="0">
                <a:latin typeface="Corbel" charset="0"/>
                <a:ea typeface="Corbel" charset="0"/>
                <a:cs typeface="Corbel" charset="0"/>
              </a:rPr>
              <a:t>, </a:t>
            </a:r>
            <a:r>
              <a:rPr lang="de-DE" sz="1600" dirty="0" err="1">
                <a:latin typeface="Corbel" charset="0"/>
                <a:ea typeface="Corbel" charset="0"/>
                <a:cs typeface="Corbel" charset="0"/>
              </a:rPr>
              <a:t>informatyka</a:t>
            </a:r>
            <a:r>
              <a:rPr lang="de-DE" sz="1600" dirty="0">
                <a:latin typeface="Corbel" charset="0"/>
                <a:ea typeface="Corbel" charset="0"/>
                <a:cs typeface="Corbel" charset="0"/>
              </a:rPr>
              <a:t> </a:t>
            </a:r>
            <a:r>
              <a:rPr lang="de-DE" sz="1600" dirty="0" err="1">
                <a:latin typeface="Corbel" charset="0"/>
                <a:ea typeface="Corbel" charset="0"/>
                <a:cs typeface="Corbel" charset="0"/>
              </a:rPr>
              <a:t>kognitywna</a:t>
            </a:r>
            <a:r>
              <a:rPr lang="de-DE" sz="1600" dirty="0">
                <a:latin typeface="Corbel" charset="0"/>
                <a:ea typeface="Corbel" charset="0"/>
                <a:cs typeface="Corbel" charset="0"/>
              </a:rPr>
              <a:t> i Internet </a:t>
            </a:r>
            <a:r>
              <a:rPr lang="de-DE" sz="1600" dirty="0" err="1">
                <a:latin typeface="Corbel" charset="0"/>
                <a:ea typeface="Corbel" charset="0"/>
                <a:cs typeface="Corbel" charset="0"/>
              </a:rPr>
              <a:t>of</a:t>
            </a:r>
            <a:r>
              <a:rPr lang="de-DE" sz="1600" dirty="0">
                <a:latin typeface="Corbel" charset="0"/>
                <a:ea typeface="Corbel" charset="0"/>
                <a:cs typeface="Corbel" charset="0"/>
              </a:rPr>
              <a:t> Things.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77613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699" y="2019301"/>
            <a:ext cx="6438901" cy="5262979"/>
          </a:xfrm>
          <a:prstGeom prst="rect">
            <a:avLst/>
          </a:prstGeom>
        </p:spPr>
        <p:txBody>
          <a:bodyPr wrap="square">
            <a:spAutoFit/>
          </a:bodyPr>
          <a:lstStyle/>
          <a:p>
            <a:pPr marL="285750" indent="-285750">
              <a:buFontTx/>
              <a:buChar char="-"/>
            </a:pPr>
            <a:r>
              <a:rPr lang="en-US" sz="1600" dirty="0" err="1">
                <a:latin typeface="Corbel" charset="0"/>
                <a:ea typeface="Corbel" charset="0"/>
                <a:cs typeface="Corbel" charset="0"/>
              </a:rPr>
              <a:t>Podobnie</a:t>
            </a:r>
            <a:r>
              <a:rPr lang="en-US" sz="1600" dirty="0">
                <a:latin typeface="Corbel" charset="0"/>
                <a:ea typeface="Corbel" charset="0"/>
                <a:cs typeface="Corbel" charset="0"/>
              </a:rPr>
              <a:t> </a:t>
            </a:r>
            <a:r>
              <a:rPr lang="en-US" sz="1600" dirty="0" err="1">
                <a:latin typeface="Corbel" charset="0"/>
                <a:ea typeface="Corbel" charset="0"/>
                <a:cs typeface="Corbel" charset="0"/>
              </a:rPr>
              <a:t>jak</a:t>
            </a:r>
            <a:r>
              <a:rPr lang="en-US" sz="1600" dirty="0">
                <a:latin typeface="Corbel" charset="0"/>
                <a:ea typeface="Corbel" charset="0"/>
                <a:cs typeface="Corbel" charset="0"/>
              </a:rPr>
              <a:t> w 2016 r. </a:t>
            </a:r>
            <a:r>
              <a:rPr lang="en-US" sz="1600" b="1" dirty="0">
                <a:latin typeface="Corbel" charset="0"/>
                <a:ea typeface="Corbel" charset="0"/>
                <a:cs typeface="Corbel" charset="0"/>
              </a:rPr>
              <a:t>Indie</a:t>
            </a:r>
            <a:r>
              <a:rPr lang="en-US" sz="1600" dirty="0">
                <a:latin typeface="Corbel" charset="0"/>
                <a:ea typeface="Corbel" charset="0"/>
                <a:cs typeface="Corbel" charset="0"/>
              </a:rPr>
              <a:t> </a:t>
            </a:r>
            <a:r>
              <a:rPr lang="en-US" sz="1600" dirty="0" err="1">
                <a:latin typeface="Corbel" charset="0"/>
                <a:ea typeface="Corbel" charset="0"/>
                <a:cs typeface="Corbel" charset="0"/>
              </a:rPr>
              <a:t>pozostaną</a:t>
            </a:r>
            <a:r>
              <a:rPr lang="en-US" sz="1600" dirty="0">
                <a:latin typeface="Corbel" charset="0"/>
                <a:ea typeface="Corbel" charset="0"/>
                <a:cs typeface="Corbel" charset="0"/>
              </a:rPr>
              <a:t> </a:t>
            </a:r>
            <a:r>
              <a:rPr lang="en-US" sz="1600" dirty="0" err="1">
                <a:latin typeface="Corbel" charset="0"/>
                <a:ea typeface="Corbel" charset="0"/>
                <a:cs typeface="Corbel" charset="0"/>
              </a:rPr>
              <a:t>największym</a:t>
            </a:r>
            <a:r>
              <a:rPr lang="en-US" sz="1600" dirty="0">
                <a:latin typeface="Corbel" charset="0"/>
                <a:ea typeface="Corbel" charset="0"/>
                <a:cs typeface="Corbel" charset="0"/>
              </a:rPr>
              <a:t> </a:t>
            </a:r>
            <a:r>
              <a:rPr lang="en-US" sz="1600" dirty="0" err="1">
                <a:latin typeface="Corbel" charset="0"/>
                <a:ea typeface="Corbel" charset="0"/>
                <a:cs typeface="Corbel" charset="0"/>
              </a:rPr>
              <a:t>beneficjentem</a:t>
            </a:r>
            <a:r>
              <a:rPr lang="en-US" sz="1600" dirty="0">
                <a:latin typeface="Corbel" charset="0"/>
                <a:ea typeface="Corbel" charset="0"/>
                <a:cs typeface="Corbel" charset="0"/>
              </a:rPr>
              <a:t> FDI (w </a:t>
            </a:r>
            <a:r>
              <a:rPr lang="en-US" sz="1600" dirty="0" err="1">
                <a:latin typeface="Corbel" charset="0"/>
                <a:ea typeface="Corbel" charset="0"/>
                <a:cs typeface="Corbel" charset="0"/>
              </a:rPr>
              <a:t>liczbie</a:t>
            </a:r>
            <a:r>
              <a:rPr lang="en-US" sz="1600" dirty="0">
                <a:latin typeface="Corbel" charset="0"/>
                <a:ea typeface="Corbel" charset="0"/>
                <a:cs typeface="Corbel" charset="0"/>
              </a:rPr>
              <a:t> </a:t>
            </a:r>
            <a:r>
              <a:rPr lang="en-US" sz="1600" dirty="0" err="1">
                <a:latin typeface="Corbel" charset="0"/>
                <a:ea typeface="Corbel" charset="0"/>
                <a:cs typeface="Corbel" charset="0"/>
              </a:rPr>
              <a:t>miejsc</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a:t>
            </a:r>
            <a:r>
              <a:rPr lang="en-US" sz="1600" dirty="0" err="1">
                <a:latin typeface="Corbel" charset="0"/>
                <a:ea typeface="Corbel" charset="0"/>
                <a:cs typeface="Corbel" charset="0"/>
              </a:rPr>
              <a:t>po</a:t>
            </a:r>
            <a:r>
              <a:rPr lang="en-US" sz="1600" dirty="0">
                <a:latin typeface="Corbel" charset="0"/>
                <a:ea typeface="Corbel" charset="0"/>
                <a:cs typeface="Corbel" charset="0"/>
              </a:rPr>
              <a:t> </a:t>
            </a:r>
            <a:r>
              <a:rPr lang="en-US" sz="1600" dirty="0" err="1">
                <a:latin typeface="Corbel" charset="0"/>
                <a:ea typeface="Corbel" charset="0"/>
                <a:cs typeface="Corbel" charset="0"/>
              </a:rPr>
              <a:t>długim</a:t>
            </a:r>
            <a:r>
              <a:rPr lang="en-US" sz="1600" dirty="0">
                <a:latin typeface="Corbel" charset="0"/>
                <a:ea typeface="Corbel" charset="0"/>
                <a:cs typeface="Corbel" charset="0"/>
              </a:rPr>
              <a:t> </a:t>
            </a:r>
            <a:r>
              <a:rPr lang="en-US" sz="1600" dirty="0" err="1">
                <a:latin typeface="Corbel" charset="0"/>
                <a:ea typeface="Corbel" charset="0"/>
                <a:cs typeface="Corbel" charset="0"/>
              </a:rPr>
              <a:t>okresie</a:t>
            </a:r>
            <a:r>
              <a:rPr lang="en-US" sz="1600" dirty="0">
                <a:latin typeface="Corbel" charset="0"/>
                <a:ea typeface="Corbel" charset="0"/>
                <a:cs typeface="Corbel" charset="0"/>
              </a:rPr>
              <a:t> </a:t>
            </a:r>
            <a:r>
              <a:rPr lang="en-US" sz="1600" dirty="0" err="1">
                <a:latin typeface="Corbel" charset="0"/>
                <a:ea typeface="Corbel" charset="0"/>
                <a:cs typeface="Corbel" charset="0"/>
              </a:rPr>
              <a:t>rywalizacji</a:t>
            </a:r>
            <a:r>
              <a:rPr lang="en-US" sz="1600" dirty="0">
                <a:latin typeface="Corbel" charset="0"/>
                <a:ea typeface="Corbel" charset="0"/>
                <a:cs typeface="Corbel" charset="0"/>
              </a:rPr>
              <a:t> z Chinami.</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err="1">
                <a:latin typeface="Corbel" charset="0"/>
                <a:ea typeface="Corbel" charset="0"/>
                <a:cs typeface="Corbel" charset="0"/>
              </a:rPr>
              <a:t>Chiny</a:t>
            </a:r>
            <a:r>
              <a:rPr lang="en-US" sz="1600" b="1" dirty="0">
                <a:latin typeface="Corbel" charset="0"/>
                <a:ea typeface="Corbel" charset="0"/>
                <a:cs typeface="Corbel" charset="0"/>
              </a:rPr>
              <a:t> </a:t>
            </a:r>
            <a:r>
              <a:rPr lang="en-US" sz="1600" dirty="0" err="1">
                <a:latin typeface="Corbel" charset="0"/>
                <a:ea typeface="Corbel" charset="0"/>
                <a:cs typeface="Corbel" charset="0"/>
              </a:rPr>
              <a:t>wyprzedziły</a:t>
            </a:r>
            <a:r>
              <a:rPr lang="en-US" sz="1600" dirty="0">
                <a:latin typeface="Corbel" charset="0"/>
                <a:ea typeface="Corbel" charset="0"/>
                <a:cs typeface="Corbel" charset="0"/>
              </a:rPr>
              <a:t> USA, by </a:t>
            </a:r>
            <a:r>
              <a:rPr lang="en-US" sz="1600" dirty="0" err="1">
                <a:latin typeface="Corbel" charset="0"/>
                <a:ea typeface="Corbel" charset="0"/>
                <a:cs typeface="Corbel" charset="0"/>
              </a:rPr>
              <a:t>stać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drugim</a:t>
            </a:r>
            <a:r>
              <a:rPr lang="en-US" sz="1600" dirty="0">
                <a:latin typeface="Corbel" charset="0"/>
                <a:ea typeface="Corbel" charset="0"/>
                <a:cs typeface="Corbel" charset="0"/>
              </a:rPr>
              <a:t> co do </a:t>
            </a:r>
            <a:r>
              <a:rPr lang="en-US" sz="1600" dirty="0" err="1">
                <a:latin typeface="Corbel" charset="0"/>
                <a:ea typeface="Corbel" charset="0"/>
                <a:cs typeface="Corbel" charset="0"/>
              </a:rPr>
              <a:t>wielkości</a:t>
            </a:r>
            <a:r>
              <a:rPr lang="en-US" sz="1600" dirty="0">
                <a:latin typeface="Corbel" charset="0"/>
                <a:ea typeface="Corbel" charset="0"/>
                <a:cs typeface="Corbel" charset="0"/>
              </a:rPr>
              <a:t> </a:t>
            </a:r>
            <a:r>
              <a:rPr lang="en-US" sz="1600" dirty="0" err="1">
                <a:latin typeface="Corbel" charset="0"/>
                <a:ea typeface="Corbel" charset="0"/>
                <a:cs typeface="Corbel" charset="0"/>
              </a:rPr>
              <a:t>krajem</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zagranicznych</a:t>
            </a:r>
            <a:r>
              <a:rPr lang="en-US" sz="1600" dirty="0">
                <a:latin typeface="Corbel" charset="0"/>
                <a:ea typeface="Corbel" charset="0"/>
                <a:cs typeface="Corbel" charset="0"/>
              </a:rPr>
              <a:t> </a:t>
            </a: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kapitałowe</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a:latin typeface="Corbel" charset="0"/>
                <a:ea typeface="Corbel" charset="0"/>
                <a:cs typeface="Corbel" charset="0"/>
              </a:rPr>
              <a:t>USA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największym</a:t>
            </a:r>
            <a:r>
              <a:rPr lang="en-US" sz="1600" dirty="0">
                <a:latin typeface="Corbel" charset="0"/>
                <a:ea typeface="Corbel" charset="0"/>
                <a:cs typeface="Corbel" charset="0"/>
              </a:rPr>
              <a:t> </a:t>
            </a:r>
            <a:r>
              <a:rPr lang="en-US" sz="1600" dirty="0" err="1">
                <a:latin typeface="Corbel" charset="0"/>
                <a:ea typeface="Corbel" charset="0"/>
                <a:cs typeface="Corbel" charset="0"/>
              </a:rPr>
              <a:t>źródłem</a:t>
            </a:r>
            <a:r>
              <a:rPr lang="en-US" sz="1600" dirty="0">
                <a:latin typeface="Corbel" charset="0"/>
                <a:ea typeface="Corbel" charset="0"/>
                <a:cs typeface="Corbel" charset="0"/>
              </a:rPr>
              <a:t> FDI w 2017.</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a:latin typeface="Corbel" charset="0"/>
                <a:ea typeface="Corbel" charset="0"/>
                <a:cs typeface="Corbel" charset="0"/>
              </a:rPr>
              <a:t>UK </a:t>
            </a:r>
            <a:r>
              <a:rPr lang="en-US" sz="1600" dirty="0" err="1">
                <a:latin typeface="Corbel" charset="0"/>
                <a:ea typeface="Corbel" charset="0"/>
                <a:cs typeface="Corbel" charset="0"/>
              </a:rPr>
              <a:t>odnotowało</a:t>
            </a:r>
            <a:r>
              <a:rPr lang="en-US" sz="1600" dirty="0">
                <a:latin typeface="Corbel" charset="0"/>
                <a:ea typeface="Corbel" charset="0"/>
                <a:cs typeface="Corbel" charset="0"/>
              </a:rPr>
              <a:t> </a:t>
            </a:r>
            <a:r>
              <a:rPr lang="en-US" sz="1600" dirty="0" err="1">
                <a:latin typeface="Corbel" charset="0"/>
                <a:ea typeface="Corbel" charset="0"/>
                <a:cs typeface="Corbel" charset="0"/>
              </a:rPr>
              <a:t>spadek</a:t>
            </a:r>
            <a:r>
              <a:rPr lang="en-US" sz="1600" dirty="0">
                <a:latin typeface="Corbel" charset="0"/>
                <a:ea typeface="Corbel" charset="0"/>
                <a:cs typeface="Corbel" charset="0"/>
              </a:rPr>
              <a:t> o 42% FDI w 2017r. w </a:t>
            </a:r>
            <a:r>
              <a:rPr lang="en-US" sz="1600" dirty="0" err="1">
                <a:latin typeface="Corbel" charset="0"/>
                <a:ea typeface="Corbel" charset="0"/>
                <a:cs typeface="Corbel" charset="0"/>
              </a:rPr>
              <a:t>porównaniu</a:t>
            </a:r>
            <a:r>
              <a:rPr lang="en-US" sz="1600" dirty="0">
                <a:latin typeface="Corbel" charset="0"/>
                <a:ea typeface="Corbel" charset="0"/>
                <a:cs typeface="Corbel" charset="0"/>
              </a:rPr>
              <a:t> z 2016 r. </a:t>
            </a:r>
            <a:r>
              <a:rPr lang="en-US" sz="1600" dirty="0" err="1">
                <a:latin typeface="Corbel" charset="0"/>
                <a:ea typeface="Corbel" charset="0"/>
                <a:cs typeface="Corbel" charset="0"/>
              </a:rPr>
              <a:t>i</a:t>
            </a:r>
            <a:r>
              <a:rPr lang="en-US" sz="1600" dirty="0">
                <a:latin typeface="Corbel" charset="0"/>
                <a:ea typeface="Corbel" charset="0"/>
                <a:cs typeface="Corbel" charset="0"/>
              </a:rPr>
              <a:t> 9% </a:t>
            </a:r>
            <a:r>
              <a:rPr lang="en-US" sz="1600" dirty="0" err="1">
                <a:latin typeface="Corbel" charset="0"/>
                <a:ea typeface="Corbel" charset="0"/>
                <a:cs typeface="Corbel" charset="0"/>
              </a:rPr>
              <a:t>spadeku</a:t>
            </a:r>
            <a:r>
              <a:rPr lang="en-US" sz="1600" dirty="0">
                <a:latin typeface="Corbel" charset="0"/>
                <a:ea typeface="Corbel" charset="0"/>
                <a:cs typeface="Corbel" charset="0"/>
              </a:rPr>
              <a:t> w </a:t>
            </a:r>
            <a:r>
              <a:rPr lang="en-US" sz="1600" dirty="0" err="1">
                <a:latin typeface="Corbel" charset="0"/>
                <a:ea typeface="Corbel" charset="0"/>
                <a:cs typeface="Corbel" charset="0"/>
              </a:rPr>
              <a:t>projetach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stworzenych</a:t>
            </a:r>
            <a:r>
              <a:rPr lang="en-US" sz="1600" dirty="0">
                <a:latin typeface="Corbel" charset="0"/>
                <a:ea typeface="Corbel" charset="0"/>
                <a:cs typeface="Corbel" charset="0"/>
              </a:rPr>
              <a:t> </a:t>
            </a:r>
            <a:r>
              <a:rPr lang="en-US" sz="1600" dirty="0" err="1">
                <a:latin typeface="Corbel" charset="0"/>
                <a:ea typeface="Corbel" charset="0"/>
                <a:cs typeface="Corbel" charset="0"/>
              </a:rPr>
              <a:t>miejsc</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dirty="0">
                <a:latin typeface="Corbel" charset="0"/>
                <a:ea typeface="Corbel" charset="0"/>
                <a:cs typeface="Corbel" charset="0"/>
              </a:rPr>
              <a:t>Region </a:t>
            </a:r>
            <a:r>
              <a:rPr lang="en-US" sz="1600" b="1" dirty="0" err="1">
                <a:latin typeface="Corbel" charset="0"/>
                <a:ea typeface="Corbel" charset="0"/>
                <a:cs typeface="Corbel" charset="0"/>
              </a:rPr>
              <a:t>Azji</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Pacyfiku</a:t>
            </a:r>
            <a:r>
              <a:rPr lang="en-US" sz="1600" b="1" dirty="0">
                <a:latin typeface="Corbel" charset="0"/>
                <a:ea typeface="Corbel" charset="0"/>
                <a:cs typeface="Corbel" charset="0"/>
              </a:rPr>
              <a:t> </a:t>
            </a:r>
            <a:r>
              <a:rPr lang="en-US" sz="1600" dirty="0" err="1">
                <a:latin typeface="Corbel" charset="0"/>
                <a:ea typeface="Corbel" charset="0"/>
                <a:cs typeface="Corbel" charset="0"/>
              </a:rPr>
              <a:t>pozostaje</a:t>
            </a:r>
            <a:r>
              <a:rPr lang="en-US" sz="1600" dirty="0">
                <a:latin typeface="Corbel" charset="0"/>
                <a:ea typeface="Corbel" charset="0"/>
                <a:cs typeface="Corbel" charset="0"/>
              </a:rPr>
              <a:t> </a:t>
            </a:r>
            <a:r>
              <a:rPr lang="en-US" sz="1600" dirty="0" err="1">
                <a:latin typeface="Corbel" charset="0"/>
                <a:ea typeface="Corbel" charset="0"/>
                <a:cs typeface="Corbel" charset="0"/>
              </a:rPr>
              <a:t>wiodącym</a:t>
            </a:r>
            <a:r>
              <a:rPr lang="en-US" sz="1600" dirty="0">
                <a:latin typeface="Corbel" charset="0"/>
                <a:ea typeface="Corbel" charset="0"/>
                <a:cs typeface="Corbel" charset="0"/>
              </a:rPr>
              <a:t> </a:t>
            </a:r>
            <a:r>
              <a:rPr lang="en-US" sz="1600" dirty="0" err="1">
                <a:latin typeface="Corbel" charset="0"/>
                <a:ea typeface="Corbel" charset="0"/>
                <a:cs typeface="Corbel" charset="0"/>
              </a:rPr>
              <a:t>regionem</a:t>
            </a:r>
            <a:r>
              <a:rPr lang="en-US" sz="1600" dirty="0">
                <a:latin typeface="Corbel" charset="0"/>
                <a:ea typeface="Corbel" charset="0"/>
                <a:cs typeface="Corbel" charset="0"/>
              </a:rPr>
              <a:t> </a:t>
            </a:r>
            <a:r>
              <a:rPr lang="en-US" sz="1600" dirty="0" err="1">
                <a:latin typeface="Corbel" charset="0"/>
                <a:ea typeface="Corbel" charset="0"/>
                <a:cs typeface="Corbel" charset="0"/>
              </a:rPr>
              <a:t>docelowym</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bezpośrednich</a:t>
            </a:r>
            <a:r>
              <a:rPr lang="en-US" sz="1600" dirty="0">
                <a:latin typeface="Corbel" charset="0"/>
                <a:ea typeface="Corbel" charset="0"/>
                <a:cs typeface="Corbel" charset="0"/>
              </a:rPr>
              <a:t> w 2016 r. (3921 </a:t>
            </a:r>
            <a:r>
              <a:rPr lang="en-US" sz="1600" dirty="0" err="1">
                <a:latin typeface="Corbel" charset="0"/>
                <a:ea typeface="Corbel" charset="0"/>
                <a:cs typeface="Corbel" charset="0"/>
              </a:rPr>
              <a:t>projektów</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err="1">
                <a:latin typeface="Corbel" charset="0"/>
                <a:ea typeface="Corbel" charset="0"/>
                <a:cs typeface="Corbel" charset="0"/>
              </a:rPr>
              <a:t>Hiszpania</a:t>
            </a:r>
            <a:r>
              <a:rPr lang="en-US" sz="1600" dirty="0">
                <a:latin typeface="Corbel" charset="0"/>
                <a:ea typeface="Corbel" charset="0"/>
                <a:cs typeface="Corbel" charset="0"/>
              </a:rPr>
              <a:t> </a:t>
            </a:r>
            <a:r>
              <a:rPr lang="en-US" sz="1600" dirty="0" err="1">
                <a:latin typeface="Corbel" charset="0"/>
                <a:ea typeface="Corbel" charset="0"/>
                <a:cs typeface="Corbel" charset="0"/>
              </a:rPr>
              <a:t>odnotowała</a:t>
            </a:r>
            <a:r>
              <a:rPr lang="en-US" sz="1600" dirty="0">
                <a:latin typeface="Corbel" charset="0"/>
                <a:ea typeface="Corbel" charset="0"/>
                <a:cs typeface="Corbel" charset="0"/>
              </a:rPr>
              <a:t> </a:t>
            </a:r>
            <a:r>
              <a:rPr lang="en-US" sz="1600" dirty="0" err="1">
                <a:latin typeface="Corbel" charset="0"/>
                <a:ea typeface="Corbel" charset="0"/>
                <a:cs typeface="Corbel" charset="0"/>
              </a:rPr>
              <a:t>silny</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FDI 28% w 2016 r. (</a:t>
            </a:r>
            <a:r>
              <a:rPr lang="hr-HR" sz="1600" dirty="0">
                <a:latin typeface="Corbel" charset="0"/>
                <a:ea typeface="Corbel" charset="0"/>
                <a:cs typeface="Corbel" charset="0"/>
              </a:rPr>
              <a:t>324 projekt</a:t>
            </a:r>
            <a:r>
              <a:rPr lang="en-US" sz="1600" dirty="0" err="1">
                <a:latin typeface="Corbel" charset="0"/>
                <a:ea typeface="Corbel" charset="0"/>
                <a:cs typeface="Corbel" charset="0"/>
              </a:rPr>
              <a:t>ów</a:t>
            </a:r>
            <a:r>
              <a:rPr lang="hr-HR"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err="1">
                <a:latin typeface="Corbel" charset="0"/>
                <a:ea typeface="Corbel" charset="0"/>
                <a:cs typeface="Corbel" charset="0"/>
              </a:rPr>
              <a:t>Brazylia</a:t>
            </a:r>
            <a:r>
              <a:rPr lang="en-US" sz="1600" dirty="0">
                <a:latin typeface="Corbel" charset="0"/>
                <a:ea typeface="Corbel" charset="0"/>
                <a:cs typeface="Corbel" charset="0"/>
              </a:rPr>
              <a:t> </a:t>
            </a:r>
            <a:r>
              <a:rPr lang="en-US" sz="1600" dirty="0" err="1">
                <a:latin typeface="Corbel" charset="0"/>
                <a:ea typeface="Corbel" charset="0"/>
                <a:cs typeface="Corbel" charset="0"/>
              </a:rPr>
              <a:t>wykazała</a:t>
            </a:r>
            <a:r>
              <a:rPr lang="en-US" sz="1600" dirty="0">
                <a:latin typeface="Corbel" charset="0"/>
                <a:ea typeface="Corbel" charset="0"/>
                <a:cs typeface="Corbel" charset="0"/>
              </a:rPr>
              <a:t> </a:t>
            </a:r>
            <a:r>
              <a:rPr lang="en-US" sz="1600" dirty="0" err="1">
                <a:latin typeface="Corbel" charset="0"/>
                <a:ea typeface="Corbel" charset="0"/>
                <a:cs typeface="Corbel" charset="0"/>
              </a:rPr>
              <a:t>spadek</a:t>
            </a:r>
            <a:r>
              <a:rPr lang="en-US" sz="1600" dirty="0">
                <a:latin typeface="Corbel" charset="0"/>
                <a:ea typeface="Corbel" charset="0"/>
                <a:cs typeface="Corbel" charset="0"/>
              </a:rPr>
              <a:t> FDI 33% w 2016 r. (</a:t>
            </a:r>
            <a:r>
              <a:rPr lang="fi-FI" sz="1600" dirty="0">
                <a:latin typeface="Corbel" charset="0"/>
                <a:ea typeface="Corbel" charset="0"/>
                <a:cs typeface="Corbel" charset="0"/>
              </a:rPr>
              <a:t>180 </a:t>
            </a:r>
            <a:r>
              <a:rPr lang="fi-FI" sz="1600" dirty="0" err="1">
                <a:latin typeface="Corbel" charset="0"/>
                <a:ea typeface="Corbel" charset="0"/>
                <a:cs typeface="Corbel" charset="0"/>
              </a:rPr>
              <a:t>projekt</a:t>
            </a:r>
            <a:r>
              <a:rPr lang="en-US" sz="1600" dirty="0" err="1">
                <a:latin typeface="Corbel" charset="0"/>
                <a:ea typeface="Corbel" charset="0"/>
                <a:cs typeface="Corbel" charset="0"/>
              </a:rPr>
              <a:t>ów</a:t>
            </a:r>
            <a:r>
              <a:rPr lang="hr-HR" sz="1600" dirty="0">
                <a:latin typeface="Corbel" charset="0"/>
                <a:ea typeface="Corbel" charset="0"/>
                <a:cs typeface="Corbel" charset="0"/>
              </a:rPr>
              <a:t>)</a:t>
            </a:r>
            <a:endParaRPr lang="en-US" sz="1600" dirty="0">
              <a:latin typeface="Corbel" charset="0"/>
              <a:ea typeface="Corbel" charset="0"/>
              <a:cs typeface="Corbel" charset="0"/>
            </a:endParaRP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kapitałowe</a:t>
            </a:r>
            <a:r>
              <a:rPr lang="en-US" sz="1600" dirty="0">
                <a:latin typeface="Corbel" charset="0"/>
                <a:ea typeface="Corbel" charset="0"/>
                <a:cs typeface="Corbel" charset="0"/>
              </a:rPr>
              <a:t> w </a:t>
            </a:r>
            <a:r>
              <a:rPr lang="en-US" sz="1600" b="1" dirty="0" err="1">
                <a:latin typeface="Corbel" charset="0"/>
                <a:ea typeface="Corbel" charset="0"/>
                <a:cs typeface="Corbel" charset="0"/>
              </a:rPr>
              <a:t>Meksyku</a:t>
            </a:r>
            <a:r>
              <a:rPr lang="en-US" sz="1600" b="1" dirty="0">
                <a:latin typeface="Corbel" charset="0"/>
                <a:ea typeface="Corbel" charset="0"/>
                <a:cs typeface="Corbel" charset="0"/>
              </a:rPr>
              <a:t> </a:t>
            </a:r>
            <a:r>
              <a:rPr lang="en-US" sz="1600" dirty="0" err="1">
                <a:latin typeface="Corbel" charset="0"/>
                <a:ea typeface="Corbel" charset="0"/>
                <a:cs typeface="Corbel" charset="0"/>
              </a:rPr>
              <a:t>wzrosły</a:t>
            </a:r>
            <a:r>
              <a:rPr lang="en-US" sz="1600" dirty="0">
                <a:latin typeface="Corbel" charset="0"/>
                <a:ea typeface="Corbel" charset="0"/>
                <a:cs typeface="Corbel" charset="0"/>
              </a:rPr>
              <a:t> o 8% w </a:t>
            </a:r>
            <a:r>
              <a:rPr lang="en-US" sz="1600" dirty="0" err="1">
                <a:latin typeface="Corbel" charset="0"/>
                <a:ea typeface="Corbel" charset="0"/>
                <a:cs typeface="Corbel" charset="0"/>
              </a:rPr>
              <a:t>przeciwieństwie</a:t>
            </a:r>
            <a:r>
              <a:rPr lang="en-US" sz="1600" dirty="0">
                <a:latin typeface="Corbel" charset="0"/>
                <a:ea typeface="Corbel" charset="0"/>
                <a:cs typeface="Corbel" charset="0"/>
              </a:rPr>
              <a:t> do 23 % </a:t>
            </a:r>
            <a:r>
              <a:rPr lang="en-US" sz="1600" dirty="0" err="1">
                <a:latin typeface="Corbel" charset="0"/>
                <a:ea typeface="Corbel" charset="0"/>
                <a:cs typeface="Corbel" charset="0"/>
              </a:rPr>
              <a:t>spadku</a:t>
            </a:r>
            <a:r>
              <a:rPr lang="en-US" sz="1600" dirty="0">
                <a:latin typeface="Corbel" charset="0"/>
                <a:ea typeface="Corbel" charset="0"/>
                <a:cs typeface="Corbel" charset="0"/>
              </a:rPr>
              <a:t> w USA.	</a:t>
            </a:r>
          </a:p>
          <a:p>
            <a:pPr marL="285750" indent="-285750">
              <a:buFontTx/>
              <a:buChar char="-"/>
            </a:pPr>
            <a:endParaRPr lang="en-US" sz="16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7" name="Text Placeholder 1"/>
          <p:cNvSpPr>
            <a:spLocks noGrp="1"/>
          </p:cNvSpPr>
          <p:nvPr>
            <p:ph type="body" sz="quarter" idx="10"/>
          </p:nvPr>
        </p:nvSpPr>
        <p:spPr>
          <a:xfrm>
            <a:off x="647700" y="838200"/>
            <a:ext cx="7335314" cy="457200"/>
          </a:xfrm>
        </p:spPr>
        <p:txBody>
          <a:bodyPr/>
          <a:lstStyle/>
          <a:p>
            <a:r>
              <a:rPr lang="en-US" sz="2800" dirty="0">
                <a:latin typeface="Corbel" charset="0"/>
                <a:ea typeface="Corbel" charset="0"/>
                <a:cs typeface="Corbel" charset="0"/>
              </a:rPr>
              <a:t>FDI w 2016 </a:t>
            </a:r>
            <a:r>
              <a:rPr lang="en-US" sz="2800" dirty="0" err="1">
                <a:latin typeface="Corbel" charset="0"/>
                <a:ea typeface="Corbel" charset="0"/>
                <a:cs typeface="Corbel" charset="0"/>
              </a:rPr>
              <a:t>i</a:t>
            </a:r>
            <a:r>
              <a:rPr lang="en-US" sz="2800" dirty="0">
                <a:latin typeface="Corbel" charset="0"/>
                <a:ea typeface="Corbel" charset="0"/>
                <a:cs typeface="Corbel" charset="0"/>
              </a:rPr>
              <a:t> 2017</a:t>
            </a:r>
          </a:p>
          <a:p>
            <a:r>
              <a:rPr lang="en-US" sz="1100" b="0" dirty="0" err="1">
                <a:latin typeface="Corbel" charset="0"/>
                <a:ea typeface="Corbel" charset="0"/>
                <a:cs typeface="Corbel" charset="0"/>
              </a:rPr>
              <a:t>Według</a:t>
            </a:r>
            <a:r>
              <a:rPr lang="en-US" sz="1100" b="0" dirty="0">
                <a:latin typeface="Corbel" charset="0"/>
                <a:ea typeface="Corbel" charset="0"/>
                <a:cs typeface="Corbel" charset="0"/>
              </a:rPr>
              <a:t> </a:t>
            </a:r>
            <a:r>
              <a:rPr lang="en-US" sz="1100" b="0" dirty="0" err="1">
                <a:latin typeface="Corbel" charset="0"/>
                <a:ea typeface="Corbel" charset="0"/>
                <a:cs typeface="Corbel" charset="0"/>
              </a:rPr>
              <a:t>oficjalnych</a:t>
            </a:r>
            <a:r>
              <a:rPr lang="en-US" sz="1100" b="0" dirty="0">
                <a:latin typeface="Corbel" charset="0"/>
                <a:ea typeface="Corbel" charset="0"/>
                <a:cs typeface="Corbel" charset="0"/>
              </a:rPr>
              <a:t> </a:t>
            </a:r>
            <a:r>
              <a:rPr lang="en-US" sz="1100" b="0" dirty="0" err="1">
                <a:latin typeface="Corbel" charset="0"/>
                <a:ea typeface="Corbel" charset="0"/>
                <a:cs typeface="Corbel" charset="0"/>
              </a:rPr>
              <a:t>badań</a:t>
            </a:r>
            <a:r>
              <a:rPr lang="en-US" sz="1100" b="0" dirty="0">
                <a:latin typeface="Corbel" charset="0"/>
                <a:ea typeface="Corbel" charset="0"/>
                <a:cs typeface="Corbel" charset="0"/>
              </a:rPr>
              <a:t> </a:t>
            </a:r>
            <a:r>
              <a:rPr lang="en-US" sz="1100" b="0" dirty="0" err="1">
                <a:latin typeface="Corbel" charset="0"/>
                <a:ea typeface="Corbel" charset="0"/>
                <a:cs typeface="Corbel" charset="0"/>
              </a:rPr>
              <a:t>przeprowadzonych</a:t>
            </a:r>
            <a:r>
              <a:rPr lang="en-US" sz="1100" b="0" dirty="0">
                <a:latin typeface="Corbel" charset="0"/>
                <a:ea typeface="Corbel" charset="0"/>
                <a:cs typeface="Corbel" charset="0"/>
              </a:rPr>
              <a:t> </a:t>
            </a:r>
            <a:r>
              <a:rPr lang="en-US" sz="1100" b="0" dirty="0" err="1">
                <a:latin typeface="Corbel" charset="0"/>
                <a:ea typeface="Corbel" charset="0"/>
                <a:cs typeface="Corbel" charset="0"/>
              </a:rPr>
              <a:t>poprzez</a:t>
            </a:r>
            <a:r>
              <a:rPr lang="en-US" sz="1100" b="0" dirty="0">
                <a:latin typeface="Corbel" charset="0"/>
                <a:ea typeface="Corbel" charset="0"/>
                <a:cs typeface="Corbel" charset="0"/>
              </a:rPr>
              <a:t> OECD, UNCTAD I </a:t>
            </a:r>
            <a:r>
              <a:rPr lang="en-US" sz="1100" b="0" dirty="0" err="1">
                <a:latin typeface="Corbel" charset="0"/>
                <a:ea typeface="Corbel" charset="0"/>
                <a:cs typeface="Corbel" charset="0"/>
              </a:rPr>
              <a:t>fdiinteligence</a:t>
            </a:r>
            <a:endParaRPr lang="en-US" sz="1100" b="0" dirty="0">
              <a:latin typeface="Corbel" charset="0"/>
              <a:ea typeface="Corbel" charset="0"/>
              <a:cs typeface="Corbel" charset="0"/>
            </a:endParaRPr>
          </a:p>
          <a:p>
            <a:endParaRPr lang="de-DE" sz="1200" dirty="0">
              <a:latin typeface="Corbel" charset="0"/>
              <a:ea typeface="Corbel" charset="0"/>
              <a:cs typeface="Corbel"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678" y="3314700"/>
            <a:ext cx="1347136" cy="189216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935" y="2019301"/>
            <a:ext cx="1927879" cy="115454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8678" y="5335010"/>
            <a:ext cx="1333500" cy="1638300"/>
          </a:xfrm>
          <a:prstGeom prst="rect">
            <a:avLst/>
          </a:prstGeom>
        </p:spPr>
      </p:pic>
    </p:spTree>
    <p:extLst>
      <p:ext uri="{BB962C8B-B14F-4D97-AF65-F5344CB8AC3E}">
        <p14:creationId xmlns:p14="http://schemas.microsoft.com/office/powerpoint/2010/main" val="313564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1028700"/>
            <a:ext cx="9258300" cy="6591300"/>
          </a:xfrm>
        </p:spPr>
        <p:txBody>
          <a:bodyPr/>
          <a:lstStyle/>
          <a:p>
            <a:pPr>
              <a:spcBef>
                <a:spcPts val="0"/>
              </a:spcBef>
              <a:spcAft>
                <a:spcPts val="0"/>
              </a:spcAft>
            </a:pPr>
            <a:r>
              <a:rPr lang="en-US" sz="1600" b="1" dirty="0">
                <a:latin typeface="Corbel" charset="0"/>
                <a:ea typeface="Corbel" charset="0"/>
                <a:cs typeface="Corbel" charset="0"/>
              </a:rPr>
              <a:t>INDIE </a:t>
            </a:r>
            <a:r>
              <a:rPr lang="en-US" sz="1600" b="1" dirty="0" err="1">
                <a:latin typeface="Corbel" charset="0"/>
                <a:ea typeface="Corbel" charset="0"/>
                <a:cs typeface="Corbel" charset="0"/>
              </a:rPr>
              <a:t>były</a:t>
            </a:r>
            <a:r>
              <a:rPr lang="en-US" sz="1600" b="1" dirty="0">
                <a:latin typeface="Corbel" charset="0"/>
                <a:ea typeface="Corbel" charset="0"/>
                <a:cs typeface="Corbel" charset="0"/>
              </a:rPr>
              <a:t> </a:t>
            </a:r>
            <a:r>
              <a:rPr lang="en-US" sz="1600" b="1" dirty="0" err="1">
                <a:latin typeface="Corbel" charset="0"/>
                <a:ea typeface="Corbel" charset="0"/>
                <a:cs typeface="Corbel" charset="0"/>
              </a:rPr>
              <a:t>jednym</a:t>
            </a:r>
            <a:r>
              <a:rPr lang="en-US" sz="1600" b="1" dirty="0">
                <a:latin typeface="Corbel" charset="0"/>
                <a:ea typeface="Corbel" charset="0"/>
                <a:cs typeface="Corbel" charset="0"/>
              </a:rPr>
              <a:t> z </a:t>
            </a:r>
            <a:r>
              <a:rPr lang="en-US" sz="1600" b="1" dirty="0" err="1">
                <a:latin typeface="Corbel" charset="0"/>
                <a:ea typeface="Corbel" charset="0"/>
                <a:cs typeface="Corbel" charset="0"/>
              </a:rPr>
              <a:t>najlepszych</a:t>
            </a:r>
            <a:r>
              <a:rPr lang="en-US" sz="1600" b="1" dirty="0">
                <a:latin typeface="Corbel" charset="0"/>
                <a:ea typeface="Corbel" charset="0"/>
                <a:cs typeface="Corbel" charset="0"/>
              </a:rPr>
              <a:t>  </a:t>
            </a:r>
            <a:r>
              <a:rPr lang="en-US" sz="1600" b="1" dirty="0" err="1">
                <a:latin typeface="Corbel" charset="0"/>
                <a:ea typeface="Corbel" charset="0"/>
                <a:cs typeface="Corbel" charset="0"/>
              </a:rPr>
              <a:t>beneficjentów</a:t>
            </a:r>
            <a:r>
              <a:rPr lang="en-US" sz="1600" b="1" dirty="0">
                <a:latin typeface="Corbel" charset="0"/>
                <a:ea typeface="Corbel" charset="0"/>
                <a:cs typeface="Corbel" charset="0"/>
              </a:rPr>
              <a:t>  FDI.</a:t>
            </a:r>
          </a:p>
          <a:p>
            <a:pPr>
              <a:spcBef>
                <a:spcPts val="0"/>
              </a:spcBef>
              <a:spcAft>
                <a:spcPts val="0"/>
              </a:spcAft>
            </a:pPr>
            <a:endParaRPr lang="en-US" sz="500" b="1" dirty="0">
              <a:latin typeface="Corbel" charset="0"/>
              <a:ea typeface="Corbel" charset="0"/>
              <a:cs typeface="Corbel" charset="0"/>
            </a:endParaRPr>
          </a:p>
          <a:p>
            <a:pPr marL="285750" indent="-285750">
              <a:spcBef>
                <a:spcPts val="0"/>
              </a:spcBef>
              <a:spcAft>
                <a:spcPts val="0"/>
              </a:spcAft>
              <a:buFont typeface="Wingdings" charset="2"/>
              <a:buChar char="§"/>
            </a:pPr>
            <a:r>
              <a:rPr lang="en-US" sz="1400" dirty="0" err="1">
                <a:latin typeface="Corbel" charset="0"/>
                <a:ea typeface="Corbel" charset="0"/>
                <a:cs typeface="Corbel" charset="0"/>
              </a:rPr>
              <a:t>Przedefiniowały</a:t>
            </a:r>
            <a:r>
              <a:rPr lang="en-US" sz="1400" dirty="0">
                <a:latin typeface="Corbel" charset="0"/>
                <a:ea typeface="Corbel" charset="0"/>
                <a:cs typeface="Corbel" charset="0"/>
              </a:rPr>
              <a:t>  </a:t>
            </a:r>
            <a:r>
              <a:rPr lang="en-US" sz="1400" dirty="0" err="1">
                <a:latin typeface="Corbel" charset="0"/>
                <a:ea typeface="Corbel" charset="0"/>
                <a:cs typeface="Corbel" charset="0"/>
              </a:rPr>
              <a:t>swoją</a:t>
            </a:r>
            <a:r>
              <a:rPr lang="en-US" sz="1400" dirty="0">
                <a:latin typeface="Corbel" charset="0"/>
                <a:ea typeface="Corbel" charset="0"/>
                <a:cs typeface="Corbel" charset="0"/>
              </a:rPr>
              <a:t> </a:t>
            </a:r>
            <a:r>
              <a:rPr lang="en-US" sz="1400" dirty="0" err="1">
                <a:latin typeface="Corbel" charset="0"/>
                <a:ea typeface="Corbel" charset="0"/>
                <a:cs typeface="Corbel" charset="0"/>
              </a:rPr>
              <a:t>rolę</a:t>
            </a:r>
            <a:r>
              <a:rPr lang="en-US" sz="1400" dirty="0">
                <a:latin typeface="Corbel" charset="0"/>
                <a:ea typeface="Corbel" charset="0"/>
                <a:cs typeface="Corbel" charset="0"/>
              </a:rPr>
              <a:t> w </a:t>
            </a:r>
            <a:r>
              <a:rPr lang="en-US" sz="1400" dirty="0" err="1">
                <a:latin typeface="Corbel" charset="0"/>
                <a:ea typeface="Corbel" charset="0"/>
                <a:cs typeface="Corbel" charset="0"/>
              </a:rPr>
              <a:t>globalnych</a:t>
            </a:r>
            <a:r>
              <a:rPr lang="en-US" sz="1400" dirty="0">
                <a:latin typeface="Corbel" charset="0"/>
                <a:ea typeface="Corbel" charset="0"/>
                <a:cs typeface="Corbel" charset="0"/>
              </a:rPr>
              <a:t> </a:t>
            </a:r>
            <a:r>
              <a:rPr lang="en-US" sz="1400" dirty="0" err="1">
                <a:latin typeface="Corbel" charset="0"/>
                <a:ea typeface="Corbel" charset="0"/>
                <a:cs typeface="Corbel" charset="0"/>
              </a:rPr>
              <a:t>łańcuchach</a:t>
            </a:r>
            <a:r>
              <a:rPr lang="en-US" sz="1400" dirty="0">
                <a:latin typeface="Corbel" charset="0"/>
                <a:ea typeface="Corbel" charset="0"/>
                <a:cs typeface="Corbel" charset="0"/>
              </a:rPr>
              <a:t> </a:t>
            </a:r>
            <a:r>
              <a:rPr lang="en-US" sz="1400" dirty="0" err="1">
                <a:latin typeface="Corbel" charset="0"/>
                <a:ea typeface="Corbel" charset="0"/>
                <a:cs typeface="Corbel" charset="0"/>
              </a:rPr>
              <a:t>wartości</a:t>
            </a:r>
            <a:r>
              <a:rPr lang="en-US" sz="1400" dirty="0">
                <a:latin typeface="Corbel" charset="0"/>
                <a:ea typeface="Corbel" charset="0"/>
                <a:cs typeface="Corbel" charset="0"/>
              </a:rPr>
              <a:t>  </a:t>
            </a:r>
            <a:r>
              <a:rPr lang="en-US" sz="1400" dirty="0" err="1">
                <a:latin typeface="Corbel" charset="0"/>
                <a:ea typeface="Corbel" charset="0"/>
                <a:cs typeface="Corbel" charset="0"/>
              </a:rPr>
              <a:t>poza</a:t>
            </a:r>
            <a:r>
              <a:rPr lang="en-US" sz="1400" dirty="0">
                <a:latin typeface="Corbel" charset="0"/>
                <a:ea typeface="Corbel" charset="0"/>
                <a:cs typeface="Corbel" charset="0"/>
              </a:rPr>
              <a:t> </a:t>
            </a:r>
            <a:r>
              <a:rPr lang="en-US" sz="1400" dirty="0" err="1">
                <a:latin typeface="Corbel" charset="0"/>
                <a:ea typeface="Corbel" charset="0"/>
                <a:cs typeface="Corbel" charset="0"/>
              </a:rPr>
              <a:t>sferę</a:t>
            </a:r>
            <a:r>
              <a:rPr lang="en-US" sz="1400" dirty="0">
                <a:latin typeface="Corbel" charset="0"/>
                <a:ea typeface="Corbel" charset="0"/>
                <a:cs typeface="Corbel" charset="0"/>
              </a:rPr>
              <a:t> ICT.</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Dywersyfikacja</a:t>
            </a:r>
            <a:r>
              <a:rPr lang="en-US" sz="1400" dirty="0">
                <a:latin typeface="Corbel" charset="0"/>
                <a:ea typeface="Corbel" charset="0"/>
                <a:cs typeface="Corbel" charset="0"/>
              </a:rPr>
              <a:t> , </a:t>
            </a:r>
            <a:r>
              <a:rPr lang="en-US" sz="1400" dirty="0" err="1">
                <a:latin typeface="Corbel" charset="0"/>
                <a:ea typeface="Corbel" charset="0"/>
                <a:cs typeface="Corbel" charset="0"/>
              </a:rPr>
              <a:t>jak</a:t>
            </a:r>
            <a:r>
              <a:rPr lang="en-US" sz="1400" dirty="0">
                <a:latin typeface="Corbel" charset="0"/>
                <a:ea typeface="Corbel" charset="0"/>
                <a:cs typeface="Corbel" charset="0"/>
              </a:rPr>
              <a:t> </a:t>
            </a:r>
            <a:r>
              <a:rPr lang="en-US" sz="1400" dirty="0" err="1">
                <a:latin typeface="Corbel" charset="0"/>
                <a:ea typeface="Corbel" charset="0"/>
                <a:cs typeface="Corbel" charset="0"/>
              </a:rPr>
              <a:t>produkcja</a:t>
            </a:r>
            <a:r>
              <a:rPr lang="en-US" sz="1400" dirty="0">
                <a:latin typeface="Corbel" charset="0"/>
                <a:ea typeface="Corbel" charset="0"/>
                <a:cs typeface="Corbel" charset="0"/>
              </a:rPr>
              <a:t> </a:t>
            </a:r>
            <a:r>
              <a:rPr lang="en-US" sz="1400" dirty="0" err="1">
                <a:latin typeface="Corbel" charset="0"/>
                <a:ea typeface="Corbel" charset="0"/>
                <a:cs typeface="Corbel" charset="0"/>
              </a:rPr>
              <a:t>sprzętu</a:t>
            </a:r>
            <a:r>
              <a:rPr lang="en-US" sz="1400" dirty="0">
                <a:latin typeface="Corbel" charset="0"/>
                <a:ea typeface="Corbel" charset="0"/>
                <a:cs typeface="Corbel" charset="0"/>
              </a:rPr>
              <a:t>. </a:t>
            </a:r>
            <a:r>
              <a:rPr lang="en-US" sz="1400" dirty="0" err="1">
                <a:latin typeface="Corbel" charset="0"/>
                <a:ea typeface="Corbel" charset="0"/>
                <a:cs typeface="Corbel" charset="0"/>
              </a:rPr>
              <a:t>transportowego</a:t>
            </a:r>
            <a:r>
              <a:rPr lang="en-US" sz="1400" dirty="0">
                <a:latin typeface="Corbel" charset="0"/>
                <a:ea typeface="Corbel" charset="0"/>
                <a:cs typeface="Corbel" charset="0"/>
              </a:rPr>
              <a:t>, </a:t>
            </a:r>
            <a:r>
              <a:rPr lang="en-US" sz="1400" dirty="0" err="1">
                <a:latin typeface="Corbel" charset="0"/>
                <a:ea typeface="Corbel" charset="0"/>
                <a:cs typeface="Corbel" charset="0"/>
              </a:rPr>
              <a:t>elektroniki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chemii</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Mniejszy</a:t>
            </a:r>
            <a:r>
              <a:rPr lang="en-US" sz="1400" dirty="0">
                <a:latin typeface="Corbel" charset="0"/>
                <a:ea typeface="Corbel" charset="0"/>
                <a:cs typeface="Corbel" charset="0"/>
              </a:rPr>
              <a:t> </a:t>
            </a:r>
            <a:r>
              <a:rPr lang="en-US" sz="1400" dirty="0" err="1">
                <a:latin typeface="Corbel" charset="0"/>
                <a:ea typeface="Corbel" charset="0"/>
                <a:cs typeface="Corbel" charset="0"/>
              </a:rPr>
              <a:t>nacisk</a:t>
            </a:r>
            <a:r>
              <a:rPr lang="en-US" sz="1400" dirty="0">
                <a:latin typeface="Corbel" charset="0"/>
                <a:ea typeface="Corbel" charset="0"/>
                <a:cs typeface="Corbel" charset="0"/>
              </a:rPr>
              <a:t>  </a:t>
            </a:r>
            <a:r>
              <a:rPr lang="en-US" sz="1400" dirty="0" err="1">
                <a:latin typeface="Corbel" charset="0"/>
                <a:ea typeface="Corbel" charset="0"/>
                <a:cs typeface="Corbel" charset="0"/>
              </a:rPr>
              <a:t>położono</a:t>
            </a:r>
            <a:r>
              <a:rPr lang="en-US" sz="1400" dirty="0">
                <a:latin typeface="Corbel" charset="0"/>
                <a:ea typeface="Corbel" charset="0"/>
                <a:cs typeface="Corbel" charset="0"/>
              </a:rPr>
              <a:t> </a:t>
            </a:r>
            <a:r>
              <a:rPr lang="en-US" sz="1400" dirty="0" err="1">
                <a:latin typeface="Corbel" charset="0"/>
                <a:ea typeface="Corbel" charset="0"/>
                <a:cs typeface="Corbel" charset="0"/>
              </a:rPr>
              <a:t>na</a:t>
            </a:r>
            <a:r>
              <a:rPr lang="en-US" sz="1400" dirty="0">
                <a:latin typeface="Corbel" charset="0"/>
                <a:ea typeface="Corbel" charset="0"/>
                <a:cs typeface="Corbel" charset="0"/>
              </a:rPr>
              <a:t> </a:t>
            </a:r>
            <a:r>
              <a:rPr lang="en-US" sz="1400" dirty="0" err="1">
                <a:latin typeface="Corbel" charset="0"/>
                <a:ea typeface="Corbel" charset="0"/>
                <a:cs typeface="Corbel" charset="0"/>
              </a:rPr>
              <a:t>informacje</a:t>
            </a:r>
            <a:r>
              <a:rPr lang="en-US" sz="1400" dirty="0">
                <a:latin typeface="Corbel" charset="0"/>
                <a:ea typeface="Corbel" charset="0"/>
                <a:cs typeface="Corbel" charset="0"/>
              </a:rPr>
              <a:t>, </a:t>
            </a:r>
            <a:r>
              <a:rPr lang="en-US" sz="1400" dirty="0" err="1">
                <a:latin typeface="Corbel" charset="0"/>
                <a:ea typeface="Corbel" charset="0"/>
                <a:cs typeface="Corbel" charset="0"/>
              </a:rPr>
              <a:t>technologie</a:t>
            </a:r>
            <a:r>
              <a:rPr lang="en-US" sz="1400" dirty="0">
                <a:latin typeface="Corbel" charset="0"/>
                <a:ea typeface="Corbel" charset="0"/>
                <a:cs typeface="Corbel" charset="0"/>
              </a:rPr>
              <a:t> </a:t>
            </a:r>
            <a:r>
              <a:rPr lang="en-US" sz="1400" dirty="0" err="1">
                <a:latin typeface="Corbel" charset="0"/>
                <a:ea typeface="Corbel" charset="0"/>
                <a:cs typeface="Corbel" charset="0"/>
              </a:rPr>
              <a:t>komunikacyjne</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usługi</a:t>
            </a:r>
            <a:r>
              <a:rPr lang="en-US" sz="1400" dirty="0">
                <a:latin typeface="Corbel" charset="0"/>
                <a:ea typeface="Corbel" charset="0"/>
                <a:cs typeface="Corbel" charset="0"/>
              </a:rPr>
              <a:t>.</a:t>
            </a:r>
          </a:p>
          <a:p>
            <a:pPr>
              <a:spcBef>
                <a:spcPts val="0"/>
              </a:spcBef>
              <a:spcAft>
                <a:spcPts val="0"/>
              </a:spcAft>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FDI w AMERYCE LACINSKIEJ ma </a:t>
            </a:r>
            <a:r>
              <a:rPr lang="en-US" sz="1600" b="1" dirty="0" err="1">
                <a:latin typeface="Corbel" charset="0"/>
                <a:ea typeface="Corbel" charset="0"/>
                <a:cs typeface="Corbel" charset="0"/>
              </a:rPr>
              <a:t>spaść</a:t>
            </a:r>
            <a:r>
              <a:rPr lang="en-US" sz="1600" b="1" dirty="0">
                <a:latin typeface="Corbel" charset="0"/>
                <a:ea typeface="Corbel" charset="0"/>
                <a:cs typeface="Corbel" charset="0"/>
              </a:rPr>
              <a:t>  10 % w 2017 r. w </a:t>
            </a:r>
            <a:r>
              <a:rPr lang="en-US" sz="1600" b="1" dirty="0" err="1">
                <a:latin typeface="Corbel" charset="0"/>
                <a:ea typeface="Corbel" charset="0"/>
                <a:cs typeface="Corbel" charset="0"/>
              </a:rPr>
              <a:t>porownaniu</a:t>
            </a:r>
            <a:r>
              <a:rPr lang="en-US" sz="1600" b="1" dirty="0">
                <a:latin typeface="Corbel" charset="0"/>
                <a:ea typeface="Corbel" charset="0"/>
                <a:cs typeface="Corbel" charset="0"/>
              </a:rPr>
              <a:t> do – 14% w </a:t>
            </a:r>
            <a:r>
              <a:rPr lang="en-US" sz="1600" b="1" dirty="0" err="1">
                <a:latin typeface="Corbel" charset="0"/>
                <a:ea typeface="Corbel" charset="0"/>
                <a:cs typeface="Corbel" charset="0"/>
              </a:rPr>
              <a:t>roku</a:t>
            </a:r>
            <a:r>
              <a:rPr lang="en-US" sz="1600" b="1" dirty="0">
                <a:latin typeface="Corbel" charset="0"/>
                <a:ea typeface="Corbel" charset="0"/>
                <a:cs typeface="Corbel" charset="0"/>
              </a:rPr>
              <a:t> 2016.</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Mexic</a:t>
            </a:r>
            <a:r>
              <a:rPr lang="en-US" sz="1400" dirty="0">
                <a:latin typeface="Corbel" charset="0"/>
                <a:ea typeface="Corbel" charset="0"/>
                <a:cs typeface="Corbel" charset="0"/>
              </a:rPr>
              <a:t> </a:t>
            </a:r>
            <a:r>
              <a:rPr lang="en-US" sz="1400" dirty="0" err="1">
                <a:latin typeface="Corbel" charset="0"/>
                <a:ea typeface="Corbel" charset="0"/>
                <a:cs typeface="Corbel" charset="0"/>
              </a:rPr>
              <a:t>osiągnął</a:t>
            </a:r>
            <a:r>
              <a:rPr lang="en-US" sz="1400" dirty="0">
                <a:latin typeface="Corbel" charset="0"/>
                <a:ea typeface="Corbel" charset="0"/>
                <a:cs typeface="Corbel" charset="0"/>
              </a:rPr>
              <a:t> </a:t>
            </a:r>
            <a:r>
              <a:rPr lang="en-US" sz="1400" dirty="0" err="1">
                <a:latin typeface="Corbel" charset="0"/>
                <a:ea typeface="Corbel" charset="0"/>
                <a:cs typeface="Corbel" charset="0"/>
              </a:rPr>
              <a:t>prawie</a:t>
            </a:r>
            <a:r>
              <a:rPr lang="en-US" sz="1400" dirty="0">
                <a:latin typeface="Corbel" charset="0"/>
                <a:ea typeface="Corbel" charset="0"/>
                <a:cs typeface="Corbel" charset="0"/>
              </a:rPr>
              <a:t> 30% </a:t>
            </a:r>
            <a:r>
              <a:rPr lang="en-US" sz="1400" dirty="0" err="1">
                <a:latin typeface="Corbel" charset="0"/>
                <a:ea typeface="Corbel" charset="0"/>
                <a:cs typeface="Corbel" charset="0"/>
              </a:rPr>
              <a:t>wzrostu</a:t>
            </a:r>
            <a:r>
              <a:rPr lang="en-US" sz="1400" dirty="0">
                <a:latin typeface="Corbel" charset="0"/>
                <a:ea typeface="Corbel" charset="0"/>
                <a:cs typeface="Corbel" charset="0"/>
              </a:rPr>
              <a:t>, </a:t>
            </a:r>
            <a:r>
              <a:rPr lang="en-US" sz="1400" dirty="0" err="1">
                <a:latin typeface="Corbel" charset="0"/>
                <a:ea typeface="Corbel" charset="0"/>
                <a:cs typeface="Corbel" charset="0"/>
              </a:rPr>
              <a:t>podważając</a:t>
            </a:r>
            <a:r>
              <a:rPr lang="en-US" sz="1400" dirty="0">
                <a:latin typeface="Corbel" charset="0"/>
                <a:ea typeface="Corbel" charset="0"/>
                <a:cs typeface="Corbel" charset="0"/>
              </a:rPr>
              <a:t> </a:t>
            </a:r>
            <a:r>
              <a:rPr lang="en-US" sz="1400" dirty="0" err="1">
                <a:latin typeface="Corbel" charset="0"/>
                <a:ea typeface="Corbel" charset="0"/>
                <a:cs typeface="Corbel" charset="0"/>
              </a:rPr>
              <a:t>tradycyjne</a:t>
            </a:r>
            <a:r>
              <a:rPr lang="en-US" sz="1400" dirty="0">
                <a:latin typeface="Corbel" charset="0"/>
                <a:ea typeface="Corbel" charset="0"/>
                <a:cs typeface="Corbel" charset="0"/>
              </a:rPr>
              <a:t> Top 3 (USA, </a:t>
            </a:r>
            <a:r>
              <a:rPr lang="en-US" sz="1400" dirty="0" err="1">
                <a:latin typeface="Corbel" charset="0"/>
                <a:ea typeface="Corbel" charset="0"/>
                <a:cs typeface="Corbel" charset="0"/>
              </a:rPr>
              <a:t>Chiny</a:t>
            </a:r>
            <a:r>
              <a:rPr lang="en-US" sz="1400" dirty="0">
                <a:latin typeface="Corbel" charset="0"/>
                <a:ea typeface="Corbel" charset="0"/>
                <a:cs typeface="Corbel" charset="0"/>
              </a:rPr>
              <a:t> </a:t>
            </a:r>
            <a:r>
              <a:rPr lang="pl-PL" sz="1400" dirty="0">
                <a:latin typeface="Corbel" charset="0"/>
                <a:ea typeface="Corbel" charset="0"/>
                <a:cs typeface="Corbel" charset="0"/>
              </a:rPr>
              <a:t>i</a:t>
            </a:r>
            <a:r>
              <a:rPr lang="en-US" sz="1400" dirty="0">
                <a:latin typeface="Corbel" charset="0"/>
                <a:ea typeface="Corbel" charset="0"/>
                <a:cs typeface="Corbel" charset="0"/>
              </a:rPr>
              <a:t> Indie) </a:t>
            </a:r>
            <a:r>
              <a:rPr lang="en-US" sz="1400" dirty="0" err="1">
                <a:latin typeface="Corbel" charset="0"/>
                <a:ea typeface="Corbel" charset="0"/>
                <a:cs typeface="Corbel" charset="0"/>
              </a:rPr>
              <a:t>poprzez</a:t>
            </a:r>
            <a:r>
              <a:rPr lang="en-US" sz="1400" dirty="0">
                <a:latin typeface="Corbel" charset="0"/>
                <a:ea typeface="Corbel" charset="0"/>
                <a:cs typeface="Corbel" charset="0"/>
              </a:rPr>
              <a:t> </a:t>
            </a:r>
            <a:r>
              <a:rPr lang="en-US" sz="1400" dirty="0" err="1">
                <a:latin typeface="Corbel" charset="0"/>
                <a:ea typeface="Corbel" charset="0"/>
                <a:cs typeface="Corbel" charset="0"/>
              </a:rPr>
              <a:t>atrakcyjne</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stabilne</a:t>
            </a:r>
            <a:r>
              <a:rPr lang="en-US" sz="1400" dirty="0">
                <a:latin typeface="Corbel" charset="0"/>
                <a:ea typeface="Corbel" charset="0"/>
                <a:cs typeface="Corbel" charset="0"/>
              </a:rPr>
              <a:t> </a:t>
            </a:r>
            <a:r>
              <a:rPr lang="en-US" sz="1400" dirty="0" err="1">
                <a:latin typeface="Corbel" charset="0"/>
                <a:ea typeface="Corbel" charset="0"/>
                <a:cs typeface="Corbel" charset="0"/>
              </a:rPr>
              <a:t>koszty</a:t>
            </a:r>
            <a:r>
              <a:rPr lang="en-US" sz="1400" dirty="0">
                <a:latin typeface="Corbel" charset="0"/>
                <a:ea typeface="Corbel" charset="0"/>
                <a:cs typeface="Corbel" charset="0"/>
              </a:rPr>
              <a:t> </a:t>
            </a:r>
            <a:r>
              <a:rPr lang="en-US" sz="1400" dirty="0" err="1">
                <a:latin typeface="Corbel" charset="0"/>
                <a:ea typeface="Corbel" charset="0"/>
                <a:cs typeface="Corbel" charset="0"/>
              </a:rPr>
              <a:t>operacyjne</a:t>
            </a:r>
            <a:r>
              <a:rPr lang="en-US" sz="1400" dirty="0">
                <a:latin typeface="Corbel" charset="0"/>
                <a:ea typeface="Corbel" charset="0"/>
                <a:cs typeface="Corbel" charset="0"/>
              </a:rPr>
              <a:t> I </a:t>
            </a:r>
            <a:r>
              <a:rPr lang="en-US" sz="1400" dirty="0" err="1">
                <a:latin typeface="Corbel" charset="0"/>
                <a:ea typeface="Corbel" charset="0"/>
                <a:cs typeface="Corbel" charset="0"/>
              </a:rPr>
              <a:t>rosnący</a:t>
            </a:r>
            <a:r>
              <a:rPr lang="en-US" sz="1400" dirty="0">
                <a:latin typeface="Corbel" charset="0"/>
                <a:ea typeface="Corbel" charset="0"/>
                <a:cs typeface="Corbel" charset="0"/>
              </a:rPr>
              <a:t> </a:t>
            </a:r>
            <a:r>
              <a:rPr lang="en-US" sz="1400" dirty="0" err="1">
                <a:latin typeface="Corbel" charset="0"/>
                <a:ea typeface="Corbel" charset="0"/>
                <a:cs typeface="Corbel" charset="0"/>
              </a:rPr>
              <a:t>rynek</a:t>
            </a:r>
            <a:r>
              <a:rPr lang="en-US" sz="1400" dirty="0">
                <a:latin typeface="Corbel" charset="0"/>
                <a:ea typeface="Corbel" charset="0"/>
                <a:cs typeface="Corbel" charset="0"/>
              </a:rPr>
              <a:t> </a:t>
            </a:r>
            <a:r>
              <a:rPr lang="en-US" sz="1400" dirty="0" err="1">
                <a:latin typeface="Corbel" charset="0"/>
                <a:ea typeface="Corbel" charset="0"/>
                <a:cs typeface="Corbel" charset="0"/>
              </a:rPr>
              <a:t>krajowy</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r>
              <a:rPr lang="en-US" sz="1400" dirty="0">
                <a:latin typeface="Corbel" charset="0"/>
                <a:ea typeface="Corbel" charset="0"/>
                <a:cs typeface="Corbel" charset="0"/>
              </a:rPr>
              <a:t>BRASILIA </a:t>
            </a:r>
            <a:r>
              <a:rPr lang="en-US" sz="1400" dirty="0" err="1">
                <a:latin typeface="Corbel" charset="0"/>
                <a:ea typeface="Corbel" charset="0"/>
                <a:cs typeface="Corbel" charset="0"/>
              </a:rPr>
              <a:t>utrzyma</a:t>
            </a:r>
            <a:r>
              <a:rPr lang="pl-PL" sz="1400" dirty="0">
                <a:latin typeface="Corbel" charset="0"/>
                <a:ea typeface="Corbel" charset="0"/>
                <a:cs typeface="Corbel" charset="0"/>
              </a:rPr>
              <a:t>ł</a:t>
            </a:r>
            <a:r>
              <a:rPr lang="en-US" sz="1400" dirty="0">
                <a:latin typeface="Corbel" charset="0"/>
                <a:ea typeface="Corbel" charset="0"/>
                <a:cs typeface="Corbel" charset="0"/>
              </a:rPr>
              <a:t>a 6 </a:t>
            </a:r>
            <a:r>
              <a:rPr lang="en-US" sz="1400" dirty="0" err="1">
                <a:latin typeface="Corbel" charset="0"/>
                <a:ea typeface="Corbel" charset="0"/>
                <a:cs typeface="Corbel" charset="0"/>
              </a:rPr>
              <a:t>miejsce</a:t>
            </a:r>
            <a:r>
              <a:rPr lang="en-US" sz="1400" dirty="0">
                <a:latin typeface="Corbel" charset="0"/>
                <a:ea typeface="Corbel" charset="0"/>
                <a:cs typeface="Corbel" charset="0"/>
              </a:rPr>
              <a:t>, </a:t>
            </a:r>
            <a:r>
              <a:rPr lang="en-US" sz="1400" dirty="0" err="1">
                <a:latin typeface="Corbel" charset="0"/>
                <a:ea typeface="Corbel" charset="0"/>
                <a:cs typeface="Corbel" charset="0"/>
              </a:rPr>
              <a:t>pomimo</a:t>
            </a:r>
            <a:r>
              <a:rPr lang="en-US" sz="1400" dirty="0">
                <a:latin typeface="Corbel" charset="0"/>
                <a:ea typeface="Corbel" charset="0"/>
                <a:cs typeface="Corbel" charset="0"/>
              </a:rPr>
              <a:t> 14% </a:t>
            </a:r>
            <a:r>
              <a:rPr lang="en-US" sz="1400" dirty="0" err="1">
                <a:latin typeface="Corbel" charset="0"/>
                <a:ea typeface="Corbel" charset="0"/>
                <a:cs typeface="Corbel" charset="0"/>
              </a:rPr>
              <a:t>spadku</a:t>
            </a:r>
            <a:r>
              <a:rPr lang="en-US" sz="1400" dirty="0">
                <a:latin typeface="Corbel" charset="0"/>
                <a:ea typeface="Corbel" charset="0"/>
                <a:cs typeface="Corbel" charset="0"/>
              </a:rPr>
              <a:t> w </a:t>
            </a:r>
            <a:r>
              <a:rPr lang="en-US" sz="1400" dirty="0" err="1">
                <a:latin typeface="Corbel" charset="0"/>
                <a:ea typeface="Corbel" charset="0"/>
                <a:cs typeface="Corbel" charset="0"/>
              </a:rPr>
              <a:t>tworzeniu</a:t>
            </a:r>
            <a:r>
              <a:rPr lang="en-US" sz="1400" dirty="0">
                <a:latin typeface="Corbel" charset="0"/>
                <a:ea typeface="Corbel" charset="0"/>
                <a:cs typeface="Corbel" charset="0"/>
              </a:rPr>
              <a:t> </a:t>
            </a:r>
            <a:r>
              <a:rPr lang="en-US" sz="1400" dirty="0" err="1">
                <a:latin typeface="Corbel" charset="0"/>
                <a:ea typeface="Corbel" charset="0"/>
                <a:cs typeface="Corbel" charset="0"/>
              </a:rPr>
              <a:t>miejsc</a:t>
            </a:r>
            <a:r>
              <a:rPr lang="en-US" sz="1400" dirty="0">
                <a:latin typeface="Corbel" charset="0"/>
                <a:ea typeface="Corbel" charset="0"/>
                <a:cs typeface="Corbel" charset="0"/>
              </a:rPr>
              <a:t> </a:t>
            </a:r>
            <a:r>
              <a:rPr lang="en-US" sz="1400" dirty="0" err="1">
                <a:latin typeface="Corbel" charset="0"/>
                <a:ea typeface="Corbel" charset="0"/>
                <a:cs typeface="Corbel" charset="0"/>
              </a:rPr>
              <a:t>pracy</a:t>
            </a:r>
            <a:r>
              <a:rPr lang="en-US" sz="1400" dirty="0">
                <a:latin typeface="Corbel" charset="0"/>
                <a:ea typeface="Corbel" charset="0"/>
                <a:cs typeface="Corbel" charset="0"/>
              </a:rPr>
              <a:t> I </a:t>
            </a:r>
            <a:r>
              <a:rPr lang="en-US" sz="1400" dirty="0" err="1">
                <a:latin typeface="Corbel" charset="0"/>
                <a:ea typeface="Corbel" charset="0"/>
                <a:cs typeface="Corbel" charset="0"/>
              </a:rPr>
              <a:t>niepewność</a:t>
            </a:r>
            <a:r>
              <a:rPr lang="en-US" sz="1400" dirty="0">
                <a:latin typeface="Corbel" charset="0"/>
                <a:ea typeface="Corbel" charset="0"/>
                <a:cs typeface="Corbel" charset="0"/>
              </a:rPr>
              <a:t> </a:t>
            </a:r>
            <a:r>
              <a:rPr lang="en-US" sz="1400" dirty="0" err="1">
                <a:latin typeface="Corbel" charset="0"/>
                <a:ea typeface="Corbel" charset="0"/>
                <a:cs typeface="Corbel" charset="0"/>
              </a:rPr>
              <a:t>makroekonomiczna</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polityczna</a:t>
            </a:r>
            <a:r>
              <a:rPr lang="en-US" sz="1400" dirty="0">
                <a:latin typeface="Corbel" charset="0"/>
                <a:ea typeface="Corbel" charset="0"/>
                <a:cs typeface="Corbel" charset="0"/>
              </a:rPr>
              <a:t> </a:t>
            </a:r>
            <a:r>
              <a:rPr lang="en-US" sz="1400" dirty="0" err="1">
                <a:latin typeface="Corbel" charset="0"/>
                <a:ea typeface="Corbel" charset="0"/>
                <a:cs typeface="Corbel" charset="0"/>
              </a:rPr>
              <a:t>utrzymują</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p>
          <a:p>
            <a:pPr marL="285750" indent="-285750">
              <a:spcBef>
                <a:spcPts val="0"/>
              </a:spcBef>
              <a:spcAft>
                <a:spcPts val="0"/>
              </a:spcAft>
              <a:buFont typeface="Wingdings" charset="2"/>
              <a:buChar char="§"/>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IRLANDIA jest </a:t>
            </a:r>
            <a:r>
              <a:rPr lang="en-US" sz="1600" b="1" dirty="0" err="1">
                <a:latin typeface="Corbel" charset="0"/>
                <a:ea typeface="Corbel" charset="0"/>
                <a:cs typeface="Corbel" charset="0"/>
              </a:rPr>
              <a:t>światowym</a:t>
            </a:r>
            <a:r>
              <a:rPr lang="en-US" sz="1600" b="1" dirty="0">
                <a:latin typeface="Corbel" charset="0"/>
                <a:ea typeface="Corbel" charset="0"/>
                <a:cs typeface="Corbel" charset="0"/>
              </a:rPr>
              <a:t> </a:t>
            </a:r>
            <a:r>
              <a:rPr lang="en-US" sz="1600" b="1" dirty="0" err="1">
                <a:latin typeface="Corbel" charset="0"/>
                <a:ea typeface="Corbel" charset="0"/>
                <a:cs typeface="Corbel" charset="0"/>
              </a:rPr>
              <a:t>liderem</a:t>
            </a:r>
            <a:r>
              <a:rPr lang="en-US" sz="1600" b="1" dirty="0">
                <a:latin typeface="Corbel" charset="0"/>
                <a:ea typeface="Corbel" charset="0"/>
                <a:cs typeface="Corbel" charset="0"/>
              </a:rPr>
              <a:t> w </a:t>
            </a:r>
            <a:r>
              <a:rPr lang="en-US" sz="1600" b="1" dirty="0" err="1">
                <a:latin typeface="Corbel" charset="0"/>
                <a:ea typeface="Corbel" charset="0"/>
                <a:cs typeface="Corbel" charset="0"/>
              </a:rPr>
              <a:t>przyciąganiu</a:t>
            </a:r>
            <a:r>
              <a:rPr lang="en-US" sz="1600" b="1" dirty="0">
                <a:latin typeface="Corbel" charset="0"/>
                <a:ea typeface="Corbel" charset="0"/>
                <a:cs typeface="Corbel" charset="0"/>
              </a:rPr>
              <a:t>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"high-value" </a:t>
            </a:r>
            <a:r>
              <a:rPr lang="en-US" sz="1600" b="1" dirty="0" err="1">
                <a:latin typeface="Corbel" charset="0"/>
                <a:ea typeface="Corbel" charset="0"/>
                <a:cs typeface="Corbel" charset="0"/>
              </a:rPr>
              <a:t>piąty</a:t>
            </a:r>
            <a:r>
              <a:rPr lang="en-US" sz="1600" b="1" dirty="0">
                <a:latin typeface="Corbel" charset="0"/>
                <a:ea typeface="Corbel" charset="0"/>
                <a:cs typeface="Corbel" charset="0"/>
              </a:rPr>
              <a:t> </a:t>
            </a:r>
            <a:r>
              <a:rPr lang="en-US" sz="1600" b="1" dirty="0" err="1">
                <a:latin typeface="Corbel" charset="0"/>
                <a:ea typeface="Corbel" charset="0"/>
                <a:cs typeface="Corbel" charset="0"/>
              </a:rPr>
              <a:t>rok</a:t>
            </a:r>
            <a:r>
              <a:rPr lang="en-US" sz="1600" b="1" dirty="0">
                <a:latin typeface="Corbel" charset="0"/>
                <a:ea typeface="Corbel" charset="0"/>
                <a:cs typeface="Corbel" charset="0"/>
              </a:rPr>
              <a:t> z </a:t>
            </a:r>
            <a:r>
              <a:rPr lang="en-US" sz="1600" b="1" dirty="0" err="1">
                <a:latin typeface="Corbel" charset="0"/>
                <a:ea typeface="Corbel" charset="0"/>
                <a:cs typeface="Corbel" charset="0"/>
              </a:rPr>
              <a:t>rzędu</a:t>
            </a:r>
            <a:r>
              <a:rPr lang="en-US" sz="1600" b="1" dirty="0">
                <a:latin typeface="Corbel" charset="0"/>
                <a:ea typeface="Corbel" charset="0"/>
                <a:cs typeface="Corbel" charset="0"/>
              </a:rPr>
              <a:t>.</a:t>
            </a:r>
          </a:p>
          <a:p>
            <a:pPr>
              <a:spcBef>
                <a:spcPts val="0"/>
              </a:spcBef>
              <a:spcAft>
                <a:spcPts val="0"/>
              </a:spcAft>
            </a:pPr>
            <a:endParaRPr lang="en-US" sz="500" b="1" dirty="0">
              <a:latin typeface="Corbel" charset="0"/>
              <a:ea typeface="Corbel" charset="0"/>
              <a:cs typeface="Corbel" charset="0"/>
            </a:endParaRPr>
          </a:p>
          <a:p>
            <a:pPr marL="285750" indent="-285750">
              <a:spcBef>
                <a:spcPts val="0"/>
              </a:spcBef>
              <a:spcAft>
                <a:spcPts val="0"/>
              </a:spcAft>
              <a:buFont typeface="Wingdings" charset="2"/>
              <a:buChar char="§"/>
            </a:pPr>
            <a:r>
              <a:rPr lang="en-US" sz="1400" dirty="0">
                <a:latin typeface="Corbel" charset="0"/>
                <a:ea typeface="Corbel" charset="0"/>
                <a:cs typeface="Corbel" charset="0"/>
              </a:rPr>
              <a:t>High-value FDI </a:t>
            </a:r>
            <a:r>
              <a:rPr lang="en-US" sz="1400" dirty="0" err="1">
                <a:latin typeface="Corbel" charset="0"/>
                <a:ea typeface="Corbel" charset="0"/>
                <a:cs typeface="Corbel" charset="0"/>
              </a:rPr>
              <a:t>bardziej</a:t>
            </a:r>
            <a:r>
              <a:rPr lang="en-US" sz="1400" dirty="0">
                <a:latin typeface="Corbel" charset="0"/>
                <a:ea typeface="Corbel" charset="0"/>
                <a:cs typeface="Corbel" charset="0"/>
              </a:rPr>
              <a:t> </a:t>
            </a:r>
            <a:r>
              <a:rPr lang="en-US" sz="1400" dirty="0" err="1">
                <a:latin typeface="Corbel" charset="0"/>
                <a:ea typeface="Corbel" charset="0"/>
                <a:cs typeface="Corbel" charset="0"/>
              </a:rPr>
              <a:t>intensywnie</a:t>
            </a:r>
            <a:r>
              <a:rPr lang="en-US" sz="1400" dirty="0">
                <a:latin typeface="Corbel" charset="0"/>
                <a:ea typeface="Corbel" charset="0"/>
                <a:cs typeface="Corbel" charset="0"/>
              </a:rPr>
              <a:t> </a:t>
            </a:r>
            <a:r>
              <a:rPr lang="en-US" sz="1400" dirty="0" err="1">
                <a:latin typeface="Corbel" charset="0"/>
                <a:ea typeface="Corbel" charset="0"/>
                <a:cs typeface="Corbel" charset="0"/>
              </a:rPr>
              <a:t>wykorzystujące</a:t>
            </a:r>
            <a:r>
              <a:rPr lang="en-US" sz="1400" dirty="0">
                <a:latin typeface="Corbel" charset="0"/>
                <a:ea typeface="Corbel" charset="0"/>
                <a:cs typeface="Corbel" charset="0"/>
              </a:rPr>
              <a:t> </a:t>
            </a:r>
            <a:r>
              <a:rPr lang="en-US" sz="1400" dirty="0" err="1">
                <a:latin typeface="Corbel" charset="0"/>
                <a:ea typeface="Corbel" charset="0"/>
                <a:cs typeface="Corbel" charset="0"/>
              </a:rPr>
              <a:t>wiedzę</a:t>
            </a:r>
            <a:r>
              <a:rPr lang="en-US" sz="1400" dirty="0">
                <a:latin typeface="Corbel" charset="0"/>
                <a:ea typeface="Corbel" charset="0"/>
                <a:cs typeface="Corbel" charset="0"/>
              </a:rPr>
              <a:t>, </a:t>
            </a:r>
            <a:r>
              <a:rPr lang="en-US" sz="1400" dirty="0" err="1">
                <a:latin typeface="Corbel" charset="0"/>
                <a:ea typeface="Corbel" charset="0"/>
                <a:cs typeface="Corbel" charset="0"/>
              </a:rPr>
              <a:t>takie</a:t>
            </a:r>
            <a:r>
              <a:rPr lang="en-US" sz="1400" dirty="0">
                <a:latin typeface="Corbel" charset="0"/>
                <a:ea typeface="Corbel" charset="0"/>
                <a:cs typeface="Corbel" charset="0"/>
              </a:rPr>
              <a:t> </a:t>
            </a:r>
            <a:r>
              <a:rPr lang="en-US" sz="1400" dirty="0" err="1">
                <a:latin typeface="Corbel" charset="0"/>
                <a:ea typeface="Corbel" charset="0"/>
                <a:cs typeface="Corbel" charset="0"/>
              </a:rPr>
              <a:t>jak</a:t>
            </a:r>
            <a:r>
              <a:rPr lang="en-US" sz="1400" dirty="0">
                <a:latin typeface="Corbel" charset="0"/>
                <a:ea typeface="Corbel" charset="0"/>
                <a:cs typeface="Corbel" charset="0"/>
              </a:rPr>
              <a:t> </a:t>
            </a:r>
            <a:r>
              <a:rPr lang="en-US" sz="1400" dirty="0" err="1">
                <a:latin typeface="Corbel" charset="0"/>
                <a:ea typeface="Corbel" charset="0"/>
                <a:cs typeface="Corbel" charset="0"/>
              </a:rPr>
              <a:t>główne</a:t>
            </a:r>
            <a:r>
              <a:rPr lang="en-US" sz="1400" dirty="0">
                <a:latin typeface="Corbel" charset="0"/>
                <a:ea typeface="Corbel" charset="0"/>
                <a:cs typeface="Corbel" charset="0"/>
              </a:rPr>
              <a:t> </a:t>
            </a:r>
            <a:r>
              <a:rPr lang="en-US" sz="1400" dirty="0" err="1">
                <a:latin typeface="Corbel" charset="0"/>
                <a:ea typeface="Corbel" charset="0"/>
                <a:cs typeface="Corbel" charset="0"/>
              </a:rPr>
              <a:t>siedziby</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prace</a:t>
            </a:r>
            <a:r>
              <a:rPr lang="en-US" sz="1400" dirty="0">
                <a:latin typeface="Corbel" charset="0"/>
                <a:ea typeface="Corbel" charset="0"/>
                <a:cs typeface="Corbel" charset="0"/>
              </a:rPr>
              <a:t> </a:t>
            </a:r>
            <a:r>
              <a:rPr lang="en-US" sz="1400" dirty="0" err="1">
                <a:latin typeface="Corbel" charset="0"/>
                <a:ea typeface="Corbel" charset="0"/>
                <a:cs typeface="Corbel" charset="0"/>
              </a:rPr>
              <a:t>badawczo-rozwojowe</a:t>
            </a:r>
            <a:r>
              <a:rPr lang="en-US" sz="1400" dirty="0">
                <a:latin typeface="Corbel" charset="0"/>
                <a:ea typeface="Corbel" charset="0"/>
                <a:cs typeface="Corbel" charset="0"/>
              </a:rPr>
              <a:t> (B+R) w </a:t>
            </a:r>
            <a:r>
              <a:rPr lang="en-US" sz="1400" dirty="0" err="1">
                <a:latin typeface="Corbel" charset="0"/>
                <a:ea typeface="Corbel" charset="0"/>
                <a:cs typeface="Corbel" charset="0"/>
              </a:rPr>
              <a:t>sektorach</a:t>
            </a:r>
            <a:r>
              <a:rPr lang="en-US" sz="1400" dirty="0">
                <a:latin typeface="Corbel" charset="0"/>
                <a:ea typeface="Corbel" charset="0"/>
                <a:cs typeface="Corbel" charset="0"/>
              </a:rPr>
              <a:t> </a:t>
            </a:r>
            <a:r>
              <a:rPr lang="en-US" sz="1400" dirty="0" err="1">
                <a:latin typeface="Corbel" charset="0"/>
                <a:ea typeface="Corbel" charset="0"/>
                <a:cs typeface="Corbel" charset="0"/>
              </a:rPr>
              <a:t>jak</a:t>
            </a:r>
            <a:r>
              <a:rPr lang="en-US" sz="1400" dirty="0">
                <a:latin typeface="Corbel" charset="0"/>
                <a:ea typeface="Corbel" charset="0"/>
                <a:cs typeface="Corbel" charset="0"/>
              </a:rPr>
              <a:t> ICT, </a:t>
            </a:r>
            <a:r>
              <a:rPr lang="en-US" sz="1400" dirty="0" err="1">
                <a:latin typeface="Corbel" charset="0"/>
                <a:ea typeface="Corbel" charset="0"/>
                <a:cs typeface="Corbel" charset="0"/>
              </a:rPr>
              <a:t>nauki</a:t>
            </a:r>
            <a:r>
              <a:rPr lang="en-US" sz="1400" dirty="0">
                <a:latin typeface="Corbel" charset="0"/>
                <a:ea typeface="Corbel" charset="0"/>
                <a:cs typeface="Corbel" charset="0"/>
              </a:rPr>
              <a:t> </a:t>
            </a:r>
            <a:r>
              <a:rPr lang="en-US" sz="1400" dirty="0" err="1">
                <a:latin typeface="Corbel" charset="0"/>
                <a:ea typeface="Corbel" charset="0"/>
                <a:cs typeface="Corbel" charset="0"/>
              </a:rPr>
              <a:t>biologiczne</a:t>
            </a:r>
            <a:r>
              <a:rPr lang="en-US" sz="1400" dirty="0">
                <a:latin typeface="Corbel" charset="0"/>
                <a:ea typeface="Corbel" charset="0"/>
                <a:cs typeface="Corbel" charset="0"/>
              </a:rPr>
              <a:t>, </a:t>
            </a:r>
            <a:r>
              <a:rPr lang="en-US" sz="1400" dirty="0" err="1">
                <a:latin typeface="Corbel" charset="0"/>
                <a:ea typeface="Corbel" charset="0"/>
                <a:cs typeface="Corbel" charset="0"/>
              </a:rPr>
              <a:t>usługi</a:t>
            </a:r>
            <a:r>
              <a:rPr lang="en-US" sz="1400" dirty="0">
                <a:latin typeface="Corbel" charset="0"/>
                <a:ea typeface="Corbel" charset="0"/>
                <a:cs typeface="Corbel" charset="0"/>
              </a:rPr>
              <a:t> </a:t>
            </a:r>
            <a:r>
              <a:rPr lang="en-US" sz="1400" dirty="0" err="1">
                <a:latin typeface="Corbel" charset="0"/>
                <a:ea typeface="Corbel" charset="0"/>
                <a:cs typeface="Corbel" charset="0"/>
              </a:rPr>
              <a:t>finansowe</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biznesowe</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ASIA - CHINY </a:t>
            </a:r>
            <a:r>
              <a:rPr lang="en-US" sz="1600" b="1" dirty="0" err="1">
                <a:latin typeface="Corbel" pitchFamily="18"/>
              </a:rPr>
              <a:t>odnotowały</a:t>
            </a:r>
            <a:r>
              <a:rPr lang="en-US" sz="1600" b="1" dirty="0">
                <a:latin typeface="Corbel" pitchFamily="18"/>
              </a:rPr>
              <a:t> </a:t>
            </a:r>
            <a:r>
              <a:rPr lang="en-US" sz="1600" b="1" dirty="0" err="1">
                <a:latin typeface="Corbel" pitchFamily="18"/>
              </a:rPr>
              <a:t>spadek</a:t>
            </a:r>
            <a:r>
              <a:rPr lang="en-US" sz="1600" b="1" dirty="0">
                <a:latin typeface="Corbel" pitchFamily="18"/>
              </a:rPr>
              <a:t> o 21% </a:t>
            </a:r>
            <a:r>
              <a:rPr lang="en-US" sz="1600" b="1" dirty="0" err="1">
                <a:latin typeface="Corbel" pitchFamily="18"/>
              </a:rPr>
              <a:t>napływu</a:t>
            </a:r>
            <a:r>
              <a:rPr lang="en-US" sz="1600" b="1" dirty="0">
                <a:latin typeface="Corbel" pitchFamily="18"/>
              </a:rPr>
              <a:t> </a:t>
            </a:r>
            <a:r>
              <a:rPr lang="en-US" sz="1600" b="1" dirty="0" err="1">
                <a:latin typeface="Corbel" pitchFamily="18"/>
              </a:rPr>
              <a:t>inwestycji</a:t>
            </a:r>
            <a:r>
              <a:rPr lang="en-US" sz="1600" b="1" dirty="0">
                <a:latin typeface="Corbel" pitchFamily="18"/>
              </a:rPr>
              <a:t>  w </a:t>
            </a:r>
            <a:r>
              <a:rPr lang="en-US" sz="1600" b="1" dirty="0" err="1">
                <a:latin typeface="Corbel" pitchFamily="18"/>
              </a:rPr>
              <a:t>stosunku</a:t>
            </a:r>
            <a:r>
              <a:rPr lang="en-US" sz="1600" b="1" dirty="0">
                <a:latin typeface="Corbel" pitchFamily="18"/>
              </a:rPr>
              <a:t> do </a:t>
            </a:r>
            <a:r>
              <a:rPr lang="en-US" sz="1600" b="1" dirty="0" err="1">
                <a:latin typeface="Corbel" pitchFamily="18"/>
              </a:rPr>
              <a:t>wytworzonych</a:t>
            </a:r>
            <a:r>
              <a:rPr lang="en-US" sz="1600" b="1" dirty="0">
                <a:latin typeface="Corbel" pitchFamily="18"/>
              </a:rPr>
              <a:t> </a:t>
            </a:r>
            <a:r>
              <a:rPr lang="en-US" sz="1600" b="1" dirty="0" err="1">
                <a:latin typeface="Corbel" pitchFamily="18"/>
              </a:rPr>
              <a:t>miejsc</a:t>
            </a:r>
            <a:r>
              <a:rPr lang="en-US" sz="1600" b="1" dirty="0">
                <a:latin typeface="Corbel" pitchFamily="18"/>
              </a:rPr>
              <a:t> </a:t>
            </a:r>
            <a:r>
              <a:rPr lang="en-US" sz="1600" b="1" dirty="0" err="1">
                <a:latin typeface="Corbel" pitchFamily="18"/>
              </a:rPr>
              <a:t>pracy</a:t>
            </a:r>
            <a:r>
              <a:rPr lang="en-US" sz="1600" b="1" dirty="0">
                <a:latin typeface="Corbel" pitchFamily="18"/>
              </a:rPr>
              <a:t>.</a:t>
            </a:r>
          </a:p>
          <a:p>
            <a:pPr lvl="0">
              <a:spcBef>
                <a:spcPts val="0"/>
              </a:spcBef>
              <a:spcAft>
                <a:spcPts val="0"/>
              </a:spcAft>
            </a:pPr>
            <a:endParaRPr lang="en-US" sz="500" b="1" dirty="0">
              <a:latin typeface="Corbel" charset="0"/>
              <a:ea typeface="Corbel" charset="0"/>
              <a:cs typeface="Corbel" charset="0"/>
            </a:endParaRPr>
          </a:p>
          <a:p>
            <a:pPr marL="285750" indent="-285750">
              <a:spcBef>
                <a:spcPts val="0"/>
              </a:spcBef>
              <a:spcAft>
                <a:spcPts val="0"/>
              </a:spcAft>
              <a:buFont typeface="Wingdings" charset="2"/>
              <a:buChar char="§"/>
            </a:pPr>
            <a:r>
              <a:rPr lang="en-US" sz="1400" dirty="0" err="1">
                <a:latin typeface="Corbel" charset="0"/>
                <a:ea typeface="Corbel" charset="0"/>
                <a:cs typeface="Corbel" charset="0"/>
              </a:rPr>
              <a:t>Osłabienie</a:t>
            </a:r>
            <a:r>
              <a:rPr lang="en-US" sz="1400" dirty="0">
                <a:latin typeface="Corbel" charset="0"/>
                <a:ea typeface="Corbel" charset="0"/>
                <a:cs typeface="Corbel" charset="0"/>
              </a:rPr>
              <a:t> </a:t>
            </a:r>
            <a:r>
              <a:rPr lang="en-US" sz="1400" dirty="0" err="1">
                <a:latin typeface="Corbel" charset="0"/>
                <a:ea typeface="Corbel" charset="0"/>
                <a:cs typeface="Corbel" charset="0"/>
              </a:rPr>
              <a:t>gospodarki</a:t>
            </a:r>
            <a:r>
              <a:rPr lang="en-US" sz="1400" dirty="0">
                <a:latin typeface="Corbel" charset="0"/>
                <a:ea typeface="Corbel" charset="0"/>
                <a:cs typeface="Corbel" charset="0"/>
              </a:rPr>
              <a:t> </a:t>
            </a:r>
            <a:r>
              <a:rPr lang="en-US" sz="1400" dirty="0" err="1">
                <a:latin typeface="Corbel" charset="0"/>
                <a:ea typeface="Corbel" charset="0"/>
                <a:cs typeface="Corbel" charset="0"/>
              </a:rPr>
              <a:t>narodowej</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wyzwania</a:t>
            </a:r>
            <a:r>
              <a:rPr lang="en-US" sz="1400" dirty="0">
                <a:latin typeface="Corbel" charset="0"/>
                <a:ea typeface="Corbel" charset="0"/>
                <a:cs typeface="Corbel" charset="0"/>
              </a:rPr>
              <a:t> </a:t>
            </a:r>
            <a:r>
              <a:rPr lang="en-US" sz="1400" dirty="0" err="1">
                <a:latin typeface="Corbel" charset="0"/>
                <a:ea typeface="Corbel" charset="0"/>
                <a:cs typeface="Corbel" charset="0"/>
              </a:rPr>
              <a:t>operacyjne</a:t>
            </a:r>
            <a:r>
              <a:rPr lang="en-US" sz="1400" dirty="0">
                <a:latin typeface="Corbel" charset="0"/>
                <a:ea typeface="Corbel" charset="0"/>
                <a:cs typeface="Corbel" charset="0"/>
              </a:rPr>
              <a:t> </a:t>
            </a:r>
            <a:r>
              <a:rPr lang="en-US" sz="1400" dirty="0" err="1">
                <a:latin typeface="Corbel" charset="0"/>
                <a:ea typeface="Corbel" charset="0"/>
                <a:cs typeface="Corbel" charset="0"/>
              </a:rPr>
              <a:t>oraz</a:t>
            </a:r>
            <a:r>
              <a:rPr lang="en-US" sz="1400" dirty="0">
                <a:latin typeface="Corbel" charset="0"/>
                <a:ea typeface="Corbel" charset="0"/>
                <a:cs typeface="Corbel" charset="0"/>
              </a:rPr>
              <a:t> </a:t>
            </a:r>
            <a:r>
              <a:rPr lang="en-US" sz="1400" dirty="0" err="1">
                <a:latin typeface="Corbel" charset="0"/>
                <a:ea typeface="Corbel" charset="0"/>
                <a:cs typeface="Corbel" charset="0"/>
              </a:rPr>
              <a:t>dostęp</a:t>
            </a:r>
            <a:r>
              <a:rPr lang="en-US" sz="1400" dirty="0">
                <a:latin typeface="Corbel" charset="0"/>
                <a:ea typeface="Corbel" charset="0"/>
                <a:cs typeface="Corbel" charset="0"/>
              </a:rPr>
              <a:t> do </a:t>
            </a:r>
            <a:r>
              <a:rPr lang="en-US" sz="1400" dirty="0" err="1">
                <a:latin typeface="Corbel" charset="0"/>
                <a:ea typeface="Corbel" charset="0"/>
                <a:cs typeface="Corbel" charset="0"/>
              </a:rPr>
              <a:t>niedrogiego</a:t>
            </a:r>
            <a:r>
              <a:rPr lang="en-US" sz="1400" dirty="0">
                <a:latin typeface="Corbel" charset="0"/>
                <a:ea typeface="Corbel" charset="0"/>
                <a:cs typeface="Corbel" charset="0"/>
              </a:rPr>
              <a:t> </a:t>
            </a:r>
            <a:r>
              <a:rPr lang="en-US" sz="1400" dirty="0" err="1">
                <a:latin typeface="Corbel" charset="0"/>
                <a:ea typeface="Corbel" charset="0"/>
                <a:cs typeface="Corbel" charset="0"/>
              </a:rPr>
              <a:t>rynku</a:t>
            </a:r>
            <a:r>
              <a:rPr lang="en-US" sz="1400" dirty="0">
                <a:latin typeface="Corbel" charset="0"/>
                <a:ea typeface="Corbel" charset="0"/>
                <a:cs typeface="Corbel" charset="0"/>
              </a:rPr>
              <a:t> </a:t>
            </a:r>
            <a:r>
              <a:rPr lang="en-US" sz="1400" dirty="0" err="1">
                <a:latin typeface="Corbel" charset="0"/>
                <a:ea typeface="Corbel" charset="0"/>
                <a:cs typeface="Corbel" charset="0"/>
              </a:rPr>
              <a:t>pracy</a:t>
            </a:r>
            <a:r>
              <a:rPr lang="en-US" sz="1400" dirty="0">
                <a:latin typeface="Corbel" charset="0"/>
                <a:ea typeface="Corbel" charset="0"/>
                <a:cs typeface="Corbel" charset="0"/>
              </a:rPr>
              <a:t>. </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Przepływy</a:t>
            </a:r>
            <a:r>
              <a:rPr lang="en-US" sz="1400" dirty="0">
                <a:latin typeface="Corbel" charset="0"/>
                <a:ea typeface="Corbel" charset="0"/>
                <a:cs typeface="Corbel" charset="0"/>
              </a:rPr>
              <a:t> FDI w </a:t>
            </a:r>
            <a:r>
              <a:rPr lang="en-US" sz="1400" dirty="0" err="1">
                <a:latin typeface="Corbel" charset="0"/>
                <a:ea typeface="Corbel" charset="0"/>
                <a:cs typeface="Corbel" charset="0"/>
              </a:rPr>
              <a:t>Azji</a:t>
            </a:r>
            <a:r>
              <a:rPr lang="en-US" sz="1400" dirty="0">
                <a:latin typeface="Corbel" charset="0"/>
                <a:ea typeface="Corbel" charset="0"/>
                <a:cs typeface="Corbel" charset="0"/>
              </a:rPr>
              <a:t> </a:t>
            </a:r>
            <a:r>
              <a:rPr lang="en-US" sz="1400" dirty="0" err="1">
                <a:latin typeface="Corbel" charset="0"/>
                <a:ea typeface="Corbel" charset="0"/>
                <a:cs typeface="Corbel" charset="0"/>
              </a:rPr>
              <a:t>mają</a:t>
            </a:r>
            <a:r>
              <a:rPr lang="en-US" sz="1400" dirty="0">
                <a:latin typeface="Corbel" charset="0"/>
                <a:ea typeface="Corbel" charset="0"/>
                <a:cs typeface="Corbel" charset="0"/>
              </a:rPr>
              <a:t> </a:t>
            </a:r>
            <a:r>
              <a:rPr lang="en-US" sz="1400" dirty="0" err="1">
                <a:latin typeface="Corbel" charset="0"/>
                <a:ea typeface="Corbel" charset="0"/>
                <a:cs typeface="Corbel" charset="0"/>
              </a:rPr>
              <a:t>wzrosnąć</a:t>
            </a:r>
            <a:r>
              <a:rPr lang="en-US" sz="1400" dirty="0">
                <a:latin typeface="Corbel" charset="0"/>
                <a:ea typeface="Corbel" charset="0"/>
                <a:cs typeface="Corbel" charset="0"/>
              </a:rPr>
              <a:t> o 15% w 2017 r., </a:t>
            </a:r>
            <a:r>
              <a:rPr lang="en-US" sz="1400" dirty="0" err="1">
                <a:latin typeface="Corbel" charset="0"/>
                <a:ea typeface="Corbel" charset="0"/>
                <a:cs typeface="Corbel" charset="0"/>
              </a:rPr>
              <a:t>Największych</a:t>
            </a:r>
            <a:r>
              <a:rPr lang="en-US" sz="1400" dirty="0">
                <a:latin typeface="Corbel" charset="0"/>
                <a:ea typeface="Corbel" charset="0"/>
                <a:cs typeface="Corbel" charset="0"/>
              </a:rPr>
              <a:t> </a:t>
            </a:r>
            <a:r>
              <a:rPr lang="en-US" sz="1400" dirty="0" err="1">
                <a:latin typeface="Corbel" charset="0"/>
                <a:ea typeface="Corbel" charset="0"/>
                <a:cs typeface="Corbel" charset="0"/>
              </a:rPr>
              <a:t>odbiorców</a:t>
            </a:r>
            <a:r>
              <a:rPr lang="en-US" sz="1400" dirty="0">
                <a:latin typeface="Corbel" charset="0"/>
                <a:ea typeface="Corbel" charset="0"/>
                <a:cs typeface="Corbel" charset="0"/>
              </a:rPr>
              <a:t>, </a:t>
            </a:r>
            <a:r>
              <a:rPr lang="en-US" sz="1400" dirty="0" err="1">
                <a:latin typeface="Corbel" charset="0"/>
                <a:ea typeface="Corbel" charset="0"/>
                <a:cs typeface="Corbel" charset="0"/>
              </a:rPr>
              <a:t>takich</a:t>
            </a:r>
            <a:r>
              <a:rPr lang="en-US" sz="1400" dirty="0">
                <a:latin typeface="Corbel" charset="0"/>
                <a:ea typeface="Corbel" charset="0"/>
                <a:cs typeface="Corbel" charset="0"/>
              </a:rPr>
              <a:t> </a:t>
            </a:r>
            <a:r>
              <a:rPr lang="en-US" sz="1400" dirty="0" err="1">
                <a:latin typeface="Corbel" charset="0"/>
                <a:ea typeface="Corbel" charset="0"/>
                <a:cs typeface="Corbel" charset="0"/>
              </a:rPr>
              <a:t>jak</a:t>
            </a:r>
            <a:r>
              <a:rPr lang="en-US" sz="1400" dirty="0">
                <a:latin typeface="Corbel" charset="0"/>
                <a:ea typeface="Corbel" charset="0"/>
                <a:cs typeface="Corbel" charset="0"/>
              </a:rPr>
              <a:t> </a:t>
            </a:r>
            <a:r>
              <a:rPr lang="en-US" sz="1400" dirty="0" err="1">
                <a:latin typeface="Corbel" charset="0"/>
                <a:ea typeface="Corbel" charset="0"/>
                <a:cs typeface="Corbel" charset="0"/>
              </a:rPr>
              <a:t>Chiny</a:t>
            </a:r>
            <a:r>
              <a:rPr lang="en-US" sz="1400" dirty="0">
                <a:latin typeface="Corbel" charset="0"/>
                <a:ea typeface="Corbel" charset="0"/>
                <a:cs typeface="Corbel" charset="0"/>
              </a:rPr>
              <a:t>, Indie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Indonezja</a:t>
            </a:r>
            <a:r>
              <a:rPr lang="en-US" sz="1400" dirty="0">
                <a:latin typeface="Corbel" charset="0"/>
                <a:ea typeface="Corbel" charset="0"/>
                <a:cs typeface="Corbel" charset="0"/>
              </a:rPr>
              <a:t>, </a:t>
            </a:r>
          </a:p>
          <a:p>
            <a:pPr marL="285750" indent="-285750">
              <a:spcBef>
                <a:spcPts val="0"/>
              </a:spcBef>
              <a:spcAft>
                <a:spcPts val="0"/>
              </a:spcAft>
              <a:buFont typeface="Wingdings" charset="2"/>
              <a:buChar char="§"/>
            </a:pPr>
            <a:r>
              <a:rPr lang="en-US" sz="1400" dirty="0">
                <a:latin typeface="Corbel" charset="0"/>
                <a:ea typeface="Corbel" charset="0"/>
                <a:cs typeface="Corbel" charset="0"/>
              </a:rPr>
              <a:t>W </a:t>
            </a:r>
            <a:r>
              <a:rPr lang="en-US" sz="1400" dirty="0" err="1">
                <a:latin typeface="Corbel" charset="0"/>
                <a:ea typeface="Corbel" charset="0"/>
                <a:cs typeface="Corbel" charset="0"/>
              </a:rPr>
              <a:t>Azji</a:t>
            </a:r>
            <a:r>
              <a:rPr lang="en-US" sz="1400" dirty="0">
                <a:latin typeface="Corbel" charset="0"/>
                <a:ea typeface="Corbel" charset="0"/>
                <a:cs typeface="Corbel" charset="0"/>
              </a:rPr>
              <a:t> </a:t>
            </a:r>
            <a:r>
              <a:rPr lang="en-US" sz="1400" dirty="0" err="1">
                <a:latin typeface="Corbel" charset="0"/>
                <a:ea typeface="Corbel" charset="0"/>
                <a:cs typeface="Corbel" charset="0"/>
              </a:rPr>
              <a:t>Południowej</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Południowo-Wschodniej</a:t>
            </a:r>
            <a:r>
              <a:rPr lang="en-US" sz="1400" dirty="0">
                <a:latin typeface="Corbel" charset="0"/>
                <a:ea typeface="Corbel" charset="0"/>
                <a:cs typeface="Corbel" charset="0"/>
              </a:rPr>
              <a:t>: </a:t>
            </a:r>
            <a:r>
              <a:rPr lang="en-US" sz="1400" dirty="0" err="1">
                <a:latin typeface="Corbel" charset="0"/>
                <a:ea typeface="Corbel" charset="0"/>
                <a:cs typeface="Corbel" charset="0"/>
              </a:rPr>
              <a:t>Tajlandia</a:t>
            </a:r>
            <a:r>
              <a:rPr lang="en-US" sz="1400" dirty="0">
                <a:latin typeface="Corbel" charset="0"/>
                <a:ea typeface="Corbel" charset="0"/>
                <a:cs typeface="Corbel" charset="0"/>
              </a:rPr>
              <a:t>, </a:t>
            </a:r>
            <a:r>
              <a:rPr lang="en-US" sz="1400" dirty="0" err="1">
                <a:latin typeface="Corbel" charset="0"/>
                <a:ea typeface="Corbel" charset="0"/>
                <a:cs typeface="Corbel" charset="0"/>
              </a:rPr>
              <a:t>Indonezja</a:t>
            </a:r>
            <a:r>
              <a:rPr lang="en-US" sz="1400" dirty="0">
                <a:latin typeface="Corbel" charset="0"/>
                <a:ea typeface="Corbel" charset="0"/>
                <a:cs typeface="Corbel" charset="0"/>
              </a:rPr>
              <a:t>, </a:t>
            </a:r>
            <a:r>
              <a:rPr lang="en-US" sz="1400" dirty="0" err="1">
                <a:latin typeface="Corbel" charset="0"/>
                <a:ea typeface="Corbel" charset="0"/>
                <a:cs typeface="Corbel" charset="0"/>
              </a:rPr>
              <a:t>Filipiny</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Myanmar </a:t>
            </a:r>
            <a:r>
              <a:rPr lang="en-US" sz="1400" dirty="0" err="1">
                <a:latin typeface="Corbel" charset="0"/>
                <a:ea typeface="Corbel" charset="0"/>
                <a:cs typeface="Corbel" charset="0"/>
              </a:rPr>
              <a:t>oczekuje</a:t>
            </a:r>
            <a:r>
              <a:rPr lang="en-US" sz="1400" dirty="0">
                <a:latin typeface="Corbel" charset="0"/>
                <a:ea typeface="Corbel" charset="0"/>
                <a:cs typeface="Corbel" charset="0"/>
              </a:rPr>
              <a:t> </a:t>
            </a:r>
            <a:r>
              <a:rPr lang="en-US" sz="1400" dirty="0" err="1">
                <a:latin typeface="Corbel" charset="0"/>
                <a:ea typeface="Corbel" charset="0"/>
                <a:cs typeface="Corbel" charset="0"/>
              </a:rPr>
              <a:t>umocnic</a:t>
            </a:r>
            <a:r>
              <a:rPr lang="en-US" sz="1400" dirty="0">
                <a:latin typeface="Corbel" charset="0"/>
                <a:ea typeface="Corbel" charset="0"/>
                <a:cs typeface="Corbel" charset="0"/>
              </a:rPr>
              <a:t> </a:t>
            </a:r>
            <a:r>
              <a:rPr lang="en-US" sz="1400" dirty="0" err="1">
                <a:latin typeface="Corbel" charset="0"/>
                <a:ea typeface="Corbel" charset="0"/>
                <a:cs typeface="Corbel" charset="0"/>
              </a:rPr>
              <a:t>swoją</a:t>
            </a:r>
            <a:r>
              <a:rPr lang="en-US" sz="1400" dirty="0">
                <a:latin typeface="Corbel" charset="0"/>
                <a:ea typeface="Corbel" charset="0"/>
                <a:cs typeface="Corbel" charset="0"/>
              </a:rPr>
              <a:t> </a:t>
            </a:r>
            <a:r>
              <a:rPr lang="en-US" sz="1400" dirty="0" err="1">
                <a:latin typeface="Corbel" charset="0"/>
                <a:ea typeface="Corbel" charset="0"/>
                <a:cs typeface="Corbel" charset="0"/>
              </a:rPr>
              <a:t>pozycję</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FDI W AFRYCE</a:t>
            </a:r>
            <a:r>
              <a:rPr lang="en-US" sz="1600" dirty="0">
                <a:latin typeface="Corbel" charset="0"/>
                <a:ea typeface="Corbel" charset="0"/>
                <a:cs typeface="Corbel" charset="0"/>
              </a:rPr>
              <a:t> </a:t>
            </a:r>
            <a:r>
              <a:rPr lang="en-US" sz="1600" b="1" dirty="0" err="1">
                <a:latin typeface="Corbel" charset="0"/>
                <a:ea typeface="Corbel" charset="0"/>
                <a:cs typeface="Corbel" charset="0"/>
              </a:rPr>
              <a:t>spadło</a:t>
            </a:r>
            <a:r>
              <a:rPr lang="en-US" sz="1600" b="1" dirty="0">
                <a:latin typeface="Corbel" charset="0"/>
                <a:ea typeface="Corbel" charset="0"/>
                <a:cs typeface="Corbel" charset="0"/>
              </a:rPr>
              <a:t> w 2016 r. o 3%, w 2017 r. </a:t>
            </a:r>
            <a:r>
              <a:rPr lang="en-US" sz="1600" b="1" dirty="0" err="1">
                <a:latin typeface="Corbel" charset="0"/>
                <a:ea typeface="Corbel" charset="0"/>
                <a:cs typeface="Corbel" charset="0"/>
              </a:rPr>
              <a:t>prognozuje</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b="1" dirty="0" err="1">
                <a:latin typeface="Corbel" charset="0"/>
                <a:ea typeface="Corbel" charset="0"/>
                <a:cs typeface="Corbel" charset="0"/>
              </a:rPr>
              <a:t>wzrost</a:t>
            </a:r>
            <a:r>
              <a:rPr lang="en-US" sz="1600" b="1" dirty="0">
                <a:latin typeface="Corbel" charset="0"/>
                <a:ea typeface="Corbel" charset="0"/>
                <a:cs typeface="Corbel" charset="0"/>
              </a:rPr>
              <a:t>.</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Projekty</a:t>
            </a:r>
            <a:r>
              <a:rPr lang="en-US" sz="1400" dirty="0">
                <a:latin typeface="Corbel" charset="0"/>
                <a:ea typeface="Corbel" charset="0"/>
                <a:cs typeface="Corbel" charset="0"/>
              </a:rPr>
              <a:t> Greenfield w 2016 </a:t>
            </a:r>
            <a:r>
              <a:rPr lang="en-US" sz="1400" dirty="0" err="1">
                <a:latin typeface="Corbel" charset="0"/>
                <a:ea typeface="Corbel" charset="0"/>
                <a:cs typeface="Corbel" charset="0"/>
              </a:rPr>
              <a:t>roku</a:t>
            </a:r>
            <a:r>
              <a:rPr lang="en-US" sz="1400" dirty="0">
                <a:latin typeface="Corbel" charset="0"/>
                <a:ea typeface="Corbel" charset="0"/>
                <a:cs typeface="Corbel" charset="0"/>
              </a:rPr>
              <a:t> </a:t>
            </a:r>
            <a:r>
              <a:rPr lang="en-US" sz="1400" dirty="0" err="1">
                <a:latin typeface="Corbel" charset="0"/>
                <a:ea typeface="Corbel" charset="0"/>
                <a:cs typeface="Corbel" charset="0"/>
              </a:rPr>
              <a:t>były</a:t>
            </a:r>
            <a:r>
              <a:rPr lang="en-US" sz="1400" dirty="0">
                <a:latin typeface="Corbel" charset="0"/>
                <a:ea typeface="Corbel" charset="0"/>
                <a:cs typeface="Corbel" charset="0"/>
              </a:rPr>
              <a:t> w </a:t>
            </a:r>
            <a:r>
              <a:rPr lang="en-US" sz="1400" dirty="0" err="1">
                <a:latin typeface="Corbel" charset="0"/>
                <a:ea typeface="Corbel" charset="0"/>
                <a:cs typeface="Corbel" charset="0"/>
              </a:rPr>
              <a:t>wiekszosci</a:t>
            </a:r>
            <a:r>
              <a:rPr lang="en-US" sz="1400" dirty="0">
                <a:latin typeface="Corbel" charset="0"/>
                <a:ea typeface="Corbel" charset="0"/>
                <a:cs typeface="Corbel" charset="0"/>
              </a:rPr>
              <a:t>  w </a:t>
            </a:r>
            <a:r>
              <a:rPr lang="en-US" sz="1400" dirty="0" err="1">
                <a:latin typeface="Corbel" charset="0"/>
                <a:ea typeface="Corbel" charset="0"/>
                <a:cs typeface="Corbel" charset="0"/>
              </a:rPr>
              <a:t>nieruchomościach</a:t>
            </a:r>
            <a:r>
              <a:rPr lang="en-US" sz="1400" dirty="0">
                <a:latin typeface="Corbel" charset="0"/>
                <a:ea typeface="Corbel" charset="0"/>
                <a:cs typeface="Corbel" charset="0"/>
              </a:rPr>
              <a:t>, </a:t>
            </a:r>
            <a:r>
              <a:rPr lang="en-US" sz="1400" dirty="0" err="1">
                <a:latin typeface="Corbel" charset="0"/>
                <a:ea typeface="Corbel" charset="0"/>
                <a:cs typeface="Corbel" charset="0"/>
              </a:rPr>
              <a:t>gazie</a:t>
            </a:r>
            <a:r>
              <a:rPr lang="en-US" sz="1400" dirty="0">
                <a:latin typeface="Corbel" charset="0"/>
                <a:ea typeface="Corbel" charset="0"/>
                <a:cs typeface="Corbel" charset="0"/>
              </a:rPr>
              <a:t> </a:t>
            </a:r>
            <a:r>
              <a:rPr lang="en-US" sz="1400" dirty="0" err="1">
                <a:latin typeface="Corbel" charset="0"/>
                <a:ea typeface="Corbel" charset="0"/>
                <a:cs typeface="Corbel" charset="0"/>
              </a:rPr>
              <a:t>ziemnym</a:t>
            </a:r>
            <a:r>
              <a:rPr lang="en-US" sz="1400" dirty="0">
                <a:latin typeface="Corbel" charset="0"/>
                <a:ea typeface="Corbel" charset="0"/>
                <a:cs typeface="Corbel" charset="0"/>
              </a:rPr>
              <a:t>, </a:t>
            </a:r>
            <a:r>
              <a:rPr lang="en-US" sz="1400" dirty="0" err="1">
                <a:latin typeface="Corbel" charset="0"/>
                <a:ea typeface="Corbel" charset="0"/>
                <a:cs typeface="Corbel" charset="0"/>
              </a:rPr>
              <a:t>infrastrukturze</a:t>
            </a:r>
            <a:r>
              <a:rPr lang="en-US" sz="1400" dirty="0">
                <a:latin typeface="Corbel" charset="0"/>
                <a:ea typeface="Corbel" charset="0"/>
                <a:cs typeface="Corbel" charset="0"/>
              </a:rPr>
              <a:t>, </a:t>
            </a:r>
            <a:r>
              <a:rPr lang="en-US" sz="1400" dirty="0" err="1">
                <a:latin typeface="Corbel" charset="0"/>
                <a:ea typeface="Corbel" charset="0"/>
                <a:cs typeface="Corbel" charset="0"/>
              </a:rPr>
              <a:t>odnawialnych</a:t>
            </a:r>
            <a:r>
              <a:rPr lang="en-US" sz="1400" dirty="0">
                <a:latin typeface="Corbel" charset="0"/>
                <a:ea typeface="Corbel" charset="0"/>
                <a:cs typeface="Corbel" charset="0"/>
              </a:rPr>
              <a:t> </a:t>
            </a:r>
            <a:r>
              <a:rPr lang="en-US" sz="1400" dirty="0" err="1">
                <a:latin typeface="Corbel" charset="0"/>
                <a:ea typeface="Corbel" charset="0"/>
                <a:cs typeface="Corbel" charset="0"/>
              </a:rPr>
              <a:t>źródłach</a:t>
            </a:r>
            <a:r>
              <a:rPr lang="en-US" sz="1400" dirty="0">
                <a:latin typeface="Corbel" charset="0"/>
                <a:ea typeface="Corbel" charset="0"/>
                <a:cs typeface="Corbel" charset="0"/>
              </a:rPr>
              <a:t> </a:t>
            </a:r>
            <a:r>
              <a:rPr lang="en-US" sz="1400" dirty="0" err="1">
                <a:latin typeface="Corbel" charset="0"/>
                <a:ea typeface="Corbel" charset="0"/>
                <a:cs typeface="Corbel" charset="0"/>
              </a:rPr>
              <a:t>energii</a:t>
            </a:r>
            <a:r>
              <a:rPr lang="en-US" sz="1400" dirty="0">
                <a:latin typeface="Corbel" charset="0"/>
                <a:ea typeface="Corbel" charset="0"/>
                <a:cs typeface="Corbel" charset="0"/>
              </a:rPr>
              <a:t>, </a:t>
            </a:r>
            <a:r>
              <a:rPr lang="en-US" sz="1400" dirty="0" err="1">
                <a:latin typeface="Corbel" charset="0"/>
                <a:ea typeface="Corbel" charset="0"/>
                <a:cs typeface="Corbel" charset="0"/>
              </a:rPr>
              <a:t>chemikaliach</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motoryzacji</a:t>
            </a:r>
            <a:r>
              <a:rPr lang="en-US" sz="1400" dirty="0">
                <a:latin typeface="Corbel" charset="0"/>
                <a:ea typeface="Corbel" charset="0"/>
                <a:cs typeface="Corbel" charset="0"/>
              </a:rPr>
              <a:t>.  W </a:t>
            </a:r>
            <a:r>
              <a:rPr lang="en-US" sz="1400" dirty="0" err="1">
                <a:latin typeface="Corbel" charset="0"/>
                <a:ea typeface="Corbel" charset="0"/>
                <a:cs typeface="Corbel" charset="0"/>
              </a:rPr>
              <a:t>szegolnosciach</a:t>
            </a:r>
            <a:r>
              <a:rPr lang="en-US" sz="1400" dirty="0">
                <a:latin typeface="Corbel" charset="0"/>
                <a:ea typeface="Corbel" charset="0"/>
                <a:cs typeface="Corbel" charset="0"/>
              </a:rPr>
              <a:t> w </a:t>
            </a:r>
            <a:r>
              <a:rPr lang="en-US" sz="1400" dirty="0" err="1">
                <a:latin typeface="Corbel" charset="0"/>
                <a:ea typeface="Corbel" charset="0"/>
                <a:cs typeface="Corbel" charset="0"/>
              </a:rPr>
              <a:t>Maroko</a:t>
            </a:r>
            <a:r>
              <a:rPr lang="en-US" sz="1400" dirty="0">
                <a:latin typeface="Corbel" charset="0"/>
                <a:ea typeface="Corbel" charset="0"/>
                <a:cs typeface="Corbel" charset="0"/>
              </a:rPr>
              <a:t>, </a:t>
            </a:r>
            <a:r>
              <a:rPr lang="en-US" sz="1400" dirty="0" err="1">
                <a:latin typeface="Corbel" charset="0"/>
                <a:ea typeface="Corbel" charset="0"/>
                <a:cs typeface="Corbel" charset="0"/>
              </a:rPr>
              <a:t>Tanzanii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Etiopii</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r>
              <a:rPr lang="en-US" sz="1400" dirty="0" err="1">
                <a:latin typeface="Corbel" charset="0"/>
                <a:ea typeface="Corbel" charset="0"/>
                <a:cs typeface="Corbel" charset="0"/>
              </a:rPr>
              <a:t>Negocjacje</a:t>
            </a:r>
            <a:r>
              <a:rPr lang="en-US" sz="1400" dirty="0">
                <a:latin typeface="Corbel" charset="0"/>
                <a:ea typeface="Corbel" charset="0"/>
                <a:cs typeface="Corbel" charset="0"/>
              </a:rPr>
              <a:t> w </a:t>
            </a:r>
            <a:r>
              <a:rPr lang="en-US" sz="1400" dirty="0" err="1">
                <a:latin typeface="Corbel" charset="0"/>
                <a:ea typeface="Corbel" charset="0"/>
                <a:cs typeface="Corbel" charset="0"/>
              </a:rPr>
              <a:t>sprawie</a:t>
            </a:r>
            <a:r>
              <a:rPr lang="en-US" sz="1400" dirty="0">
                <a:latin typeface="Corbel" charset="0"/>
                <a:ea typeface="Corbel" charset="0"/>
                <a:cs typeface="Corbel" charset="0"/>
              </a:rPr>
              <a:t> “Tripartite Free Trade Agreement” </a:t>
            </a:r>
            <a:r>
              <a:rPr lang="en-US" sz="1400" dirty="0" err="1">
                <a:latin typeface="Corbel" charset="0"/>
                <a:ea typeface="Corbel" charset="0"/>
                <a:cs typeface="Corbel" charset="0"/>
              </a:rPr>
              <a:t>powinny</a:t>
            </a:r>
            <a:r>
              <a:rPr lang="en-US" sz="1400" dirty="0">
                <a:latin typeface="Corbel" charset="0"/>
                <a:ea typeface="Corbel" charset="0"/>
                <a:cs typeface="Corbel" charset="0"/>
              </a:rPr>
              <a:t> </a:t>
            </a:r>
            <a:r>
              <a:rPr lang="en-US" sz="1400" dirty="0" err="1">
                <a:latin typeface="Corbel" charset="0"/>
                <a:ea typeface="Corbel" charset="0"/>
                <a:cs typeface="Corbel" charset="0"/>
              </a:rPr>
              <a:t>zachęcać</a:t>
            </a:r>
            <a:r>
              <a:rPr lang="en-US" sz="1400" dirty="0">
                <a:latin typeface="Corbel" charset="0"/>
                <a:ea typeface="Corbel" charset="0"/>
                <a:cs typeface="Corbel" charset="0"/>
              </a:rPr>
              <a:t> do </a:t>
            </a:r>
            <a:r>
              <a:rPr lang="en-US" sz="1400" dirty="0" err="1">
                <a:latin typeface="Corbel" charset="0"/>
                <a:ea typeface="Corbel" charset="0"/>
                <a:cs typeface="Corbel" charset="0"/>
              </a:rPr>
              <a:t>silniejszych</a:t>
            </a:r>
            <a:r>
              <a:rPr lang="en-US" sz="1400" dirty="0">
                <a:latin typeface="Corbel" charset="0"/>
                <a:ea typeface="Corbel" charset="0"/>
                <a:cs typeface="Corbel" charset="0"/>
              </a:rPr>
              <a:t> </a:t>
            </a:r>
            <a:r>
              <a:rPr lang="en-US" sz="1400" dirty="0" err="1">
                <a:latin typeface="Corbel" charset="0"/>
                <a:ea typeface="Corbel" charset="0"/>
                <a:cs typeface="Corbel" charset="0"/>
              </a:rPr>
              <a:t>inwestycji</a:t>
            </a:r>
            <a:r>
              <a:rPr lang="en-US" sz="1400" dirty="0">
                <a:latin typeface="Corbel" charset="0"/>
                <a:ea typeface="Corbel" charset="0"/>
                <a:cs typeface="Corbel" charset="0"/>
              </a:rPr>
              <a:t> </a:t>
            </a:r>
            <a:r>
              <a:rPr lang="en-US" sz="1400" dirty="0" err="1">
                <a:latin typeface="Corbel" charset="0"/>
                <a:ea typeface="Corbel" charset="0"/>
                <a:cs typeface="Corbel" charset="0"/>
              </a:rPr>
              <a:t>zagranicznych</a:t>
            </a:r>
            <a:r>
              <a:rPr lang="en-US" sz="1400" dirty="0">
                <a:latin typeface="Corbel" charset="0"/>
                <a:ea typeface="Corbel" charset="0"/>
                <a:cs typeface="Corbel" charset="0"/>
              </a:rPr>
              <a:t>.</a:t>
            </a:r>
          </a:p>
          <a:p>
            <a:pPr marL="285750" indent="-285750">
              <a:spcBef>
                <a:spcPts val="0"/>
              </a:spcBef>
              <a:spcAft>
                <a:spcPts val="0"/>
              </a:spcAft>
              <a:buFont typeface="Wingdings" charset="2"/>
              <a:buChar char="§"/>
            </a:pPr>
            <a:endParaRPr lang="en-US" sz="14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142"/>
          <a:stretch/>
        </p:blipFill>
        <p:spPr>
          <a:xfrm>
            <a:off x="4716581" y="6956933"/>
            <a:ext cx="5300270" cy="58105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2174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0" end="2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1" end="2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8648700" cy="6591300"/>
          </a:xfrm>
        </p:spPr>
        <p:txBody>
          <a:bodyPr/>
          <a:lstStyle/>
          <a:p>
            <a:pPr>
              <a:spcBef>
                <a:spcPts val="0"/>
              </a:spcBef>
              <a:spcAft>
                <a:spcPts val="0"/>
              </a:spcAft>
            </a:pPr>
            <a:r>
              <a:rPr lang="de-DE" sz="2800" b="1" dirty="0" err="1">
                <a:solidFill>
                  <a:srgbClr val="003B4D"/>
                </a:solidFill>
                <a:latin typeface="Corbel" charset="0"/>
                <a:ea typeface="Corbel" charset="0"/>
                <a:cs typeface="Corbel" charset="0"/>
              </a:rPr>
              <a:t>Napływy</a:t>
            </a:r>
            <a:r>
              <a:rPr lang="de-DE" sz="2800" b="1" dirty="0">
                <a:solidFill>
                  <a:srgbClr val="003B4D"/>
                </a:solidFill>
                <a:latin typeface="Corbel" charset="0"/>
                <a:ea typeface="Corbel" charset="0"/>
                <a:cs typeface="Corbel" charset="0"/>
              </a:rPr>
              <a:t> FDI </a:t>
            </a:r>
            <a:r>
              <a:rPr lang="de-DE" sz="2800" b="1" dirty="0" err="1">
                <a:solidFill>
                  <a:srgbClr val="003B4D"/>
                </a:solidFill>
                <a:latin typeface="Corbel" charset="0"/>
                <a:ea typeface="Corbel" charset="0"/>
                <a:cs typeface="Corbel" charset="0"/>
              </a:rPr>
              <a:t>w</a:t>
            </a:r>
            <a:r>
              <a:rPr lang="de-DE" sz="2800" b="1" dirty="0">
                <a:solidFill>
                  <a:srgbClr val="003B4D"/>
                </a:solidFill>
                <a:latin typeface="Corbel" charset="0"/>
                <a:ea typeface="Corbel" charset="0"/>
                <a:cs typeface="Corbel" charset="0"/>
              </a:rPr>
              <a:t> 2017</a:t>
            </a:r>
          </a:p>
          <a:p>
            <a:pPr>
              <a:spcBef>
                <a:spcPts val="0"/>
              </a:spcBef>
              <a:spcAft>
                <a:spcPts val="0"/>
              </a:spcAft>
            </a:pPr>
            <a:endParaRPr lang="en-US" sz="4000" b="1" dirty="0">
              <a:latin typeface="Corbel" charset="0"/>
              <a:ea typeface="Corbel" charset="0"/>
              <a:cs typeface="Corbel" charset="0"/>
            </a:endParaRPr>
          </a:p>
          <a:p>
            <a:pPr marL="285750" indent="-285750" defTabSz="457200">
              <a:spcBef>
                <a:spcPts val="0"/>
              </a:spcBef>
              <a:spcAft>
                <a:spcPts val="0"/>
              </a:spcAft>
              <a:buFont typeface="Arial" charset="0"/>
              <a:buChar char="•"/>
            </a:pPr>
            <a:r>
              <a:rPr lang="en-US" sz="1600" b="1" dirty="0">
                <a:latin typeface="Corbel" charset="0"/>
                <a:ea typeface="Corbel" charset="0"/>
                <a:cs typeface="Corbel" charset="0"/>
              </a:rPr>
              <a:t>Handel </a:t>
            </a:r>
            <a:r>
              <a:rPr lang="en-US" sz="1600" b="1" dirty="0" err="1">
                <a:latin typeface="Corbel" charset="0"/>
                <a:ea typeface="Corbel" charset="0"/>
                <a:cs typeface="Corbel" charset="0"/>
              </a:rPr>
              <a:t>międzynarodowy</a:t>
            </a:r>
            <a:r>
              <a:rPr lang="en-US" sz="1600" b="1" dirty="0">
                <a:latin typeface="Corbel" charset="0"/>
                <a:ea typeface="Corbel" charset="0"/>
                <a:cs typeface="Corbel" charset="0"/>
              </a:rPr>
              <a:t> </a:t>
            </a:r>
            <a:r>
              <a:rPr lang="en-US" sz="1600" dirty="0" err="1">
                <a:latin typeface="Corbel" charset="0"/>
                <a:ea typeface="Corbel" charset="0"/>
                <a:cs typeface="Corbel" charset="0"/>
              </a:rPr>
              <a:t>wzrośnie</a:t>
            </a:r>
            <a:r>
              <a:rPr lang="en-US" sz="1600" dirty="0">
                <a:latin typeface="Corbel" charset="0"/>
                <a:ea typeface="Corbel" charset="0"/>
                <a:cs typeface="Corbel" charset="0"/>
              </a:rPr>
              <a:t> o </a:t>
            </a:r>
            <a:r>
              <a:rPr lang="en-US" sz="1600" dirty="0" err="1">
                <a:latin typeface="Corbel" charset="0"/>
                <a:ea typeface="Corbel" charset="0"/>
                <a:cs typeface="Corbel" charset="0"/>
              </a:rPr>
              <a:t>prawie</a:t>
            </a:r>
            <a:r>
              <a:rPr lang="en-US" sz="1600" dirty="0">
                <a:latin typeface="Corbel" charset="0"/>
                <a:ea typeface="Corbel" charset="0"/>
                <a:cs typeface="Corbel" charset="0"/>
              </a:rPr>
              <a:t> 4% w 2017r.</a:t>
            </a:r>
          </a:p>
          <a:p>
            <a:pPr marL="285750" indent="-285750" defTabSz="457200">
              <a:spcBef>
                <a:spcPts val="0"/>
              </a:spcBef>
              <a:spcAft>
                <a:spcPts val="0"/>
              </a:spcAft>
              <a:buFont typeface="Arial" charset="0"/>
              <a:buChar char="•"/>
            </a:pPr>
            <a:endParaRPr lang="en-US" sz="1600" b="1" dirty="0">
              <a:latin typeface="Corbel" charset="0"/>
              <a:ea typeface="Corbel" charset="0"/>
              <a:cs typeface="Corbel" charset="0"/>
            </a:endParaRPr>
          </a:p>
          <a:p>
            <a:pPr marL="285750" indent="-285750" defTabSz="457200">
              <a:spcBef>
                <a:spcPts val="0"/>
              </a:spcBef>
              <a:spcAft>
                <a:spcPts val="0"/>
              </a:spcAft>
              <a:buFont typeface="Arial" charset="0"/>
              <a:buChar char="•"/>
            </a:pPr>
            <a:r>
              <a:rPr lang="en-US" sz="1600" dirty="0" err="1">
                <a:latin typeface="Corbel" charset="0"/>
                <a:ea typeface="Corbel" charset="0"/>
                <a:cs typeface="Corbel" charset="0"/>
              </a:rPr>
              <a:t>Przewiduje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że</a:t>
            </a:r>
            <a:r>
              <a:rPr lang="en-US" sz="1600" dirty="0">
                <a:latin typeface="Corbel" charset="0"/>
                <a:ea typeface="Corbel" charset="0"/>
                <a:cs typeface="Corbel" charset="0"/>
              </a:rPr>
              <a:t> w </a:t>
            </a:r>
            <a:r>
              <a:rPr lang="en-US" sz="1600" dirty="0" err="1">
                <a:latin typeface="Corbel" charset="0"/>
                <a:ea typeface="Corbel" charset="0"/>
                <a:cs typeface="Corbel" charset="0"/>
              </a:rPr>
              <a:t>przyszłym</a:t>
            </a:r>
            <a:r>
              <a:rPr lang="en-US" sz="1600" dirty="0">
                <a:latin typeface="Corbel" charset="0"/>
                <a:ea typeface="Corbel" charset="0"/>
                <a:cs typeface="Corbel" charset="0"/>
              </a:rPr>
              <a:t> </a:t>
            </a:r>
            <a:r>
              <a:rPr lang="en-US" sz="1600" dirty="0" err="1">
                <a:latin typeface="Corbel" charset="0"/>
                <a:ea typeface="Corbel" charset="0"/>
                <a:cs typeface="Corbel" charset="0"/>
              </a:rPr>
              <a:t>roku</a:t>
            </a:r>
            <a:r>
              <a:rPr lang="en-US" sz="1600" dirty="0">
                <a:latin typeface="Corbel" charset="0"/>
                <a:ea typeface="Corbel" charset="0"/>
                <a:cs typeface="Corbel" charset="0"/>
              </a:rPr>
              <a:t> </a:t>
            </a:r>
            <a:r>
              <a:rPr lang="en-US" sz="1600" b="1" dirty="0" err="1">
                <a:latin typeface="Corbel" charset="0"/>
                <a:ea typeface="Corbel" charset="0"/>
                <a:cs typeface="Corbel" charset="0"/>
              </a:rPr>
              <a:t>przyspieszenie</a:t>
            </a:r>
            <a:r>
              <a:rPr lang="en-US" sz="1600" b="1" dirty="0">
                <a:latin typeface="Corbel" charset="0"/>
                <a:ea typeface="Corbel" charset="0"/>
                <a:cs typeface="Corbel" charset="0"/>
              </a:rPr>
              <a:t> </a:t>
            </a:r>
            <a:r>
              <a:rPr lang="en-US" sz="1600" b="1" dirty="0" err="1">
                <a:latin typeface="Corbel" charset="0"/>
                <a:ea typeface="Corbel" charset="0"/>
                <a:cs typeface="Corbel" charset="0"/>
              </a:rPr>
              <a:t>globalnego</a:t>
            </a:r>
            <a:r>
              <a:rPr lang="en-US" sz="1600" b="1" dirty="0">
                <a:latin typeface="Corbel" charset="0"/>
                <a:ea typeface="Corbel" charset="0"/>
                <a:cs typeface="Corbel" charset="0"/>
              </a:rPr>
              <a:t> </a:t>
            </a:r>
            <a:r>
              <a:rPr lang="en-US" sz="1600" b="1" dirty="0" err="1">
                <a:latin typeface="Corbel" charset="0"/>
                <a:ea typeface="Corbel" charset="0"/>
                <a:cs typeface="Corbel" charset="0"/>
              </a:rPr>
              <a:t>wzrostu</a:t>
            </a:r>
            <a:r>
              <a:rPr lang="en-US" sz="1600" b="1" dirty="0">
                <a:latin typeface="Corbel" charset="0"/>
                <a:ea typeface="Corbel" charset="0"/>
                <a:cs typeface="Corbel" charset="0"/>
              </a:rPr>
              <a:t> </a:t>
            </a:r>
            <a:r>
              <a:rPr lang="en-US" sz="1600" b="1" dirty="0" err="1">
                <a:latin typeface="Corbel" charset="0"/>
                <a:ea typeface="Corbel" charset="0"/>
                <a:cs typeface="Corbel" charset="0"/>
              </a:rPr>
              <a:t>gospodarczego</a:t>
            </a:r>
            <a:r>
              <a:rPr lang="en-US" sz="1600" b="1" dirty="0">
                <a:latin typeface="Corbel" charset="0"/>
                <a:ea typeface="Corbel" charset="0"/>
                <a:cs typeface="Corbel" charset="0"/>
              </a:rPr>
              <a:t> </a:t>
            </a:r>
            <a:r>
              <a:rPr lang="en-US" sz="1600" dirty="0">
                <a:latin typeface="Corbel" charset="0"/>
                <a:ea typeface="Corbel" charset="0"/>
                <a:cs typeface="Corbel" charset="0"/>
              </a:rPr>
              <a:t>do 2,7 </a:t>
            </a:r>
            <a:r>
              <a:rPr lang="en-US" sz="1600" dirty="0" err="1">
                <a:latin typeface="Corbel" charset="0"/>
                <a:ea typeface="Corbel" charset="0"/>
                <a:cs typeface="Corbel" charset="0"/>
              </a:rPr>
              <a:t>procent</a:t>
            </a:r>
            <a:r>
              <a:rPr lang="en-US" sz="1600" dirty="0">
                <a:latin typeface="Corbel" charset="0"/>
                <a:ea typeface="Corbel" charset="0"/>
                <a:cs typeface="Corbel" charset="0"/>
              </a:rPr>
              <a:t> w </a:t>
            </a:r>
            <a:r>
              <a:rPr lang="en-US" sz="1600" dirty="0" err="1">
                <a:latin typeface="Corbel" charset="0"/>
                <a:ea typeface="Corbel" charset="0"/>
                <a:cs typeface="Corbel" charset="0"/>
              </a:rPr>
              <a:t>porównaniu</a:t>
            </a:r>
            <a:r>
              <a:rPr lang="en-US" sz="1600" dirty="0">
                <a:latin typeface="Corbel" charset="0"/>
                <a:ea typeface="Corbel" charset="0"/>
                <a:cs typeface="Corbel" charset="0"/>
              </a:rPr>
              <a:t> z </a:t>
            </a:r>
            <a:r>
              <a:rPr lang="en-US" sz="1600" dirty="0" err="1">
                <a:latin typeface="Corbel" charset="0"/>
                <a:ea typeface="Corbel" charset="0"/>
                <a:cs typeface="Corbel" charset="0"/>
              </a:rPr>
              <a:t>niskim</a:t>
            </a:r>
            <a:r>
              <a:rPr lang="en-US" sz="1600" dirty="0">
                <a:latin typeface="Corbel" charset="0"/>
                <a:ea typeface="Corbel" charset="0"/>
                <a:cs typeface="Corbel" charset="0"/>
              </a:rPr>
              <a:t> 2,2 </a:t>
            </a:r>
            <a:r>
              <a:rPr lang="en-US" sz="1600" dirty="0" err="1">
                <a:latin typeface="Corbel" charset="0"/>
                <a:ea typeface="Corbel" charset="0"/>
                <a:cs typeface="Corbel" charset="0"/>
              </a:rPr>
              <a:t>procentem</a:t>
            </a:r>
            <a:r>
              <a:rPr lang="en-US" sz="1600" dirty="0">
                <a:latin typeface="Corbel" charset="0"/>
                <a:ea typeface="Corbel" charset="0"/>
                <a:cs typeface="Corbel" charset="0"/>
              </a:rPr>
              <a:t> w 2016 r. </a:t>
            </a:r>
          </a:p>
          <a:p>
            <a:pPr marL="285750" indent="-285750" defTabSz="457200">
              <a:spcBef>
                <a:spcPts val="0"/>
              </a:spcBef>
              <a:spcAft>
                <a:spcPts val="0"/>
              </a:spcAft>
              <a:buFont typeface="Arial" charset="0"/>
              <a:buChar char="•"/>
            </a:pPr>
            <a:endParaRPr lang="en-US" sz="1600" dirty="0">
              <a:latin typeface="Corbel" charset="0"/>
              <a:ea typeface="Corbel" charset="0"/>
              <a:cs typeface="Corbel" charset="0"/>
            </a:endParaRPr>
          </a:p>
          <a:p>
            <a:pPr marL="285750" indent="-285750" defTabSz="457200">
              <a:spcBef>
                <a:spcPts val="0"/>
              </a:spcBef>
              <a:spcAft>
                <a:spcPts val="0"/>
              </a:spcAft>
              <a:buFont typeface="Arial" charset="0"/>
              <a:buChar char="•"/>
            </a:pPr>
            <a:r>
              <a:rPr lang="en-US" sz="1600" dirty="0" err="1">
                <a:latin typeface="Corbel" charset="0"/>
                <a:ea typeface="Corbel" charset="0"/>
                <a:cs typeface="Corbel" charset="0"/>
              </a:rPr>
              <a:t>Oczekuje</a:t>
            </a:r>
            <a:r>
              <a:rPr lang="en-US" sz="1600" dirty="0">
                <a:latin typeface="Corbel" charset="0"/>
                <a:ea typeface="Corbel" charset="0"/>
                <a:cs typeface="Corbel" charset="0"/>
              </a:rPr>
              <a:t> </a:t>
            </a:r>
            <a:r>
              <a:rPr lang="en-US" sz="1600" dirty="0" err="1">
                <a:latin typeface="Corbel" charset="0"/>
                <a:ea typeface="Corbel" charset="0"/>
                <a:cs typeface="Corbel" charset="0"/>
              </a:rPr>
              <a:t>sie</a:t>
            </a:r>
            <a:r>
              <a:rPr lang="en-US" sz="1600" dirty="0">
                <a:latin typeface="Corbel" charset="0"/>
                <a:ea typeface="Corbel" charset="0"/>
                <a:cs typeface="Corbel" charset="0"/>
              </a:rPr>
              <a:t> </a:t>
            </a:r>
            <a:r>
              <a:rPr lang="en-US" sz="1600" b="1" dirty="0" err="1">
                <a:latin typeface="Corbel" charset="0"/>
                <a:ea typeface="Corbel" charset="0"/>
                <a:cs typeface="Corbel" charset="0"/>
              </a:rPr>
              <a:t>wzrost</a:t>
            </a:r>
            <a:r>
              <a:rPr lang="en-US" sz="1600" b="1" dirty="0">
                <a:latin typeface="Corbel" charset="0"/>
                <a:ea typeface="Corbel" charset="0"/>
                <a:cs typeface="Corbel" charset="0"/>
              </a:rPr>
              <a:t> FDI w 2017 r</a:t>
            </a:r>
            <a:r>
              <a:rPr lang="en-US" sz="1600" dirty="0">
                <a:latin typeface="Corbel" charset="0"/>
                <a:ea typeface="Corbel" charset="0"/>
                <a:cs typeface="Corbel" charset="0"/>
              </a:rPr>
              <a:t>. w </a:t>
            </a:r>
            <a:r>
              <a:rPr lang="en-US" sz="1600" dirty="0" err="1">
                <a:latin typeface="Corbel" charset="0"/>
                <a:ea typeface="Corbel" charset="0"/>
                <a:cs typeface="Corbel" charset="0"/>
              </a:rPr>
              <a:t>rezultacie</a:t>
            </a:r>
            <a:r>
              <a:rPr lang="en-US" sz="1600" dirty="0">
                <a:latin typeface="Corbel" charset="0"/>
                <a:ea typeface="Corbel" charset="0"/>
                <a:cs typeface="Corbel" charset="0"/>
              </a:rPr>
              <a:t> </a:t>
            </a:r>
            <a:r>
              <a:rPr lang="en-US" sz="1600" dirty="0" err="1">
                <a:latin typeface="Corbel" charset="0"/>
                <a:ea typeface="Corbel" charset="0"/>
                <a:cs typeface="Corbel" charset="0"/>
              </a:rPr>
              <a:t>ogłoszonych</a:t>
            </a:r>
            <a:r>
              <a:rPr lang="en-US" sz="1600" dirty="0">
                <a:latin typeface="Corbel" charset="0"/>
                <a:ea typeface="Corbel" charset="0"/>
                <a:cs typeface="Corbel" charset="0"/>
              </a:rPr>
              <a:t> </a:t>
            </a:r>
            <a:r>
              <a:rPr lang="en-US" sz="1600" dirty="0" err="1">
                <a:latin typeface="Corbel" charset="0"/>
                <a:ea typeface="Corbel" charset="0"/>
                <a:cs typeface="Corbel" charset="0"/>
              </a:rPr>
              <a:t>transakcje</a:t>
            </a:r>
            <a:r>
              <a:rPr lang="en-US" sz="1600" dirty="0">
                <a:latin typeface="Corbel" charset="0"/>
                <a:ea typeface="Corbel" charset="0"/>
                <a:cs typeface="Corbel" charset="0"/>
              </a:rPr>
              <a:t> FDI </a:t>
            </a:r>
            <a:r>
              <a:rPr lang="en-US" sz="1600" dirty="0" err="1">
                <a:latin typeface="Corbel" charset="0"/>
                <a:ea typeface="Corbel" charset="0"/>
                <a:cs typeface="Corbel" charset="0"/>
              </a:rPr>
              <a:t>i</a:t>
            </a:r>
            <a:r>
              <a:rPr lang="en-US" sz="1600" dirty="0">
                <a:latin typeface="Corbel" charset="0"/>
                <a:ea typeface="Corbel" charset="0"/>
                <a:cs typeface="Corbel" charset="0"/>
              </a:rPr>
              <a:t> M&amp;A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poczatku</a:t>
            </a:r>
            <a:r>
              <a:rPr lang="en-US" sz="1600" dirty="0">
                <a:latin typeface="Corbel" charset="0"/>
                <a:ea typeface="Corbel" charset="0"/>
                <a:cs typeface="Corbel" charset="0"/>
              </a:rPr>
              <a:t> 2017 r.</a:t>
            </a:r>
          </a:p>
          <a:p>
            <a:pPr marL="285750" indent="-285750" defTabSz="457200">
              <a:spcBef>
                <a:spcPts val="0"/>
              </a:spcBef>
              <a:spcAft>
                <a:spcPts val="0"/>
              </a:spcAft>
              <a:buFont typeface="Arial" charset="0"/>
              <a:buChar char="•"/>
            </a:pPr>
            <a:endParaRPr lang="en-US" sz="1600" dirty="0">
              <a:latin typeface="Corbel" charset="0"/>
              <a:ea typeface="Corbel" charset="0"/>
              <a:cs typeface="Corbel" charset="0"/>
            </a:endParaRPr>
          </a:p>
          <a:p>
            <a:pPr marL="285750" indent="-285750" defTabSz="457200">
              <a:spcBef>
                <a:spcPts val="0"/>
              </a:spcBef>
              <a:spcAft>
                <a:spcPts val="0"/>
              </a:spcAft>
              <a:buFont typeface="Arial" charset="0"/>
              <a:buChar char="•"/>
            </a:pPr>
            <a:r>
              <a:rPr lang="en-US" sz="1600" dirty="0" err="1">
                <a:latin typeface="Corbel" charset="0"/>
                <a:ea typeface="Corbel" charset="0"/>
                <a:cs typeface="Corbel" charset="0"/>
              </a:rPr>
              <a:t>Prognozuje</a:t>
            </a:r>
            <a:r>
              <a:rPr lang="en-US" sz="1600" dirty="0">
                <a:latin typeface="Corbel" charset="0"/>
                <a:ea typeface="Corbel" charset="0"/>
                <a:cs typeface="Corbel" charset="0"/>
              </a:rPr>
              <a:t> </a:t>
            </a:r>
            <a:r>
              <a:rPr lang="en-US" sz="1600" dirty="0" err="1">
                <a:latin typeface="Corbel" charset="0"/>
                <a:ea typeface="Corbel" charset="0"/>
                <a:cs typeface="Corbel" charset="0"/>
              </a:rPr>
              <a:t>sie</a:t>
            </a:r>
            <a:r>
              <a:rPr lang="en-US" sz="1600" dirty="0">
                <a:latin typeface="Corbel" charset="0"/>
                <a:ea typeface="Corbel" charset="0"/>
                <a:cs typeface="Corbel" charset="0"/>
              </a:rPr>
              <a:t> </a:t>
            </a:r>
            <a:r>
              <a:rPr lang="en-US" sz="1600" b="1" dirty="0" err="1">
                <a:latin typeface="Corbel" charset="0"/>
                <a:ea typeface="Corbel" charset="0"/>
                <a:cs typeface="Corbel" charset="0"/>
              </a:rPr>
              <a:t>wzrost</a:t>
            </a:r>
            <a:r>
              <a:rPr lang="en-US" sz="1600" b="1" dirty="0">
                <a:latin typeface="Corbel" charset="0"/>
                <a:ea typeface="Corbel" charset="0"/>
                <a:cs typeface="Corbel" charset="0"/>
              </a:rPr>
              <a:t> o 3,8%  </a:t>
            </a:r>
            <a:r>
              <a:rPr lang="en-US" sz="1600" b="1" dirty="0" err="1">
                <a:latin typeface="Corbel" charset="0"/>
                <a:ea typeface="Corbel" charset="0"/>
                <a:cs typeface="Corbel" charset="0"/>
              </a:rPr>
              <a:t>Światowego</a:t>
            </a:r>
            <a:r>
              <a:rPr lang="en-US" sz="1600" b="1" dirty="0">
                <a:latin typeface="Corbel" charset="0"/>
                <a:ea typeface="Corbel" charset="0"/>
                <a:cs typeface="Corbel" charset="0"/>
              </a:rPr>
              <a:t> </a:t>
            </a:r>
            <a:r>
              <a:rPr lang="en-US" sz="1600" b="1" dirty="0" err="1">
                <a:latin typeface="Corbel" charset="0"/>
                <a:ea typeface="Corbel" charset="0"/>
                <a:cs typeface="Corbel" charset="0"/>
              </a:rPr>
              <a:t>handlu</a:t>
            </a:r>
            <a:r>
              <a:rPr lang="en-US" sz="1600" b="1" dirty="0">
                <a:latin typeface="Corbel" charset="0"/>
                <a:ea typeface="Corbel" charset="0"/>
                <a:cs typeface="Corbel" charset="0"/>
              </a:rPr>
              <a:t> </a:t>
            </a:r>
            <a:r>
              <a:rPr lang="en-US" sz="1600" dirty="0">
                <a:latin typeface="Corbel" charset="0"/>
                <a:ea typeface="Corbel" charset="0"/>
                <a:cs typeface="Corbel" charset="0"/>
              </a:rPr>
              <a:t>w 2017 r. </a:t>
            </a:r>
            <a:r>
              <a:rPr lang="en-US" sz="1600" dirty="0" err="1">
                <a:latin typeface="Corbel" charset="0"/>
                <a:ea typeface="Corbel" charset="0"/>
                <a:cs typeface="Corbel" charset="0"/>
              </a:rPr>
              <a:t>podczas</a:t>
            </a:r>
            <a:r>
              <a:rPr lang="en-US" sz="1600" dirty="0">
                <a:latin typeface="Corbel" charset="0"/>
                <a:ea typeface="Corbel" charset="0"/>
                <a:cs typeface="Corbel" charset="0"/>
              </a:rPr>
              <a:t> </a:t>
            </a:r>
            <a:r>
              <a:rPr lang="en-US" sz="1600" dirty="0" err="1">
                <a:latin typeface="Corbel" charset="0"/>
                <a:ea typeface="Corbel" charset="0"/>
                <a:cs typeface="Corbel" charset="0"/>
              </a:rPr>
              <a:t>gdy</a:t>
            </a:r>
            <a:r>
              <a:rPr lang="en-US" sz="1600" dirty="0">
                <a:latin typeface="Corbel" charset="0"/>
                <a:ea typeface="Corbel" charset="0"/>
                <a:cs typeface="Corbel" charset="0"/>
              </a:rPr>
              <a:t> w 2016 r. </a:t>
            </a:r>
            <a:r>
              <a:rPr lang="en-US" sz="1600" dirty="0" err="1">
                <a:latin typeface="Corbel" charset="0"/>
                <a:ea typeface="Corbel" charset="0"/>
                <a:cs typeface="Corbel" charset="0"/>
              </a:rPr>
              <a:t>wynosi</a:t>
            </a:r>
            <a:r>
              <a:rPr lang="en-US" sz="1600" dirty="0">
                <a:latin typeface="Corbel" charset="0"/>
                <a:ea typeface="Corbel" charset="0"/>
                <a:cs typeface="Corbel" charset="0"/>
              </a:rPr>
              <a:t> on 2,3%.</a:t>
            </a:r>
          </a:p>
          <a:p>
            <a:pPr marL="285750" indent="-285750" defTabSz="457200">
              <a:spcBef>
                <a:spcPts val="0"/>
              </a:spcBef>
              <a:spcAft>
                <a:spcPts val="0"/>
              </a:spcAft>
              <a:buFont typeface="Arial" charset="0"/>
              <a:buChar char="•"/>
            </a:pPr>
            <a:endParaRPr lang="en-US" sz="1600" dirty="0">
              <a:latin typeface="Corbel" charset="0"/>
              <a:ea typeface="Corbel" charset="0"/>
              <a:cs typeface="Corbel" charset="0"/>
            </a:endParaRPr>
          </a:p>
          <a:p>
            <a:pPr marL="285750" indent="-285750" defTabSz="457200">
              <a:spcBef>
                <a:spcPts val="0"/>
              </a:spcBef>
              <a:spcAft>
                <a:spcPts val="0"/>
              </a:spcAft>
              <a:buFont typeface="Arial" charset="0"/>
              <a:buChar char="•"/>
            </a:pPr>
            <a:r>
              <a:rPr lang="en-US" sz="1600" dirty="0" err="1">
                <a:latin typeface="Corbel" charset="0"/>
                <a:ea typeface="Corbel" charset="0"/>
                <a:cs typeface="Corbel" charset="0"/>
              </a:rPr>
              <a:t>Podwyższone</a:t>
            </a:r>
            <a:r>
              <a:rPr lang="en-US" sz="1600" dirty="0">
                <a:latin typeface="Corbel" charset="0"/>
                <a:ea typeface="Corbel" charset="0"/>
                <a:cs typeface="Corbel" charset="0"/>
              </a:rPr>
              <a:t> </a:t>
            </a:r>
            <a:r>
              <a:rPr lang="en-US" sz="1600" b="1" dirty="0" err="1">
                <a:latin typeface="Corbel" charset="0"/>
                <a:ea typeface="Corbel" charset="0"/>
                <a:cs typeface="Corbel" charset="0"/>
              </a:rPr>
              <a:t>ryzyko</a:t>
            </a:r>
            <a:r>
              <a:rPr lang="en-US" sz="1600" b="1" dirty="0">
                <a:latin typeface="Corbel" charset="0"/>
                <a:ea typeface="Corbel" charset="0"/>
                <a:cs typeface="Corbel" charset="0"/>
              </a:rPr>
              <a:t> </a:t>
            </a:r>
            <a:r>
              <a:rPr lang="en-US" sz="1600" b="1" dirty="0" err="1">
                <a:latin typeface="Corbel" charset="0"/>
                <a:ea typeface="Corbel" charset="0"/>
                <a:cs typeface="Corbel" charset="0"/>
              </a:rPr>
              <a:t>geopolityczne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niepewność</a:t>
            </a:r>
            <a:r>
              <a:rPr lang="en-US" sz="1600" b="1" dirty="0">
                <a:latin typeface="Corbel" charset="0"/>
                <a:ea typeface="Corbel" charset="0"/>
                <a:cs typeface="Corbel" charset="0"/>
              </a:rPr>
              <a:t> </a:t>
            </a:r>
            <a:r>
              <a:rPr lang="en-US" sz="1600" b="1" dirty="0" err="1">
                <a:latin typeface="Corbel" charset="0"/>
                <a:ea typeface="Corbel" charset="0"/>
                <a:cs typeface="Corbel" charset="0"/>
              </a:rPr>
              <a:t>polityczna</a:t>
            </a:r>
            <a:r>
              <a:rPr lang="en-US" sz="1600" b="1" dirty="0">
                <a:latin typeface="Corbel" charset="0"/>
                <a:ea typeface="Corbel" charset="0"/>
                <a:cs typeface="Corbel" charset="0"/>
              </a:rPr>
              <a:t> </a:t>
            </a:r>
            <a:r>
              <a:rPr lang="en-US" sz="1600" dirty="0" err="1">
                <a:latin typeface="Corbel" charset="0"/>
                <a:ea typeface="Corbel" charset="0"/>
                <a:cs typeface="Corbel" charset="0"/>
              </a:rPr>
              <a:t>mogą</a:t>
            </a:r>
            <a:r>
              <a:rPr lang="en-US" sz="1600" dirty="0">
                <a:latin typeface="Corbel" charset="0"/>
                <a:ea typeface="Corbel" charset="0"/>
                <a:cs typeface="Corbel" charset="0"/>
              </a:rPr>
              <a:t> </a:t>
            </a:r>
            <a:r>
              <a:rPr lang="en-US" sz="1600" dirty="0" err="1">
                <a:latin typeface="Corbel" charset="0"/>
                <a:ea typeface="Corbel" charset="0"/>
                <a:cs typeface="Corbel" charset="0"/>
              </a:rPr>
              <a:t>mieć</a:t>
            </a:r>
            <a:r>
              <a:rPr lang="en-US" sz="1600" dirty="0">
                <a:latin typeface="Corbel" charset="0"/>
                <a:ea typeface="Corbel" charset="0"/>
                <a:cs typeface="Corbel" charset="0"/>
              </a:rPr>
              <a:t> </a:t>
            </a:r>
            <a:r>
              <a:rPr lang="en-US" sz="1600" dirty="0" err="1">
                <a:latin typeface="Corbel" charset="0"/>
                <a:ea typeface="Corbel" charset="0"/>
                <a:cs typeface="Corbel" charset="0"/>
              </a:rPr>
              <a:t>wpływ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FDI w 2017 r. </a:t>
            </a:r>
            <a:r>
              <a:rPr lang="en-US" sz="1600" dirty="0" err="1">
                <a:latin typeface="Corbel" charset="0"/>
                <a:ea typeface="Corbel" charset="0"/>
                <a:cs typeface="Corbel" charset="0"/>
              </a:rPr>
              <a:t>wyjście</a:t>
            </a:r>
            <a:r>
              <a:rPr lang="en-US" sz="1600" dirty="0">
                <a:latin typeface="Corbel" charset="0"/>
                <a:ea typeface="Corbel" charset="0"/>
                <a:cs typeface="Corbel" charset="0"/>
              </a:rPr>
              <a:t> </a:t>
            </a:r>
            <a:r>
              <a:rPr lang="en-US" sz="1600" dirty="0" err="1">
                <a:latin typeface="Corbel" charset="0"/>
                <a:ea typeface="Corbel" charset="0"/>
                <a:cs typeface="Corbel" charset="0"/>
              </a:rPr>
              <a:t>Wielkiej</a:t>
            </a:r>
            <a:r>
              <a:rPr lang="en-US" sz="1600" dirty="0">
                <a:latin typeface="Corbel" charset="0"/>
                <a:ea typeface="Corbel" charset="0"/>
                <a:cs typeface="Corbel" charset="0"/>
              </a:rPr>
              <a:t> </a:t>
            </a:r>
            <a:r>
              <a:rPr lang="en-US" sz="1600" dirty="0" err="1">
                <a:latin typeface="Corbel" charset="0"/>
                <a:ea typeface="Corbel" charset="0"/>
                <a:cs typeface="Corbel" charset="0"/>
              </a:rPr>
              <a:t>Brytanii</a:t>
            </a:r>
            <a:r>
              <a:rPr lang="en-US" sz="1600" dirty="0">
                <a:latin typeface="Corbel" charset="0"/>
                <a:ea typeface="Corbel" charset="0"/>
                <a:cs typeface="Corbel" charset="0"/>
              </a:rPr>
              <a:t> z </a:t>
            </a:r>
            <a:r>
              <a:rPr lang="en-US" sz="1600" dirty="0" err="1">
                <a:latin typeface="Corbel" charset="0"/>
                <a:ea typeface="Corbel" charset="0"/>
                <a:cs typeface="Corbel" charset="0"/>
              </a:rPr>
              <a:t>Unii</a:t>
            </a:r>
            <a:r>
              <a:rPr lang="en-US" sz="1600" dirty="0">
                <a:latin typeface="Corbel" charset="0"/>
                <a:ea typeface="Corbel" charset="0"/>
                <a:cs typeface="Corbel" charset="0"/>
              </a:rPr>
              <a:t> </a:t>
            </a:r>
            <a:r>
              <a:rPr lang="en-US" sz="1600" dirty="0" err="1">
                <a:latin typeface="Corbel" charset="0"/>
                <a:ea typeface="Corbel" charset="0"/>
                <a:cs typeface="Corbel" charset="0"/>
              </a:rPr>
              <a:t>Europejskiej</a:t>
            </a:r>
            <a:r>
              <a:rPr lang="en-US" sz="1600" dirty="0">
                <a:latin typeface="Corbel" charset="0"/>
                <a:ea typeface="Corbel" charset="0"/>
                <a:cs typeface="Corbel" charset="0"/>
              </a:rPr>
              <a:t>, </a:t>
            </a:r>
            <a:r>
              <a:rPr lang="en-US" sz="1600" dirty="0" err="1">
                <a:latin typeface="Corbel" charset="0"/>
                <a:ea typeface="Corbel" charset="0"/>
                <a:cs typeface="Corbel" charset="0"/>
              </a:rPr>
              <a:t>rezygnacja</a:t>
            </a:r>
            <a:r>
              <a:rPr lang="en-US" sz="1600" dirty="0">
                <a:latin typeface="Corbel" charset="0"/>
                <a:ea typeface="Corbel" charset="0"/>
                <a:cs typeface="Corbel" charset="0"/>
              </a:rPr>
              <a:t> </a:t>
            </a:r>
            <a:r>
              <a:rPr lang="en-US" sz="1600" dirty="0" err="1">
                <a:latin typeface="Corbel" charset="0"/>
                <a:ea typeface="Corbel" charset="0"/>
                <a:cs typeface="Corbel" charset="0"/>
              </a:rPr>
              <a:t>Stanów</a:t>
            </a:r>
            <a:r>
              <a:rPr lang="en-US" sz="1600" dirty="0">
                <a:latin typeface="Corbel" charset="0"/>
                <a:ea typeface="Corbel" charset="0"/>
                <a:cs typeface="Corbel" charset="0"/>
              </a:rPr>
              <a:t> </a:t>
            </a:r>
            <a:r>
              <a:rPr lang="en-US" sz="1600" dirty="0" err="1">
                <a:latin typeface="Corbel" charset="0"/>
                <a:ea typeface="Corbel" charset="0"/>
                <a:cs typeface="Corbel" charset="0"/>
              </a:rPr>
              <a:t>Zjednoczonych</a:t>
            </a:r>
            <a:r>
              <a:rPr lang="en-US" sz="1600" dirty="0">
                <a:latin typeface="Corbel" charset="0"/>
                <a:ea typeface="Corbel" charset="0"/>
                <a:cs typeface="Corbel" charset="0"/>
              </a:rPr>
              <a:t> z </a:t>
            </a:r>
            <a:r>
              <a:rPr lang="en-US" sz="1600" dirty="0" err="1">
                <a:latin typeface="Corbel" charset="0"/>
                <a:ea typeface="Corbel" charset="0"/>
                <a:cs typeface="Corbel" charset="0"/>
              </a:rPr>
              <a:t>partnerstwa</a:t>
            </a:r>
            <a:r>
              <a:rPr lang="en-US" sz="1600" dirty="0">
                <a:latin typeface="Corbel" charset="0"/>
                <a:ea typeface="Corbel" charset="0"/>
                <a:cs typeface="Corbel" charset="0"/>
              </a:rPr>
              <a:t> </a:t>
            </a:r>
            <a:r>
              <a:rPr lang="en-US" sz="1600" dirty="0" err="1">
                <a:latin typeface="Corbel" charset="0"/>
                <a:ea typeface="Corbel" charset="0"/>
                <a:cs typeface="Corbel" charset="0"/>
              </a:rPr>
              <a:t>transatlantyckiego</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renegocjowania</a:t>
            </a:r>
            <a:r>
              <a:rPr lang="en-US" sz="1600" dirty="0">
                <a:latin typeface="Corbel" charset="0"/>
                <a:ea typeface="Corbel" charset="0"/>
                <a:cs typeface="Corbel" charset="0"/>
              </a:rPr>
              <a:t> NAFTA, </a:t>
            </a:r>
            <a:r>
              <a:rPr lang="en-US" sz="1600" dirty="0" err="1">
                <a:latin typeface="Corbel" charset="0"/>
                <a:ea typeface="Corbel" charset="0"/>
                <a:cs typeface="Corbel" charset="0"/>
              </a:rPr>
              <a:t>spowodowało</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a:t>
            </a:r>
            <a:r>
              <a:rPr lang="en-US" sz="1600" dirty="0" err="1">
                <a:latin typeface="Corbel" charset="0"/>
                <a:ea typeface="Corbel" charset="0"/>
                <a:cs typeface="Corbel" charset="0"/>
              </a:rPr>
              <a:t>niepewności</a:t>
            </a:r>
            <a:r>
              <a:rPr lang="en-US" sz="1600" dirty="0">
                <a:latin typeface="Corbel" charset="0"/>
                <a:ea typeface="Corbel" charset="0"/>
                <a:cs typeface="Corbel" charset="0"/>
              </a:rPr>
              <a:t>.</a:t>
            </a:r>
          </a:p>
          <a:p>
            <a:pPr marL="285750" indent="-285750" defTabSz="457200">
              <a:spcBef>
                <a:spcPts val="0"/>
              </a:spcBef>
              <a:spcAft>
                <a:spcPts val="0"/>
              </a:spcAft>
              <a:buFont typeface="Arial" charset="0"/>
              <a:buChar char="•"/>
            </a:pPr>
            <a:endParaRPr lang="en-US" sz="1600" dirty="0">
              <a:latin typeface="Corbel" charset="0"/>
              <a:ea typeface="Corbel" charset="0"/>
              <a:cs typeface="Corbel" charset="0"/>
            </a:endParaRPr>
          </a:p>
          <a:p>
            <a:pPr marL="285750" indent="-285750" defTabSz="457200">
              <a:spcBef>
                <a:spcPts val="0"/>
              </a:spcBef>
              <a:spcAft>
                <a:spcPts val="0"/>
              </a:spcAft>
              <a:buFont typeface="Arial" charset="0"/>
              <a:buChar char="•"/>
            </a:pPr>
            <a:r>
              <a:rPr lang="pl-PL" sz="1600" dirty="0">
                <a:latin typeface="Corbel" charset="0"/>
                <a:ea typeface="Corbel" charset="0"/>
                <a:cs typeface="Corbel" charset="0"/>
              </a:rPr>
              <a:t>W 2017 będzie </a:t>
            </a:r>
            <a:r>
              <a:rPr lang="pl-PL" sz="1600" b="1" dirty="0">
                <a:latin typeface="Corbel" charset="0"/>
                <a:ea typeface="Corbel" charset="0"/>
                <a:cs typeface="Corbel" charset="0"/>
              </a:rPr>
              <a:t>więcej FDI w Europy</a:t>
            </a:r>
            <a:r>
              <a:rPr lang="pl-PL" sz="1600" dirty="0">
                <a:latin typeface="Corbel" charset="0"/>
                <a:ea typeface="Corbel" charset="0"/>
                <a:cs typeface="Corbel" charset="0"/>
              </a:rPr>
              <a:t>, ponieważ nie utrzyma się </a:t>
            </a:r>
            <a:r>
              <a:rPr lang="pl-PL" sz="1600" dirty="0" err="1">
                <a:latin typeface="Corbel" charset="0"/>
                <a:ea typeface="Corbel" charset="0"/>
                <a:cs typeface="Corbel" charset="0"/>
              </a:rPr>
              <a:t>ilośći</a:t>
            </a:r>
            <a:r>
              <a:rPr lang="pl-PL" sz="1600" dirty="0">
                <a:latin typeface="Corbel" charset="0"/>
                <a:ea typeface="Corbel" charset="0"/>
                <a:cs typeface="Corbel" charset="0"/>
              </a:rPr>
              <a:t> pożyczek wewnętrznych. </a:t>
            </a:r>
          </a:p>
          <a:p>
            <a:pPr marL="285750" indent="-285750" defTabSz="457200">
              <a:spcBef>
                <a:spcPts val="0"/>
              </a:spcBef>
              <a:spcAft>
                <a:spcPts val="0"/>
              </a:spcAft>
              <a:buFont typeface="Arial" charset="0"/>
              <a:buChar char="•"/>
            </a:pPr>
            <a:endParaRPr lang="pl-PL" sz="1600" dirty="0">
              <a:latin typeface="Corbel" charset="0"/>
              <a:ea typeface="Corbel" charset="0"/>
              <a:cs typeface="Corbel" charset="0"/>
            </a:endParaRPr>
          </a:p>
          <a:p>
            <a:pPr marL="285750" indent="-285750" defTabSz="457200">
              <a:spcBef>
                <a:spcPts val="0"/>
              </a:spcBef>
              <a:spcAft>
                <a:spcPts val="0"/>
              </a:spcAft>
              <a:buFont typeface="Arial" charset="0"/>
              <a:buChar char="•"/>
            </a:pPr>
            <a:r>
              <a:rPr lang="pl-PL" sz="1600" dirty="0">
                <a:latin typeface="Corbel" charset="0"/>
                <a:ea typeface="Corbel" charset="0"/>
                <a:cs typeface="Corbel" charset="0"/>
              </a:rPr>
              <a:t>W przeciwieństwie </a:t>
            </a:r>
            <a:r>
              <a:rPr lang="pl-PL" sz="1600" b="1" dirty="0">
                <a:latin typeface="Corbel" charset="0"/>
                <a:ea typeface="Corbel" charset="0"/>
                <a:cs typeface="Corbel" charset="0"/>
              </a:rPr>
              <a:t>napływ FDI do Ameryki Północnej</a:t>
            </a:r>
            <a:r>
              <a:rPr lang="pl-PL" sz="1600" dirty="0">
                <a:latin typeface="Corbel" charset="0"/>
                <a:ea typeface="Corbel" charset="0"/>
                <a:cs typeface="Corbel" charset="0"/>
              </a:rPr>
              <a:t>, który osiągnął najwyższy poziom w 2016 r., będzie spadać w obliczu niepewności politycznej.</a:t>
            </a:r>
            <a:endParaRPr lang="en-US" sz="1600" dirty="0">
              <a:latin typeface="Corbel" charset="0"/>
              <a:ea typeface="Corbel" charset="0"/>
              <a:cs typeface="Corbel" charset="0"/>
            </a:endParaRPr>
          </a:p>
          <a:p>
            <a:pPr marL="285750" indent="-285750" defTabSz="457200">
              <a:spcBef>
                <a:spcPts val="0"/>
              </a:spcBef>
              <a:spcAft>
                <a:spcPts val="0"/>
              </a:spcAft>
              <a:buFont typeface="Arial" charset="0"/>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67780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 y="1066800"/>
            <a:ext cx="10058400" cy="5643880"/>
          </a:xfrm>
          <a:prstGeom prst="rect">
            <a:avLst/>
          </a:prstGeom>
        </p:spPr>
      </p:pic>
      <p:sp>
        <p:nvSpPr>
          <p:cNvPr id="215" name="Shape 215"/>
          <p:cNvSpPr/>
          <p:nvPr/>
        </p:nvSpPr>
        <p:spPr>
          <a:xfrm>
            <a:off x="916925" y="2002934"/>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409700" y="2009757"/>
            <a:ext cx="7239000" cy="4069877"/>
          </a:xfrm>
          <a:prstGeom prst="rect">
            <a:avLst/>
          </a:prstGeom>
          <a:noFill/>
          <a:ln>
            <a:noFill/>
          </a:ln>
        </p:spPr>
        <p:txBody>
          <a:bodyPr lIns="100568" tIns="100568" rIns="100568" bIns="100568" numCol="1" anchor="t" anchorCtr="0">
            <a:noAutofit/>
          </a:bodyPr>
          <a:lstStyle/>
          <a:p>
            <a:pPr marL="889000"/>
            <a:r>
              <a:rPr lang="pl-PL" sz="2800" b="1" dirty="0">
                <a:solidFill>
                  <a:srgbClr val="003B4D"/>
                </a:solidFill>
                <a:latin typeface="Corbel" pitchFamily="18"/>
              </a:rPr>
              <a:t>07.11.2017</a:t>
            </a:r>
            <a:endParaRPr lang="pl-PL" sz="1200" dirty="0">
              <a:solidFill>
                <a:srgbClr val="003B4D"/>
              </a:solidFill>
              <a:latin typeface="Corbel" pitchFamily="18"/>
            </a:endParaRPr>
          </a:p>
          <a:p>
            <a:pPr marL="889000"/>
            <a:r>
              <a:rPr lang="pl-PL" sz="1600" b="1" dirty="0">
                <a:solidFill>
                  <a:srgbClr val="003B4D"/>
                </a:solidFill>
                <a:latin typeface="Corbel" pitchFamily="18"/>
                <a:sym typeface="Calibri"/>
              </a:rPr>
              <a:t>Szkolenie teoretyczne na temat trendów bezpośrednich inwestycji zagranicznych (FDI) i działalności Agencji Rozwoju na całym świecie </a:t>
            </a:r>
          </a:p>
          <a:p>
            <a:pPr marL="184150"/>
            <a:r>
              <a:rPr lang="pl-PL" sz="1400" dirty="0">
                <a:solidFill>
                  <a:srgbClr val="000000"/>
                </a:solidFill>
                <a:latin typeface="Corbel" pitchFamily="18"/>
                <a:sym typeface="Calibri"/>
              </a:rPr>
              <a:t> </a:t>
            </a:r>
          </a:p>
          <a:p>
            <a:r>
              <a:rPr lang="pl-PL" sz="1600" b="1" dirty="0">
                <a:solidFill>
                  <a:srgbClr val="003B4D"/>
                </a:solidFill>
                <a:latin typeface="Corbel" pitchFamily="18"/>
                <a:sym typeface="Calibri"/>
              </a:rPr>
              <a:t>10:00 </a:t>
            </a:r>
            <a:r>
              <a:rPr lang="pl-PL" sz="1600" dirty="0">
                <a:solidFill>
                  <a:srgbClr val="000000"/>
                </a:solidFill>
                <a:latin typeface="Corbel" pitchFamily="18"/>
                <a:sym typeface="Calibri"/>
              </a:rPr>
              <a:t>	</a:t>
            </a:r>
            <a:r>
              <a:rPr lang="pl-PL" sz="1600" dirty="0">
                <a:solidFill>
                  <a:srgbClr val="003B4D"/>
                </a:solidFill>
                <a:latin typeface="Corbel" pitchFamily="18"/>
                <a:sym typeface="Calibri"/>
              </a:rPr>
              <a:t>Przegląd trendów FDI w dziedzinie globalnych i regionalnych inwestycji</a:t>
            </a:r>
          </a:p>
          <a:p>
            <a:r>
              <a:rPr lang="pl-PL" sz="1600" b="1" dirty="0">
                <a:solidFill>
                  <a:srgbClr val="003B4D"/>
                </a:solidFill>
                <a:latin typeface="Corbel" pitchFamily="18"/>
                <a:sym typeface="Calibri"/>
              </a:rPr>
              <a:t>		Przerwa 15min</a:t>
            </a:r>
          </a:p>
          <a:p>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12:00</a:t>
            </a:r>
            <a:r>
              <a:rPr lang="pl-PL" sz="1600" dirty="0">
                <a:solidFill>
                  <a:srgbClr val="003B4D"/>
                </a:solidFill>
                <a:latin typeface="Corbel" pitchFamily="18"/>
                <a:sym typeface="Calibri"/>
              </a:rPr>
              <a:t> 	Analiza porównawcza działalności Agencji Rozwoju w rożnych krajach</a:t>
            </a:r>
          </a:p>
          <a:p>
            <a:r>
              <a:rPr lang="pl-PL" sz="1600" b="1" dirty="0">
                <a:solidFill>
                  <a:srgbClr val="003B4D"/>
                </a:solidFill>
                <a:latin typeface="Corbel" pitchFamily="18"/>
                <a:sym typeface="Calibri"/>
              </a:rPr>
              <a:t>12:30 </a:t>
            </a:r>
            <a:r>
              <a:rPr lang="pl-PL" sz="1600" dirty="0">
                <a:solidFill>
                  <a:srgbClr val="003B4D"/>
                </a:solidFill>
                <a:latin typeface="Corbel" pitchFamily="18"/>
                <a:sym typeface="Calibri"/>
              </a:rPr>
              <a:t>	Workshop- formułowanie „</a:t>
            </a:r>
            <a:r>
              <a:rPr lang="pl-PL" sz="1600" dirty="0" err="1">
                <a:solidFill>
                  <a:srgbClr val="003B4D"/>
                </a:solidFill>
                <a:latin typeface="Corbel" pitchFamily="18"/>
                <a:sym typeface="Calibri"/>
              </a:rPr>
              <a:t>value</a:t>
            </a:r>
            <a:r>
              <a:rPr lang="pl-PL" sz="1600" dirty="0">
                <a:solidFill>
                  <a:srgbClr val="003B4D"/>
                </a:solidFill>
                <a:latin typeface="Corbel" pitchFamily="18"/>
                <a:sym typeface="Calibri"/>
              </a:rPr>
              <a:t> </a:t>
            </a:r>
            <a:r>
              <a:rPr lang="pl-PL" sz="1600" dirty="0" err="1">
                <a:solidFill>
                  <a:srgbClr val="003B4D"/>
                </a:solidFill>
                <a:latin typeface="Corbel" pitchFamily="18"/>
                <a:sym typeface="Calibri"/>
              </a:rPr>
              <a:t>proposition</a:t>
            </a:r>
            <a:r>
              <a:rPr lang="pl-PL" sz="1600" dirty="0">
                <a:solidFill>
                  <a:srgbClr val="003B4D"/>
                </a:solidFill>
                <a:latin typeface="Corbel" pitchFamily="18"/>
                <a:sym typeface="Calibri"/>
              </a:rPr>
              <a:t>”</a:t>
            </a:r>
          </a:p>
          <a:p>
            <a:endParaRPr lang="pl-PL" sz="500" dirty="0">
              <a:solidFill>
                <a:srgbClr val="003B4D"/>
              </a:solidFill>
              <a:latin typeface="Corbel" pitchFamily="18"/>
              <a:sym typeface="Calibri"/>
            </a:endParaRPr>
          </a:p>
          <a:p>
            <a:r>
              <a:rPr lang="pl-PL" sz="1600" b="1" dirty="0">
                <a:solidFill>
                  <a:srgbClr val="003B4D"/>
                </a:solidFill>
                <a:latin typeface="Corbel" pitchFamily="18"/>
                <a:sym typeface="Calibri"/>
              </a:rPr>
              <a:t>		Obiad 13:30 min</a:t>
            </a:r>
          </a:p>
          <a:p>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14:30</a:t>
            </a:r>
            <a:r>
              <a:rPr lang="pl-PL" sz="1600" dirty="0">
                <a:solidFill>
                  <a:srgbClr val="003B4D"/>
                </a:solidFill>
                <a:latin typeface="Corbel" pitchFamily="18"/>
                <a:sym typeface="Calibri"/>
              </a:rPr>
              <a:t> 	Rola zewnętrznych narzędzi i kanałów komunikacji oraz promocji</a:t>
            </a:r>
          </a:p>
          <a:p>
            <a:r>
              <a:rPr lang="pl-PL" sz="1600" b="1" dirty="0">
                <a:solidFill>
                  <a:srgbClr val="003B4D"/>
                </a:solidFill>
                <a:latin typeface="Corbel" pitchFamily="18"/>
                <a:sym typeface="Calibri"/>
              </a:rPr>
              <a:t>		Przerwa 15min</a:t>
            </a:r>
          </a:p>
          <a:p>
            <a:endParaRPr lang="pl-PL" sz="500" b="1" dirty="0">
              <a:solidFill>
                <a:srgbClr val="003B4D"/>
              </a:solidFill>
              <a:latin typeface="Corbel" pitchFamily="18"/>
              <a:sym typeface="Calibri"/>
            </a:endParaRPr>
          </a:p>
          <a:p>
            <a:r>
              <a:rPr lang="pl-PL" sz="1600" b="1" dirty="0">
                <a:solidFill>
                  <a:srgbClr val="003B4D"/>
                </a:solidFill>
                <a:latin typeface="Corbel" pitchFamily="18"/>
                <a:sym typeface="Calibri"/>
              </a:rPr>
              <a:t>15:45</a:t>
            </a:r>
            <a:r>
              <a:rPr lang="pl-PL" sz="1600" dirty="0">
                <a:solidFill>
                  <a:srgbClr val="003B4D"/>
                </a:solidFill>
                <a:latin typeface="Corbel" pitchFamily="18"/>
                <a:sym typeface="Calibri"/>
              </a:rPr>
              <a:t> 	Kluczowe czynniki sukcesu w przyciąganiu FDI</a:t>
            </a:r>
          </a:p>
          <a:p>
            <a:r>
              <a:rPr lang="pl-PL" sz="1600" b="1" dirty="0">
                <a:solidFill>
                  <a:srgbClr val="003B4D"/>
                </a:solidFill>
                <a:latin typeface="Corbel" pitchFamily="18"/>
                <a:sym typeface="Calibri"/>
              </a:rPr>
              <a:t>16:00</a:t>
            </a:r>
            <a:r>
              <a:rPr lang="pl-PL" sz="1600" dirty="0">
                <a:solidFill>
                  <a:srgbClr val="003B4D"/>
                </a:solidFill>
                <a:latin typeface="Corbel" pitchFamily="18"/>
                <a:sym typeface="Calibri"/>
              </a:rPr>
              <a:t> 	Workshop- Procedura tworzenia strategii marketingowej</a:t>
            </a:r>
          </a:p>
          <a:p>
            <a:r>
              <a:rPr lang="pl-PL" sz="1600" b="1" dirty="0">
                <a:solidFill>
                  <a:srgbClr val="003B4D"/>
                </a:solidFill>
                <a:latin typeface="Corbel" pitchFamily="18"/>
                <a:sym typeface="Calibri"/>
              </a:rPr>
              <a:t>17:00	KONIEC</a:t>
            </a:r>
          </a:p>
          <a:p>
            <a:endParaRPr lang="pl-PL" sz="1600" dirty="0">
              <a:solidFill>
                <a:srgbClr val="003B4D"/>
              </a:solidFill>
              <a:latin typeface="Corbel" pitchFamily="18"/>
              <a:sym typeface="Calibri"/>
            </a:endParaRPr>
          </a:p>
          <a:p>
            <a:pPr marL="184150"/>
            <a:endParaRPr lang="de-DE" sz="2800" b="1" dirty="0">
              <a:solidFill>
                <a:srgbClr val="000000"/>
              </a:solidFill>
              <a:latin typeface="Corbel" pitchFamily="18"/>
              <a:sym typeface="Calibri"/>
            </a:endParaRPr>
          </a:p>
          <a:p>
            <a:pPr marL="184150"/>
            <a:endParaRPr lang="de-DE" sz="16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469413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7335314" cy="457200"/>
          </a:xfrm>
        </p:spPr>
        <p:txBody>
          <a:bodyPr/>
          <a:lstStyle/>
          <a:p>
            <a:r>
              <a:rPr lang="en-US" sz="2800" dirty="0">
                <a:latin typeface="Corbel" charset="0"/>
                <a:ea typeface="Corbel" charset="0"/>
                <a:cs typeface="Corbel" charset="0"/>
              </a:rPr>
              <a:t>FDI do </a:t>
            </a:r>
            <a:r>
              <a:rPr lang="en-US" sz="2800" dirty="0" err="1">
                <a:latin typeface="Corbel" charset="0"/>
                <a:ea typeface="Corbel" charset="0"/>
                <a:cs typeface="Corbel" charset="0"/>
              </a:rPr>
              <a:t>i</a:t>
            </a:r>
            <a:r>
              <a:rPr lang="en-US" sz="2800" dirty="0">
                <a:latin typeface="Corbel" charset="0"/>
                <a:ea typeface="Corbel" charset="0"/>
                <a:cs typeface="Corbel" charset="0"/>
              </a:rPr>
              <a:t> z top 20 </a:t>
            </a:r>
            <a:r>
              <a:rPr lang="en-US" sz="2800" dirty="0" err="1">
                <a:latin typeface="Corbel" charset="0"/>
                <a:ea typeface="Corbel" charset="0"/>
                <a:cs typeface="Corbel" charset="0"/>
              </a:rPr>
              <a:t>gospodarek</a:t>
            </a:r>
            <a:r>
              <a:rPr lang="en-US" sz="2800" dirty="0">
                <a:latin typeface="Corbel" charset="0"/>
                <a:ea typeface="Corbel" charset="0"/>
                <a:cs typeface="Corbel" charset="0"/>
              </a:rPr>
              <a:t> 2015-2016 </a:t>
            </a:r>
          </a:p>
          <a:p>
            <a:r>
              <a:rPr lang="en-US" sz="1100" b="0" dirty="0" err="1">
                <a:latin typeface="Corbel" charset="0"/>
                <a:ea typeface="Corbel" charset="0"/>
                <a:cs typeface="Corbel" charset="0"/>
              </a:rPr>
              <a:t>Według</a:t>
            </a:r>
            <a:r>
              <a:rPr lang="en-US" sz="1100" b="0" dirty="0">
                <a:latin typeface="Corbel" charset="0"/>
                <a:ea typeface="Corbel" charset="0"/>
                <a:cs typeface="Corbel" charset="0"/>
              </a:rPr>
              <a:t> </a:t>
            </a:r>
            <a:r>
              <a:rPr lang="en-US" sz="1100" b="0" dirty="0" err="1">
                <a:latin typeface="Corbel" charset="0"/>
                <a:ea typeface="Corbel" charset="0"/>
                <a:cs typeface="Corbel" charset="0"/>
              </a:rPr>
              <a:t>oficjalnych</a:t>
            </a:r>
            <a:r>
              <a:rPr lang="en-US" sz="1100" b="0" dirty="0">
                <a:latin typeface="Corbel" charset="0"/>
                <a:ea typeface="Corbel" charset="0"/>
                <a:cs typeface="Corbel" charset="0"/>
              </a:rPr>
              <a:t> </a:t>
            </a:r>
            <a:r>
              <a:rPr lang="en-US" sz="1100" b="0" dirty="0" err="1">
                <a:latin typeface="Corbel" charset="0"/>
                <a:ea typeface="Corbel" charset="0"/>
                <a:cs typeface="Corbel" charset="0"/>
              </a:rPr>
              <a:t>badań</a:t>
            </a:r>
            <a:r>
              <a:rPr lang="en-US" sz="1100" b="0" dirty="0">
                <a:latin typeface="Corbel" charset="0"/>
                <a:ea typeface="Corbel" charset="0"/>
                <a:cs typeface="Corbel" charset="0"/>
              </a:rPr>
              <a:t> </a:t>
            </a:r>
            <a:r>
              <a:rPr lang="en-US" sz="1100" b="0" dirty="0" err="1">
                <a:latin typeface="Corbel" charset="0"/>
                <a:ea typeface="Corbel" charset="0"/>
                <a:cs typeface="Corbel" charset="0"/>
              </a:rPr>
              <a:t>przeprowadzonych</a:t>
            </a:r>
            <a:r>
              <a:rPr lang="en-US" sz="1100" b="0" dirty="0">
                <a:latin typeface="Corbel" charset="0"/>
                <a:ea typeface="Corbel" charset="0"/>
                <a:cs typeface="Corbel" charset="0"/>
              </a:rPr>
              <a:t> </a:t>
            </a:r>
            <a:r>
              <a:rPr lang="en-US" sz="1100" b="0" dirty="0" err="1">
                <a:latin typeface="Corbel" charset="0"/>
                <a:ea typeface="Corbel" charset="0"/>
                <a:cs typeface="Corbel" charset="0"/>
              </a:rPr>
              <a:t>poprzez</a:t>
            </a:r>
            <a:r>
              <a:rPr lang="en-US" sz="1100" b="0" dirty="0">
                <a:latin typeface="Corbel" charset="0"/>
                <a:ea typeface="Corbel" charset="0"/>
                <a:cs typeface="Corbel" charset="0"/>
              </a:rPr>
              <a:t> UNCTAD</a:t>
            </a:r>
            <a:endParaRPr lang="de-DE" sz="1100" b="0" dirty="0">
              <a:latin typeface="Corbel" charset="0"/>
              <a:ea typeface="Corbel" charset="0"/>
              <a:cs typeface="Corbel" charset="0"/>
            </a:endParaRPr>
          </a:p>
        </p:txBody>
      </p:sp>
      <p:sp>
        <p:nvSpPr>
          <p:cNvPr id="5" name="Text Box 5"/>
          <p:cNvSpPr txBox="1">
            <a:spLocks noChangeArrowheads="1"/>
          </p:cNvSpPr>
          <p:nvPr/>
        </p:nvSpPr>
        <p:spPr bwMode="auto">
          <a:xfrm>
            <a:off x="635000" y="7137879"/>
            <a:ext cx="1587294" cy="400110"/>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UNCTAD &amp; OECD</a:t>
            </a:r>
          </a:p>
          <a:p>
            <a:pPr>
              <a:defRPr/>
            </a:pPr>
            <a:endParaRPr lang="en-US" sz="1000">
              <a:latin typeface="Corbel" charset="0"/>
              <a:ea typeface="Corbel" charset="0"/>
              <a:cs typeface="Corbel"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987" y="1716865"/>
            <a:ext cx="3306370" cy="535478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86" y="1776558"/>
            <a:ext cx="2880181" cy="5236693"/>
          </a:xfrm>
          <a:prstGeom prst="rect">
            <a:avLst/>
          </a:prstGeom>
        </p:spPr>
      </p:pic>
      <p:sp>
        <p:nvSpPr>
          <p:cNvPr id="3" name="TextBox 2"/>
          <p:cNvSpPr txBox="1"/>
          <p:nvPr/>
        </p:nvSpPr>
        <p:spPr>
          <a:xfrm>
            <a:off x="8385898" y="1776558"/>
            <a:ext cx="1021833" cy="584775"/>
          </a:xfrm>
          <a:prstGeom prst="rect">
            <a:avLst/>
          </a:prstGeom>
          <a:noFill/>
        </p:spPr>
        <p:txBody>
          <a:bodyPr wrap="square" rtlCol="0">
            <a:spAutoFit/>
          </a:bodyPr>
          <a:lstStyle/>
          <a:p>
            <a:r>
              <a:rPr lang="en-US" sz="1600" b="1" err="1">
                <a:solidFill>
                  <a:srgbClr val="003B4D"/>
                </a:solidFill>
                <a:latin typeface="Corbel" charset="0"/>
                <a:ea typeface="Corbel" charset="0"/>
                <a:cs typeface="Corbel" charset="0"/>
              </a:rPr>
              <a:t>OdpływyFDI</a:t>
            </a:r>
            <a:endParaRPr lang="en-US" sz="1600" b="1">
              <a:solidFill>
                <a:srgbClr val="003B4D"/>
              </a:solidFill>
              <a:latin typeface="Corbel" charset="0"/>
              <a:ea typeface="Corbel" charset="0"/>
              <a:cs typeface="Corbel" charset="0"/>
            </a:endParaRPr>
          </a:p>
        </p:txBody>
      </p:sp>
      <p:sp>
        <p:nvSpPr>
          <p:cNvPr id="13" name="TextBox 12"/>
          <p:cNvSpPr txBox="1"/>
          <p:nvPr/>
        </p:nvSpPr>
        <p:spPr>
          <a:xfrm>
            <a:off x="4085629" y="1781506"/>
            <a:ext cx="1021833" cy="584775"/>
          </a:xfrm>
          <a:prstGeom prst="rect">
            <a:avLst/>
          </a:prstGeom>
          <a:noFill/>
        </p:spPr>
        <p:txBody>
          <a:bodyPr wrap="square" rtlCol="0">
            <a:spAutoFit/>
          </a:bodyPr>
          <a:lstStyle/>
          <a:p>
            <a:r>
              <a:rPr lang="en-US" sz="1600" b="1" err="1">
                <a:solidFill>
                  <a:srgbClr val="003B4D"/>
                </a:solidFill>
                <a:latin typeface="Corbel" charset="0"/>
                <a:ea typeface="Corbel" charset="0"/>
                <a:cs typeface="Corbel" charset="0"/>
              </a:rPr>
              <a:t>Napływ</a:t>
            </a:r>
            <a:r>
              <a:rPr lang="en-US" sz="1600" b="1">
                <a:solidFill>
                  <a:srgbClr val="003B4D"/>
                </a:solidFill>
                <a:latin typeface="Corbel" charset="0"/>
                <a:ea typeface="Corbel" charset="0"/>
                <a:cs typeface="Corbel" charset="0"/>
              </a:rPr>
              <a:t> FDI</a:t>
            </a:r>
          </a:p>
        </p:txBody>
      </p:sp>
      <p:sp>
        <p:nvSpPr>
          <p:cNvPr id="4" name="TextBox 3"/>
          <p:cNvSpPr txBox="1"/>
          <p:nvPr/>
        </p:nvSpPr>
        <p:spPr>
          <a:xfrm>
            <a:off x="3031135" y="3034113"/>
            <a:ext cx="2476500" cy="2893100"/>
          </a:xfrm>
          <a:prstGeom prst="rect">
            <a:avLst/>
          </a:prstGeom>
          <a:noFill/>
        </p:spPr>
        <p:txBody>
          <a:bodyPr wrap="square" rtlCol="0">
            <a:spAutoFit/>
          </a:bodyPr>
          <a:lstStyle/>
          <a:p>
            <a:pPr marL="285750" indent="-285750">
              <a:buFontTx/>
              <a:buChar char="-"/>
            </a:pPr>
            <a:r>
              <a:rPr lang="en-US" sz="1400" dirty="0" err="1">
                <a:latin typeface="Corbel" charset="0"/>
                <a:ea typeface="Corbel" charset="0"/>
                <a:cs typeface="Corbel" charset="0"/>
              </a:rPr>
              <a:t>Stany</a:t>
            </a:r>
            <a:r>
              <a:rPr lang="en-US" sz="1400" dirty="0">
                <a:latin typeface="Corbel" charset="0"/>
                <a:ea typeface="Corbel" charset="0"/>
                <a:cs typeface="Corbel" charset="0"/>
              </a:rPr>
              <a:t> </a:t>
            </a:r>
            <a:r>
              <a:rPr lang="en-US" sz="1400" dirty="0" err="1">
                <a:latin typeface="Corbel" charset="0"/>
                <a:ea typeface="Corbel" charset="0"/>
                <a:cs typeface="Corbel" charset="0"/>
              </a:rPr>
              <a:t>Zjednoczone</a:t>
            </a:r>
            <a:r>
              <a:rPr lang="en-US" sz="1400" dirty="0">
                <a:latin typeface="Corbel" charset="0"/>
                <a:ea typeface="Corbel" charset="0"/>
                <a:cs typeface="Corbel" charset="0"/>
              </a:rPr>
              <a:t> </a:t>
            </a:r>
            <a:r>
              <a:rPr lang="en-US" sz="1400" dirty="0" err="1">
                <a:latin typeface="Corbel" charset="0"/>
                <a:ea typeface="Corbel" charset="0"/>
                <a:cs typeface="Corbel" charset="0"/>
              </a:rPr>
              <a:t>pozostały</a:t>
            </a:r>
            <a:r>
              <a:rPr lang="en-US" sz="1400" dirty="0">
                <a:latin typeface="Corbel" charset="0"/>
                <a:ea typeface="Corbel" charset="0"/>
                <a:cs typeface="Corbel" charset="0"/>
              </a:rPr>
              <a:t> </a:t>
            </a:r>
            <a:r>
              <a:rPr lang="en-US" sz="1400" dirty="0" err="1">
                <a:latin typeface="Corbel" charset="0"/>
                <a:ea typeface="Corbel" charset="0"/>
                <a:cs typeface="Corbel" charset="0"/>
              </a:rPr>
              <a:t>największym</a:t>
            </a:r>
            <a:r>
              <a:rPr lang="en-US" sz="1400" dirty="0">
                <a:latin typeface="Corbel" charset="0"/>
                <a:ea typeface="Corbel" charset="0"/>
                <a:cs typeface="Corbel" charset="0"/>
              </a:rPr>
              <a:t> </a:t>
            </a:r>
            <a:r>
              <a:rPr lang="en-US" sz="1400" dirty="0" err="1">
                <a:latin typeface="Corbel" charset="0"/>
                <a:ea typeface="Corbel" charset="0"/>
                <a:cs typeface="Corbel" charset="0"/>
              </a:rPr>
              <a:t>beneficjentem</a:t>
            </a:r>
            <a:r>
              <a:rPr lang="en-US" sz="1400" dirty="0">
                <a:latin typeface="Corbel" charset="0"/>
                <a:ea typeface="Corbel" charset="0"/>
                <a:cs typeface="Corbel" charset="0"/>
              </a:rPr>
              <a:t> FDI; 391 </a:t>
            </a:r>
            <a:r>
              <a:rPr lang="en-US" sz="1400" dirty="0" err="1">
                <a:latin typeface="Corbel" charset="0"/>
                <a:ea typeface="Corbel" charset="0"/>
                <a:cs typeface="Corbel" charset="0"/>
              </a:rPr>
              <a:t>mld</a:t>
            </a:r>
            <a:r>
              <a:rPr lang="en-US" sz="1400" dirty="0">
                <a:latin typeface="Corbel" charset="0"/>
                <a:ea typeface="Corbel" charset="0"/>
                <a:cs typeface="Corbel" charset="0"/>
              </a:rPr>
              <a:t> $.</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Wielka</a:t>
            </a:r>
            <a:r>
              <a:rPr lang="en-US" sz="1400" dirty="0">
                <a:latin typeface="Corbel" charset="0"/>
                <a:ea typeface="Corbel" charset="0"/>
                <a:cs typeface="Corbel" charset="0"/>
              </a:rPr>
              <a:t> </a:t>
            </a:r>
            <a:r>
              <a:rPr lang="en-US" sz="1400" dirty="0" err="1">
                <a:latin typeface="Corbel" charset="0"/>
                <a:ea typeface="Corbel" charset="0"/>
                <a:cs typeface="Corbel" charset="0"/>
              </a:rPr>
              <a:t>Brytania</a:t>
            </a:r>
            <a:r>
              <a:rPr lang="en-US" sz="1400" dirty="0">
                <a:latin typeface="Corbel" charset="0"/>
                <a:ea typeface="Corbel" charset="0"/>
                <a:cs typeface="Corbel" charset="0"/>
              </a:rPr>
              <a:t> </a:t>
            </a:r>
            <a:r>
              <a:rPr lang="en-US" sz="1400" dirty="0" err="1">
                <a:latin typeface="Corbel" charset="0"/>
                <a:ea typeface="Corbel" charset="0"/>
                <a:cs typeface="Corbel" charset="0"/>
              </a:rPr>
              <a:t>drugiem</a:t>
            </a:r>
            <a:r>
              <a:rPr lang="en-US" sz="1400" dirty="0">
                <a:latin typeface="Corbel" charset="0"/>
                <a:ea typeface="Corbel" charset="0"/>
                <a:cs typeface="Corbel" charset="0"/>
              </a:rPr>
              <a:t> z 254 </a:t>
            </a:r>
            <a:r>
              <a:rPr lang="en-US" sz="1400" dirty="0" err="1">
                <a:latin typeface="Corbel" charset="0"/>
                <a:ea typeface="Corbel" charset="0"/>
                <a:cs typeface="Corbel" charset="0"/>
              </a:rPr>
              <a:t>mld</a:t>
            </a:r>
            <a:r>
              <a:rPr lang="en-US" sz="1400" dirty="0">
                <a:latin typeface="Corbel" charset="0"/>
                <a:ea typeface="Corbel" charset="0"/>
                <a:cs typeface="Corbel" charset="0"/>
              </a:rPr>
              <a:t> $ z 14 </a:t>
            </a:r>
            <a:r>
              <a:rPr lang="en-US" sz="1400" dirty="0" err="1">
                <a:latin typeface="Corbel" charset="0"/>
                <a:ea typeface="Corbel" charset="0"/>
                <a:cs typeface="Corbel" charset="0"/>
              </a:rPr>
              <a:t>pozycji</a:t>
            </a:r>
            <a:r>
              <a:rPr lang="en-US" sz="1400" dirty="0">
                <a:latin typeface="Corbel" charset="0"/>
                <a:ea typeface="Corbel" charset="0"/>
                <a:cs typeface="Corbel" charset="0"/>
              </a:rPr>
              <a:t> w 2015 r. </a:t>
            </a:r>
            <a:r>
              <a:rPr lang="en-US" sz="1400" dirty="0" err="1">
                <a:latin typeface="Corbel" charset="0"/>
                <a:ea typeface="Corbel" charset="0"/>
                <a:cs typeface="Corbel" charset="0"/>
              </a:rPr>
              <a:t>dzieki</a:t>
            </a:r>
            <a:r>
              <a:rPr lang="en-US" sz="1400" dirty="0">
                <a:latin typeface="Corbel" charset="0"/>
                <a:ea typeface="Corbel" charset="0"/>
                <a:cs typeface="Corbel" charset="0"/>
              </a:rPr>
              <a:t> </a:t>
            </a:r>
            <a:r>
              <a:rPr lang="en-US" sz="1400" dirty="0" err="1">
                <a:latin typeface="Corbel" charset="0"/>
                <a:ea typeface="Corbel" charset="0"/>
                <a:cs typeface="Corbel" charset="0"/>
              </a:rPr>
              <a:t>dużym</a:t>
            </a:r>
            <a:r>
              <a:rPr lang="en-US" sz="1400" dirty="0">
                <a:latin typeface="Corbel" charset="0"/>
                <a:ea typeface="Corbel" charset="0"/>
                <a:cs typeface="Corbel" charset="0"/>
              </a:rPr>
              <a:t> </a:t>
            </a:r>
            <a:r>
              <a:rPr lang="en-US" sz="1400" dirty="0" err="1">
                <a:latin typeface="Corbel" charset="0"/>
                <a:ea typeface="Corbel" charset="0"/>
                <a:cs typeface="Corbel" charset="0"/>
              </a:rPr>
              <a:t>transakcjami</a:t>
            </a:r>
            <a:r>
              <a:rPr lang="en-US" sz="1400" dirty="0">
                <a:latin typeface="Corbel" charset="0"/>
                <a:ea typeface="Corbel" charset="0"/>
                <a:cs typeface="Corbel" charset="0"/>
              </a:rPr>
              <a:t> M &amp; A.</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Chiny</a:t>
            </a:r>
            <a:r>
              <a:rPr lang="en-US" sz="1400" dirty="0">
                <a:latin typeface="Corbel" charset="0"/>
                <a:ea typeface="Corbel" charset="0"/>
                <a:cs typeface="Corbel" charset="0"/>
              </a:rPr>
              <a:t> </a:t>
            </a:r>
            <a:r>
              <a:rPr lang="en-US" sz="1400" dirty="0" err="1">
                <a:latin typeface="Corbel" charset="0"/>
                <a:ea typeface="Corbel" charset="0"/>
                <a:cs typeface="Corbel" charset="0"/>
              </a:rPr>
              <a:t>znajdowały</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r>
              <a:rPr lang="en-US" sz="1400" dirty="0" err="1">
                <a:latin typeface="Corbel" charset="0"/>
                <a:ea typeface="Corbel" charset="0"/>
                <a:cs typeface="Corbel" charset="0"/>
              </a:rPr>
              <a:t>na</a:t>
            </a:r>
            <a:r>
              <a:rPr lang="en-US" sz="1400" dirty="0">
                <a:latin typeface="Corbel" charset="0"/>
                <a:ea typeface="Corbel" charset="0"/>
                <a:cs typeface="Corbel" charset="0"/>
              </a:rPr>
              <a:t> </a:t>
            </a:r>
            <a:r>
              <a:rPr lang="en-US" sz="1400" dirty="0" err="1">
                <a:latin typeface="Corbel" charset="0"/>
                <a:ea typeface="Corbel" charset="0"/>
                <a:cs typeface="Corbel" charset="0"/>
              </a:rPr>
              <a:t>trzecim</a:t>
            </a:r>
            <a:r>
              <a:rPr lang="en-US" sz="1400" dirty="0">
                <a:latin typeface="Corbel" charset="0"/>
                <a:ea typeface="Corbel" charset="0"/>
                <a:cs typeface="Corbel" charset="0"/>
              </a:rPr>
              <a:t> </a:t>
            </a:r>
            <a:r>
              <a:rPr lang="en-US" sz="1400" dirty="0" err="1">
                <a:latin typeface="Corbel" charset="0"/>
                <a:ea typeface="Corbel" charset="0"/>
                <a:cs typeface="Corbel" charset="0"/>
              </a:rPr>
              <a:t>miejscu</a:t>
            </a:r>
            <a:r>
              <a:rPr lang="en-US" sz="1400" dirty="0">
                <a:latin typeface="Corbel" charset="0"/>
                <a:ea typeface="Corbel" charset="0"/>
                <a:cs typeface="Corbel" charset="0"/>
              </a:rPr>
              <a:t>, 134 </a:t>
            </a:r>
            <a:r>
              <a:rPr lang="en-US" sz="1400" dirty="0" err="1">
                <a:latin typeface="Corbel" charset="0"/>
                <a:ea typeface="Corbel" charset="0"/>
                <a:cs typeface="Corbel" charset="0"/>
              </a:rPr>
              <a:t>mld</a:t>
            </a:r>
            <a:r>
              <a:rPr lang="en-US" sz="1400" dirty="0">
                <a:latin typeface="Corbel" charset="0"/>
                <a:ea typeface="Corbel" charset="0"/>
                <a:cs typeface="Corbel" charset="0"/>
              </a:rPr>
              <a:t> $.</a:t>
            </a:r>
          </a:p>
          <a:p>
            <a:pPr algn="just"/>
            <a:endParaRPr lang="en-US" sz="1400" dirty="0">
              <a:latin typeface="Corbel" charset="0"/>
              <a:ea typeface="Corbel" charset="0"/>
              <a:cs typeface="Corbel" charset="0"/>
            </a:endParaRPr>
          </a:p>
        </p:txBody>
      </p:sp>
      <p:sp>
        <p:nvSpPr>
          <p:cNvPr id="16" name="Ellipse 16"/>
          <p:cNvSpPr/>
          <p:nvPr/>
        </p:nvSpPr>
        <p:spPr>
          <a:xfrm>
            <a:off x="1181100" y="2019299"/>
            <a:ext cx="2503305" cy="354733"/>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7" name="Ellipse 16"/>
          <p:cNvSpPr/>
          <p:nvPr/>
        </p:nvSpPr>
        <p:spPr>
          <a:xfrm>
            <a:off x="1504755" y="5905500"/>
            <a:ext cx="1848045" cy="327954"/>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8" name="Ellipse 16"/>
          <p:cNvSpPr/>
          <p:nvPr/>
        </p:nvSpPr>
        <p:spPr>
          <a:xfrm>
            <a:off x="6019800" y="3519755"/>
            <a:ext cx="1695645" cy="366445"/>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9" name="Ellipse 16"/>
          <p:cNvSpPr/>
          <p:nvPr/>
        </p:nvSpPr>
        <p:spPr>
          <a:xfrm>
            <a:off x="5853141" y="4551753"/>
            <a:ext cx="1695645" cy="366445"/>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20" name="Ellipse 16"/>
          <p:cNvSpPr/>
          <p:nvPr/>
        </p:nvSpPr>
        <p:spPr>
          <a:xfrm>
            <a:off x="5819553" y="4001966"/>
            <a:ext cx="1695645" cy="366445"/>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6" name="Rectangle 5"/>
          <p:cNvSpPr/>
          <p:nvPr/>
        </p:nvSpPr>
        <p:spPr>
          <a:xfrm>
            <a:off x="7823017" y="3095739"/>
            <a:ext cx="2109476" cy="2246769"/>
          </a:xfrm>
          <a:prstGeom prst="rect">
            <a:avLst/>
          </a:prstGeom>
        </p:spPr>
        <p:txBody>
          <a:bodyPr wrap="square">
            <a:spAutoFit/>
          </a:bodyPr>
          <a:lstStyle/>
          <a:p>
            <a:r>
              <a:rPr lang="en-US" sz="1400" b="1" dirty="0" err="1">
                <a:latin typeface="Corbel" charset="0"/>
                <a:ea typeface="Corbel" charset="0"/>
                <a:cs typeface="Corbel" charset="0"/>
              </a:rPr>
              <a:t>Redukcją</a:t>
            </a:r>
            <a:r>
              <a:rPr lang="en-US" sz="1400" b="1" dirty="0">
                <a:latin typeface="Corbel" charset="0"/>
                <a:ea typeface="Corbel" charset="0"/>
                <a:cs typeface="Corbel" charset="0"/>
              </a:rPr>
              <a:t> </a:t>
            </a:r>
            <a:r>
              <a:rPr lang="en-US" sz="1400" b="1" dirty="0" err="1">
                <a:latin typeface="Corbel" charset="0"/>
                <a:ea typeface="Corbel" charset="0"/>
                <a:cs typeface="Corbel" charset="0"/>
              </a:rPr>
              <a:t>investycji</a:t>
            </a:r>
            <a:r>
              <a:rPr lang="en-US" sz="1400" b="1" dirty="0">
                <a:latin typeface="Corbel" charset="0"/>
                <a:ea typeface="Corbel" charset="0"/>
                <a:cs typeface="Corbel" charset="0"/>
              </a:rPr>
              <a:t> z:</a:t>
            </a:r>
          </a:p>
          <a:p>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Irlandii</a:t>
            </a:r>
            <a:r>
              <a:rPr lang="en-US" sz="1400" dirty="0">
                <a:latin typeface="Corbel" charset="0"/>
                <a:ea typeface="Corbel" charset="0"/>
                <a:cs typeface="Corbel" charset="0"/>
              </a:rPr>
              <a:t> </a:t>
            </a:r>
            <a:r>
              <a:rPr lang="en-US" sz="1400" dirty="0" err="1">
                <a:latin typeface="Corbel" charset="0"/>
                <a:ea typeface="Corbel" charset="0"/>
                <a:cs typeface="Corbel" charset="0"/>
              </a:rPr>
              <a:t>spadek</a:t>
            </a:r>
            <a:r>
              <a:rPr lang="en-US" sz="1400" dirty="0">
                <a:latin typeface="Corbel" charset="0"/>
                <a:ea typeface="Corbel" charset="0"/>
                <a:cs typeface="Corbel" charset="0"/>
              </a:rPr>
              <a:t> 73 % do 45 </a:t>
            </a:r>
            <a:r>
              <a:rPr lang="en-US" sz="1400" dirty="0" err="1">
                <a:latin typeface="Corbel" charset="0"/>
                <a:ea typeface="Corbel" charset="0"/>
                <a:cs typeface="Corbel" charset="0"/>
              </a:rPr>
              <a:t>miliardów</a:t>
            </a:r>
            <a:r>
              <a:rPr lang="en-US" sz="1400" dirty="0">
                <a:latin typeface="Corbel" charset="0"/>
                <a:ea typeface="Corbel" charset="0"/>
                <a:cs typeface="Corbel" charset="0"/>
              </a:rPr>
              <a:t> $.</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Szwajcarią</a:t>
            </a:r>
            <a:r>
              <a:rPr lang="en-US" sz="1400" dirty="0">
                <a:latin typeface="Corbel" charset="0"/>
                <a:ea typeface="Corbel" charset="0"/>
                <a:cs typeface="Corbel" charset="0"/>
              </a:rPr>
              <a:t> </a:t>
            </a:r>
            <a:r>
              <a:rPr lang="en-US" sz="1400" dirty="0" err="1">
                <a:latin typeface="Corbel" charset="0"/>
                <a:ea typeface="Corbel" charset="0"/>
                <a:cs typeface="Corbel" charset="0"/>
              </a:rPr>
              <a:t>spadek</a:t>
            </a:r>
            <a:r>
              <a:rPr lang="en-US" sz="1400" dirty="0">
                <a:latin typeface="Corbel" charset="0"/>
                <a:ea typeface="Corbel" charset="0"/>
                <a:cs typeface="Corbel" charset="0"/>
              </a:rPr>
              <a:t> 71 % do 31 </a:t>
            </a:r>
            <a:r>
              <a:rPr lang="en-US" sz="1400" dirty="0" err="1">
                <a:latin typeface="Corbel" charset="0"/>
                <a:ea typeface="Corbel" charset="0"/>
                <a:cs typeface="Corbel" charset="0"/>
              </a:rPr>
              <a:t>miliardów</a:t>
            </a:r>
            <a:r>
              <a:rPr lang="en-US" sz="1400" dirty="0">
                <a:latin typeface="Corbel" charset="0"/>
                <a:ea typeface="Corbel" charset="0"/>
                <a:cs typeface="Corbel" charset="0"/>
              </a:rPr>
              <a:t> $.</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Niemcy</a:t>
            </a:r>
            <a:r>
              <a:rPr lang="en-US" sz="1400" dirty="0">
                <a:latin typeface="Corbel" charset="0"/>
                <a:ea typeface="Corbel" charset="0"/>
                <a:cs typeface="Corbel" charset="0"/>
              </a:rPr>
              <a:t> </a:t>
            </a:r>
            <a:r>
              <a:rPr lang="en-US" sz="1400" dirty="0" err="1">
                <a:latin typeface="Corbel" charset="0"/>
                <a:ea typeface="Corbel" charset="0"/>
                <a:cs typeface="Corbel" charset="0"/>
              </a:rPr>
              <a:t>spadek</a:t>
            </a:r>
            <a:r>
              <a:rPr lang="en-US" sz="1400" dirty="0">
                <a:latin typeface="Corbel" charset="0"/>
                <a:ea typeface="Corbel" charset="0"/>
                <a:cs typeface="Corbel" charset="0"/>
              </a:rPr>
              <a:t> o 63 % do 35 </a:t>
            </a:r>
            <a:r>
              <a:rPr lang="en-US" sz="1400" dirty="0" err="1">
                <a:latin typeface="Corbel" charset="0"/>
                <a:ea typeface="Corbel" charset="0"/>
                <a:cs typeface="Corbel" charset="0"/>
              </a:rPr>
              <a:t>miliardów</a:t>
            </a:r>
            <a:r>
              <a:rPr lang="en-US" sz="1400" dirty="0">
                <a:latin typeface="Corbel" charset="0"/>
                <a:ea typeface="Corbel" charset="0"/>
                <a:cs typeface="Corbel" charset="0"/>
              </a:rPr>
              <a:t> $.</a:t>
            </a:r>
          </a:p>
        </p:txBody>
      </p:sp>
    </p:spTree>
    <p:extLst>
      <p:ext uri="{BB962C8B-B14F-4D97-AF65-F5344CB8AC3E}">
        <p14:creationId xmlns:p14="http://schemas.microsoft.com/office/powerpoint/2010/main" val="2791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P spid="16" grpId="0" animBg="1"/>
      <p:bldP spid="17" grpId="0" animBg="1"/>
      <p:bldP spid="18" grpId="0" animBg="1"/>
      <p:bldP spid="19" grpId="0" animBg="1"/>
      <p:bldP spid="20"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a:spcBef>
                <a:spcPts val="0"/>
              </a:spcBef>
              <a:spcAft>
                <a:spcPts val="0"/>
              </a:spcAft>
            </a:pPr>
            <a:r>
              <a:rPr lang="de-DE" sz="2800" b="1" dirty="0" err="1">
                <a:latin typeface="Corbel" charset="0"/>
                <a:ea typeface="Corbel" charset="0"/>
                <a:cs typeface="Corbel" charset="0"/>
              </a:rPr>
              <a:t>Pochodzenia</a:t>
            </a:r>
            <a:r>
              <a:rPr lang="de-DE" sz="2800" b="1" dirty="0">
                <a:latin typeface="Corbel" charset="0"/>
                <a:ea typeface="Corbel" charset="0"/>
                <a:cs typeface="Corbel" charset="0"/>
              </a:rPr>
              <a:t> </a:t>
            </a:r>
            <a:r>
              <a:rPr lang="de-DE" sz="2800" b="1" dirty="0" err="1">
                <a:latin typeface="Corbel" charset="0"/>
                <a:ea typeface="Corbel" charset="0"/>
                <a:cs typeface="Corbel" charset="0"/>
              </a:rPr>
              <a:t>inwestycji</a:t>
            </a:r>
            <a:endParaRPr lang="en-US" sz="28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TextBox 3"/>
          <p:cNvSpPr txBox="1"/>
          <p:nvPr/>
        </p:nvSpPr>
        <p:spPr>
          <a:xfrm>
            <a:off x="609600" y="1828800"/>
            <a:ext cx="8994430" cy="4770537"/>
          </a:xfrm>
          <a:prstGeom prst="rect">
            <a:avLst/>
          </a:prstGeom>
          <a:noFill/>
        </p:spPr>
        <p:txBody>
          <a:bodyPr wrap="square" rtlCol="0">
            <a:spAutoFit/>
          </a:bodyPr>
          <a:lstStyle/>
          <a:p>
            <a:pPr marL="285750" indent="-285750">
              <a:buFont typeface="Arial" charset="0"/>
              <a:buChar char="•"/>
            </a:pPr>
            <a:r>
              <a:rPr lang="en-US" sz="1600" dirty="0" err="1">
                <a:latin typeface="Corbel" charset="0"/>
                <a:ea typeface="Corbel" charset="0"/>
                <a:cs typeface="Corbel" charset="0"/>
              </a:rPr>
              <a:t>Odnotowano</a:t>
            </a:r>
            <a:r>
              <a:rPr lang="en-US" sz="1600" dirty="0">
                <a:latin typeface="Corbel" charset="0"/>
                <a:ea typeface="Corbel" charset="0"/>
                <a:cs typeface="Corbel" charset="0"/>
              </a:rPr>
              <a:t> </a:t>
            </a:r>
            <a:r>
              <a:rPr lang="en-US" sz="1600" b="1" dirty="0" err="1">
                <a:latin typeface="Corbel" charset="0"/>
                <a:ea typeface="Corbel" charset="0"/>
                <a:cs typeface="Corbel" charset="0"/>
              </a:rPr>
              <a:t>spadek</a:t>
            </a:r>
            <a:r>
              <a:rPr lang="en-US" sz="1600" b="1" dirty="0">
                <a:latin typeface="Corbel" charset="0"/>
                <a:ea typeface="Corbel" charset="0"/>
                <a:cs typeface="Corbel" charset="0"/>
              </a:rPr>
              <a:t> o 11% </a:t>
            </a:r>
            <a:r>
              <a:rPr lang="en-US" sz="1600" b="1" dirty="0" err="1">
                <a:latin typeface="Corbel" charset="0"/>
                <a:ea typeface="Corbel" charset="0"/>
                <a:cs typeface="Corbel" charset="0"/>
              </a:rPr>
              <a:t>inwestycji</a:t>
            </a:r>
            <a:r>
              <a:rPr lang="en-US" sz="1600" b="1" dirty="0">
                <a:latin typeface="Corbel" charset="0"/>
                <a:ea typeface="Corbel" charset="0"/>
                <a:cs typeface="Corbel" charset="0"/>
              </a:rPr>
              <a:t> z </a:t>
            </a:r>
            <a:r>
              <a:rPr lang="en-US" sz="1600" b="1" dirty="0" err="1">
                <a:latin typeface="Corbel" charset="0"/>
                <a:ea typeface="Corbel" charset="0"/>
                <a:cs typeface="Corbel" charset="0"/>
              </a:rPr>
              <a:t>krajów</a:t>
            </a:r>
            <a:r>
              <a:rPr lang="en-US" sz="1600" b="1" dirty="0">
                <a:latin typeface="Corbel" charset="0"/>
                <a:ea typeface="Corbel" charset="0"/>
                <a:cs typeface="Corbel" charset="0"/>
              </a:rPr>
              <a:t> </a:t>
            </a:r>
            <a:r>
              <a:rPr lang="en-US" sz="1600" b="1" dirty="0" err="1">
                <a:latin typeface="Corbel" charset="0"/>
                <a:ea typeface="Corbel" charset="0"/>
                <a:cs typeface="Corbel" charset="0"/>
              </a:rPr>
              <a:t>rozwiniętych</a:t>
            </a:r>
            <a:r>
              <a:rPr lang="en-US" sz="1600" b="1" dirty="0">
                <a:latin typeface="Corbel" charset="0"/>
                <a:ea typeface="Corbel" charset="0"/>
                <a:cs typeface="Corbel" charset="0"/>
              </a:rPr>
              <a:t> </a:t>
            </a:r>
            <a:r>
              <a:rPr lang="en-US" sz="1600" dirty="0">
                <a:latin typeface="Corbel" charset="0"/>
                <a:ea typeface="Corbel" charset="0"/>
                <a:cs typeface="Corbel" charset="0"/>
              </a:rPr>
              <a:t>w 2016 r.,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udział</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globalnycm</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r>
              <a:rPr lang="en-US" sz="1600" dirty="0">
                <a:latin typeface="Corbel" charset="0"/>
                <a:ea typeface="Corbel" charset="0"/>
                <a:cs typeface="Corbel" charset="0"/>
              </a:rPr>
              <a:t> </a:t>
            </a:r>
            <a:r>
              <a:rPr lang="en-US" sz="1600" dirty="0" err="1">
                <a:latin typeface="Corbel" charset="0"/>
                <a:ea typeface="Corbel" charset="0"/>
                <a:cs typeface="Corbel" charset="0"/>
              </a:rPr>
              <a:t>spadł</a:t>
            </a:r>
            <a:r>
              <a:rPr lang="en-US" sz="1600" dirty="0">
                <a:latin typeface="Corbel" charset="0"/>
                <a:ea typeface="Corbel" charset="0"/>
                <a:cs typeface="Corbel" charset="0"/>
              </a:rPr>
              <a:t> </a:t>
            </a:r>
            <a:r>
              <a:rPr lang="en-US" sz="1600" dirty="0" err="1">
                <a:latin typeface="Corbel" charset="0"/>
                <a:ea typeface="Corbel" charset="0"/>
                <a:cs typeface="Corbel" charset="0"/>
              </a:rPr>
              <a:t>tylko</a:t>
            </a:r>
            <a:r>
              <a:rPr lang="en-US" sz="1600" dirty="0">
                <a:latin typeface="Corbel" charset="0"/>
                <a:ea typeface="Corbel" charset="0"/>
                <a:cs typeface="Corbel" charset="0"/>
              </a:rPr>
              <a:t> z 74%  do 72%.</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b="1" dirty="0" err="1">
                <a:latin typeface="Corbel" charset="0"/>
                <a:ea typeface="Corbel" charset="0"/>
                <a:cs typeface="Corbel" charset="0"/>
              </a:rPr>
              <a:t>Europejskie</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a:t>
            </a:r>
            <a:r>
              <a:rPr lang="en-US" sz="1600" dirty="0">
                <a:latin typeface="Corbel" charset="0"/>
                <a:ea typeface="Corbel" charset="0"/>
                <a:cs typeface="Corbel" charset="0"/>
              </a:rPr>
              <a:t> </a:t>
            </a:r>
            <a:r>
              <a:rPr lang="en-US" sz="1600" dirty="0" err="1">
                <a:latin typeface="Corbel" charset="0"/>
                <a:ea typeface="Corbel" charset="0"/>
                <a:cs typeface="Corbel" charset="0"/>
              </a:rPr>
              <a:t>zmniejszyły</a:t>
            </a:r>
            <a:r>
              <a:rPr lang="en-US" sz="1600" dirty="0">
                <a:latin typeface="Corbel" charset="0"/>
                <a:ea typeface="Corbel" charset="0"/>
                <a:cs typeface="Corbel" charset="0"/>
              </a:rPr>
              <a:t> </a:t>
            </a:r>
            <a:r>
              <a:rPr lang="en-US" sz="1600" dirty="0" err="1">
                <a:latin typeface="Corbel" charset="0"/>
                <a:ea typeface="Corbel" charset="0"/>
                <a:cs typeface="Corbel" charset="0"/>
              </a:rPr>
              <a:t>swoje</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zagraniczne</a:t>
            </a:r>
            <a:r>
              <a:rPr lang="en-US" sz="1600" dirty="0">
                <a:latin typeface="Corbel" charset="0"/>
                <a:ea typeface="Corbel" charset="0"/>
                <a:cs typeface="Corbel" charset="0"/>
              </a:rPr>
              <a:t> w 2016 r. o 23%. Ale </a:t>
            </a:r>
            <a:r>
              <a:rPr lang="en-US" sz="1600" dirty="0" err="1">
                <a:latin typeface="Corbel" charset="0"/>
                <a:ea typeface="Corbel" charset="0"/>
                <a:cs typeface="Corbel" charset="0"/>
              </a:rPr>
              <a:t>przedstawiala</a:t>
            </a:r>
            <a:r>
              <a:rPr lang="en-US" sz="1600" dirty="0">
                <a:latin typeface="Corbel" charset="0"/>
                <a:ea typeface="Corbel" charset="0"/>
                <a:cs typeface="Corbel" charset="0"/>
              </a:rPr>
              <a:t> 56% </a:t>
            </a:r>
            <a:r>
              <a:rPr lang="en-US" sz="1600" dirty="0" err="1">
                <a:latin typeface="Corbel" charset="0"/>
                <a:ea typeface="Corbel" charset="0"/>
                <a:cs typeface="Corbel" charset="0"/>
              </a:rPr>
              <a:t>inwestowanych</a:t>
            </a:r>
            <a:r>
              <a:rPr lang="en-US" sz="1600" dirty="0">
                <a:latin typeface="Corbel" charset="0"/>
                <a:ea typeface="Corbel" charset="0"/>
                <a:cs typeface="Corbel" charset="0"/>
              </a:rPr>
              <a:t> </a:t>
            </a:r>
            <a:r>
              <a:rPr lang="en-US" sz="1600" dirty="0" err="1">
                <a:latin typeface="Corbel" charset="0"/>
                <a:ea typeface="Corbel" charset="0"/>
                <a:cs typeface="Corbel" charset="0"/>
              </a:rPr>
              <a:t>projektow</a:t>
            </a:r>
            <a:r>
              <a:rPr lang="en-US" sz="1600" dirty="0">
                <a:latin typeface="Corbel" charset="0"/>
                <a:ea typeface="Corbel" charset="0"/>
                <a:cs typeface="Corbel" charset="0"/>
              </a:rPr>
              <a:t> w </a:t>
            </a:r>
            <a:r>
              <a:rPr lang="en-US" sz="1600" dirty="0" err="1">
                <a:latin typeface="Corbel" charset="0"/>
                <a:ea typeface="Corbel" charset="0"/>
                <a:cs typeface="Corbel" charset="0"/>
              </a:rPr>
              <a:t>Europie</a:t>
            </a:r>
            <a:endParaRPr lang="en-US" sz="16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zagraniczne</a:t>
            </a:r>
            <a:r>
              <a:rPr lang="en-US" sz="1600" dirty="0">
                <a:latin typeface="Corbel" charset="0"/>
                <a:ea typeface="Corbel" charset="0"/>
                <a:cs typeface="Corbel" charset="0"/>
              </a:rPr>
              <a:t> </a:t>
            </a:r>
            <a:r>
              <a:rPr lang="en-US" sz="1600" dirty="0" err="1">
                <a:latin typeface="Corbel" charset="0"/>
                <a:ea typeface="Corbel" charset="0"/>
                <a:cs typeface="Corbel" charset="0"/>
              </a:rPr>
              <a:t>przez</a:t>
            </a:r>
            <a:r>
              <a:rPr lang="en-US" sz="1600" dirty="0">
                <a:latin typeface="Corbel" charset="0"/>
                <a:ea typeface="Corbel" charset="0"/>
                <a:cs typeface="Corbel" charset="0"/>
              </a:rPr>
              <a:t> </a:t>
            </a:r>
            <a:r>
              <a:rPr lang="en-US" sz="1600" b="1" dirty="0" err="1">
                <a:latin typeface="Corbel" charset="0"/>
                <a:ea typeface="Corbel" charset="0"/>
                <a:cs typeface="Corbel" charset="0"/>
              </a:rPr>
              <a:t>przedsiębiorstwa</a:t>
            </a:r>
            <a:r>
              <a:rPr lang="en-US" sz="1600" b="1" dirty="0">
                <a:latin typeface="Corbel" charset="0"/>
                <a:ea typeface="Corbel" charset="0"/>
                <a:cs typeface="Corbel" charset="0"/>
              </a:rPr>
              <a:t> </a:t>
            </a:r>
            <a:r>
              <a:rPr lang="en-US" sz="1600" b="1" dirty="0" err="1">
                <a:latin typeface="Corbel" charset="0"/>
                <a:ea typeface="Corbel" charset="0"/>
                <a:cs typeface="Corbel" charset="0"/>
              </a:rPr>
              <a:t>afrykańskie</a:t>
            </a:r>
            <a:r>
              <a:rPr lang="en-US" sz="1600" b="1" dirty="0">
                <a:latin typeface="Corbel" charset="0"/>
                <a:ea typeface="Corbel" charset="0"/>
                <a:cs typeface="Corbel" charset="0"/>
              </a:rPr>
              <a:t> </a:t>
            </a:r>
            <a:r>
              <a:rPr lang="en-US" sz="1600" b="1" dirty="0" err="1">
                <a:latin typeface="Corbel" charset="0"/>
                <a:ea typeface="Corbel" charset="0"/>
                <a:cs typeface="Corbel" charset="0"/>
              </a:rPr>
              <a:t>wzrosły</a:t>
            </a:r>
            <a:r>
              <a:rPr lang="en-US" sz="1600" b="1" dirty="0">
                <a:latin typeface="Corbel" charset="0"/>
                <a:ea typeface="Corbel" charset="0"/>
                <a:cs typeface="Corbel" charset="0"/>
              </a:rPr>
              <a:t> o 1%, </a:t>
            </a:r>
            <a:r>
              <a:rPr lang="en-US" sz="1600" dirty="0" err="1">
                <a:latin typeface="Corbel" charset="0"/>
                <a:ea typeface="Corbel" charset="0"/>
                <a:cs typeface="Corbel" charset="0"/>
              </a:rPr>
              <a:t>dzięki</a:t>
            </a:r>
            <a:r>
              <a:rPr lang="en-US" sz="1600" dirty="0">
                <a:latin typeface="Corbel" charset="0"/>
                <a:ea typeface="Corbel" charset="0"/>
                <a:cs typeface="Corbel" charset="0"/>
              </a:rPr>
              <a:t> 35% </a:t>
            </a:r>
            <a:r>
              <a:rPr lang="en-US" sz="1600" dirty="0" err="1">
                <a:latin typeface="Corbel" charset="0"/>
                <a:ea typeface="Corbel" charset="0"/>
                <a:cs typeface="Corbel" charset="0"/>
              </a:rPr>
              <a:t>wzrostowi</a:t>
            </a:r>
            <a:r>
              <a:rPr lang="en-US" sz="1600" dirty="0">
                <a:latin typeface="Corbel" charset="0"/>
                <a:ea typeface="Corbel" charset="0"/>
                <a:cs typeface="Corbel" charset="0"/>
              </a:rPr>
              <a:t> </a:t>
            </a:r>
            <a:r>
              <a:rPr lang="en-US" sz="1600" dirty="0" err="1">
                <a:latin typeface="Corbel" charset="0"/>
                <a:ea typeface="Corbel" charset="0"/>
                <a:cs typeface="Corbel" charset="0"/>
              </a:rPr>
              <a:t>Angoli</a:t>
            </a:r>
            <a:r>
              <a:rPr lang="en-US" sz="1600" dirty="0">
                <a:latin typeface="Corbel" charset="0"/>
                <a:ea typeface="Corbel" charset="0"/>
                <a:cs typeface="Corbel" charset="0"/>
              </a:rPr>
              <a:t>, ale </a:t>
            </a:r>
            <a:r>
              <a:rPr lang="en-US" sz="1600" dirty="0" err="1">
                <a:latin typeface="Corbel" charset="0"/>
                <a:ea typeface="Corbel" charset="0"/>
                <a:cs typeface="Corbel" charset="0"/>
              </a:rPr>
              <a:t>ostry</a:t>
            </a:r>
            <a:r>
              <a:rPr lang="en-US" sz="1600" dirty="0">
                <a:latin typeface="Corbel" charset="0"/>
                <a:ea typeface="Corbel" charset="0"/>
                <a:cs typeface="Corbel" charset="0"/>
              </a:rPr>
              <a:t> </a:t>
            </a:r>
            <a:r>
              <a:rPr lang="en-US" sz="1600" dirty="0" err="1">
                <a:latin typeface="Corbel" charset="0"/>
                <a:ea typeface="Corbel" charset="0"/>
                <a:cs typeface="Corbel" charset="0"/>
              </a:rPr>
              <a:t>spadek</a:t>
            </a:r>
            <a:r>
              <a:rPr lang="en-US" sz="1600" dirty="0">
                <a:latin typeface="Corbel" charset="0"/>
                <a:ea typeface="Corbel" charset="0"/>
                <a:cs typeface="Corbel" charset="0"/>
              </a:rPr>
              <a:t> z </a:t>
            </a:r>
            <a:r>
              <a:rPr lang="en-US" sz="1600" dirty="0" err="1">
                <a:latin typeface="Corbel" charset="0"/>
                <a:ea typeface="Corbel" charset="0"/>
                <a:cs typeface="Corbel" charset="0"/>
              </a:rPr>
              <a:t>Afryki</a:t>
            </a:r>
            <a:r>
              <a:rPr lang="en-US" sz="1600" dirty="0">
                <a:latin typeface="Corbel" charset="0"/>
                <a:ea typeface="Corbel" charset="0"/>
                <a:cs typeface="Corbel" charset="0"/>
              </a:rPr>
              <a:t> </a:t>
            </a:r>
            <a:r>
              <a:rPr lang="en-US" sz="1600" dirty="0" err="1">
                <a:latin typeface="Corbel" charset="0"/>
                <a:ea typeface="Corbel" charset="0"/>
                <a:cs typeface="Corbel" charset="0"/>
              </a:rPr>
              <a:t>Południowej</a:t>
            </a:r>
            <a:r>
              <a:rPr lang="en-US" sz="1600" dirty="0">
                <a:latin typeface="Corbel" charset="0"/>
                <a:ea typeface="Corbel" charset="0"/>
                <a:cs typeface="Corbel" charset="0"/>
              </a:rPr>
              <a:t> - 41%</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b="1" dirty="0" err="1">
                <a:latin typeface="Corbel" charset="0"/>
                <a:ea typeface="Corbel" charset="0"/>
                <a:cs typeface="Corbel" charset="0"/>
              </a:rPr>
              <a:t>Stany</a:t>
            </a:r>
            <a:r>
              <a:rPr lang="en-US" sz="1600" b="1" dirty="0">
                <a:latin typeface="Corbel" charset="0"/>
                <a:ea typeface="Corbel" charset="0"/>
                <a:cs typeface="Corbel" charset="0"/>
              </a:rPr>
              <a:t> </a:t>
            </a:r>
            <a:r>
              <a:rPr lang="en-US" sz="1600" b="1" dirty="0" err="1">
                <a:latin typeface="Corbel" charset="0"/>
                <a:ea typeface="Corbel" charset="0"/>
                <a:cs typeface="Corbel" charset="0"/>
              </a:rPr>
              <a:t>Zjednoczone</a:t>
            </a:r>
            <a:r>
              <a:rPr lang="en-US" sz="1600" b="1" dirty="0">
                <a:latin typeface="Corbel" charset="0"/>
                <a:ea typeface="Corbel" charset="0"/>
                <a:cs typeface="Corbel" charset="0"/>
              </a:rPr>
              <a:t> </a:t>
            </a:r>
            <a:r>
              <a:rPr lang="en-US" sz="1600" dirty="0" err="1">
                <a:latin typeface="Corbel" charset="0"/>
                <a:ea typeface="Corbel" charset="0"/>
                <a:cs typeface="Corbel" charset="0"/>
              </a:rPr>
              <a:t>pozostały</a:t>
            </a:r>
            <a:r>
              <a:rPr lang="en-US" sz="1600" dirty="0">
                <a:latin typeface="Corbel" charset="0"/>
                <a:ea typeface="Corbel" charset="0"/>
                <a:cs typeface="Corbel" charset="0"/>
              </a:rPr>
              <a:t> </a:t>
            </a:r>
            <a:r>
              <a:rPr lang="en-US" sz="1600" dirty="0" err="1">
                <a:latin typeface="Corbel" charset="0"/>
                <a:ea typeface="Corbel" charset="0"/>
                <a:cs typeface="Corbel" charset="0"/>
              </a:rPr>
              <a:t>największym</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świecie</a:t>
            </a:r>
            <a:r>
              <a:rPr lang="en-US" sz="1600" dirty="0">
                <a:latin typeface="Corbel" charset="0"/>
                <a:ea typeface="Corbel" charset="0"/>
                <a:cs typeface="Corbel" charset="0"/>
              </a:rPr>
              <a:t> </a:t>
            </a:r>
            <a:r>
              <a:rPr lang="en-US" sz="1600" dirty="0" err="1">
                <a:latin typeface="Corbel" charset="0"/>
                <a:ea typeface="Corbel" charset="0"/>
                <a:cs typeface="Corbel" charset="0"/>
              </a:rPr>
              <a:t>inwestorem</a:t>
            </a:r>
            <a:r>
              <a:rPr lang="en-US" sz="1600" dirty="0">
                <a:latin typeface="Corbel" charset="0"/>
                <a:ea typeface="Corbel" charset="0"/>
                <a:cs typeface="Corbel" charset="0"/>
              </a:rPr>
              <a:t> </a:t>
            </a:r>
            <a:r>
              <a:rPr lang="en-US" sz="1600" dirty="0" err="1">
                <a:latin typeface="Corbel" charset="0"/>
                <a:ea typeface="Corbel" charset="0"/>
                <a:cs typeface="Corbel" charset="0"/>
              </a:rPr>
              <a:t>zewnętrznym</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utrzymały</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stałym</a:t>
            </a:r>
            <a:r>
              <a:rPr lang="en-US" sz="1600" dirty="0">
                <a:latin typeface="Corbel" charset="0"/>
                <a:ea typeface="Corbel" charset="0"/>
                <a:cs typeface="Corbel" charset="0"/>
              </a:rPr>
              <a:t> </a:t>
            </a:r>
            <a:r>
              <a:rPr lang="en-US" sz="1600" dirty="0" err="1">
                <a:latin typeface="Corbel" charset="0"/>
                <a:ea typeface="Corbel" charset="0"/>
                <a:cs typeface="Corbel" charset="0"/>
              </a:rPr>
              <a:t>poziomie</a:t>
            </a:r>
            <a:r>
              <a:rPr lang="en-US" sz="1600" dirty="0">
                <a:latin typeface="Corbel" charset="0"/>
                <a:ea typeface="Corbel" charset="0"/>
                <a:cs typeface="Corbel" charset="0"/>
              </a:rPr>
              <a:t>, </a:t>
            </a:r>
            <a:r>
              <a:rPr lang="en-US" sz="1600" dirty="0" err="1">
                <a:latin typeface="Corbel" charset="0"/>
                <a:ea typeface="Corbel" charset="0"/>
                <a:cs typeface="Corbel" charset="0"/>
              </a:rPr>
              <a:t>pomimo</a:t>
            </a:r>
            <a:r>
              <a:rPr lang="en-US" sz="1600" dirty="0">
                <a:latin typeface="Corbel" charset="0"/>
                <a:ea typeface="Corbel" charset="0"/>
                <a:cs typeface="Corbel" charset="0"/>
              </a:rPr>
              <a:t> </a:t>
            </a:r>
            <a:r>
              <a:rPr lang="en-US" sz="1600" dirty="0" err="1">
                <a:latin typeface="Corbel" charset="0"/>
                <a:ea typeface="Corbel" charset="0"/>
                <a:cs typeface="Corbel" charset="0"/>
              </a:rPr>
              <a:t>znacznego</a:t>
            </a:r>
            <a:r>
              <a:rPr lang="en-US" sz="1600" dirty="0">
                <a:latin typeface="Corbel" charset="0"/>
                <a:ea typeface="Corbel" charset="0"/>
                <a:cs typeface="Corbel" charset="0"/>
              </a:rPr>
              <a:t> </a:t>
            </a:r>
            <a:r>
              <a:rPr lang="en-US" sz="1600" dirty="0" err="1">
                <a:latin typeface="Corbel" charset="0"/>
                <a:ea typeface="Corbel" charset="0"/>
                <a:cs typeface="Corbel" charset="0"/>
              </a:rPr>
              <a:t>obniżenia</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transgranicznych</a:t>
            </a:r>
            <a:r>
              <a:rPr lang="en-US" sz="1600" dirty="0">
                <a:latin typeface="Corbel" charset="0"/>
                <a:ea typeface="Corbel" charset="0"/>
                <a:cs typeface="Corbel" charset="0"/>
              </a:rPr>
              <a:t> </a:t>
            </a:r>
            <a:r>
              <a:rPr lang="en-US" sz="1600" dirty="0" err="1">
                <a:latin typeface="Corbel" charset="0"/>
                <a:ea typeface="Corbel" charset="0"/>
                <a:cs typeface="Corbel" charset="0"/>
              </a:rPr>
              <a:t>zakupów</a:t>
            </a:r>
            <a:r>
              <a:rPr lang="en-US" sz="1600"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z </a:t>
            </a:r>
            <a:r>
              <a:rPr lang="en-US" sz="1600" b="1" dirty="0" err="1">
                <a:latin typeface="Corbel" charset="0"/>
                <a:ea typeface="Corbel" charset="0"/>
                <a:cs typeface="Corbel" charset="0"/>
              </a:rPr>
              <a:t>krajów</a:t>
            </a:r>
            <a:r>
              <a:rPr lang="en-US" sz="1600" b="1" dirty="0">
                <a:latin typeface="Corbel" charset="0"/>
                <a:ea typeface="Corbel" charset="0"/>
                <a:cs typeface="Corbel" charset="0"/>
              </a:rPr>
              <a:t> </a:t>
            </a:r>
            <a:r>
              <a:rPr lang="en-US" sz="1600" b="1" dirty="0" err="1">
                <a:latin typeface="Corbel" charset="0"/>
                <a:ea typeface="Corbel" charset="0"/>
                <a:cs typeface="Corbel" charset="0"/>
              </a:rPr>
              <a:t>rozwijających</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dirty="0">
                <a:latin typeface="Corbel" charset="0"/>
                <a:ea typeface="Corbel" charset="0"/>
                <a:cs typeface="Corbel" charset="0"/>
              </a:rPr>
              <a:t>w </a:t>
            </a:r>
            <a:r>
              <a:rPr lang="en-US" sz="1600" dirty="0" err="1">
                <a:latin typeface="Corbel" charset="0"/>
                <a:ea typeface="Corbel" charset="0"/>
                <a:cs typeface="Corbel" charset="0"/>
              </a:rPr>
              <a:t>dużej</a:t>
            </a:r>
            <a:r>
              <a:rPr lang="en-US" sz="1600" dirty="0">
                <a:latin typeface="Corbel" charset="0"/>
                <a:ea typeface="Corbel" charset="0"/>
                <a:cs typeface="Corbel" charset="0"/>
              </a:rPr>
              <a:t> </a:t>
            </a:r>
            <a:r>
              <a:rPr lang="en-US" sz="1600" dirty="0" err="1">
                <a:latin typeface="Corbel" charset="0"/>
                <a:ea typeface="Corbel" charset="0"/>
                <a:cs typeface="Corbel" charset="0"/>
              </a:rPr>
              <a:t>mierze</a:t>
            </a:r>
            <a:r>
              <a:rPr lang="en-US" sz="1600" dirty="0">
                <a:latin typeface="Corbel" charset="0"/>
                <a:ea typeface="Corbel" charset="0"/>
                <a:cs typeface="Corbel" charset="0"/>
              </a:rPr>
              <a:t> </a:t>
            </a:r>
            <a:r>
              <a:rPr lang="en-US" sz="1600" dirty="0" err="1">
                <a:latin typeface="Corbel" charset="0"/>
                <a:ea typeface="Corbel" charset="0"/>
                <a:cs typeface="Corbel" charset="0"/>
              </a:rPr>
              <a:t>zdominowały</a:t>
            </a:r>
            <a:r>
              <a:rPr lang="en-US" sz="1600" dirty="0">
                <a:latin typeface="Corbel" charset="0"/>
                <a:ea typeface="Corbel" charset="0"/>
                <a:cs typeface="Corbel" charset="0"/>
              </a:rPr>
              <a:t> </a:t>
            </a:r>
            <a:r>
              <a:rPr lang="en-US" sz="1600" dirty="0" err="1">
                <a:latin typeface="Corbel" charset="0"/>
                <a:ea typeface="Corbel" charset="0"/>
                <a:cs typeface="Corbel" charset="0"/>
              </a:rPr>
              <a:t>reinwestycje</a:t>
            </a:r>
            <a:r>
              <a:rPr lang="en-US" sz="1600" dirty="0">
                <a:latin typeface="Corbel" charset="0"/>
                <a:ea typeface="Corbel" charset="0"/>
                <a:cs typeface="Corbel" charset="0"/>
              </a:rPr>
              <a:t>, </a:t>
            </a:r>
            <a:r>
              <a:rPr lang="en-US" sz="1600" dirty="0" err="1">
                <a:latin typeface="Corbel" charset="0"/>
                <a:ea typeface="Corbel" charset="0"/>
                <a:cs typeface="Corbel" charset="0"/>
              </a:rPr>
              <a:t>których</a:t>
            </a:r>
            <a:r>
              <a:rPr lang="en-US" sz="1600" dirty="0">
                <a:latin typeface="Corbel" charset="0"/>
                <a:ea typeface="Corbel" charset="0"/>
                <a:cs typeface="Corbel" charset="0"/>
              </a:rPr>
              <a:t> </a:t>
            </a:r>
            <a:r>
              <a:rPr lang="en-US" sz="1600" dirty="0" err="1">
                <a:latin typeface="Corbel" charset="0"/>
                <a:ea typeface="Corbel" charset="0"/>
                <a:cs typeface="Corbel" charset="0"/>
              </a:rPr>
              <a:t>udział</a:t>
            </a:r>
            <a:r>
              <a:rPr lang="en-US" sz="1600" dirty="0">
                <a:latin typeface="Corbel" charset="0"/>
                <a:ea typeface="Corbel" charset="0"/>
                <a:cs typeface="Corbel" charset="0"/>
              </a:rPr>
              <a:t> </a:t>
            </a:r>
            <a:r>
              <a:rPr lang="en-US" sz="1600" dirty="0" err="1">
                <a:latin typeface="Corbel" charset="0"/>
                <a:ea typeface="Corbel" charset="0"/>
                <a:cs typeface="Corbel" charset="0"/>
              </a:rPr>
              <a:t>wzrósł</a:t>
            </a:r>
            <a:r>
              <a:rPr lang="en-US" sz="1600" dirty="0">
                <a:latin typeface="Corbel" charset="0"/>
                <a:ea typeface="Corbel" charset="0"/>
                <a:cs typeface="Corbel" charset="0"/>
              </a:rPr>
              <a:t> z 45 do 66 %. </a:t>
            </a:r>
            <a:r>
              <a:rPr lang="en-US" sz="1600" dirty="0" err="1">
                <a:latin typeface="Corbel" charset="0"/>
                <a:ea typeface="Corbel" charset="0"/>
                <a:cs typeface="Corbel" charset="0"/>
              </a:rPr>
              <a:t>Udział</a:t>
            </a:r>
            <a:r>
              <a:rPr lang="en-US" sz="1600" dirty="0">
                <a:latin typeface="Corbel" charset="0"/>
                <a:ea typeface="Corbel" charset="0"/>
                <a:cs typeface="Corbel" charset="0"/>
              </a:rPr>
              <a:t> </a:t>
            </a:r>
            <a:r>
              <a:rPr lang="en-US" sz="1600" dirty="0" err="1">
                <a:latin typeface="Corbel" charset="0"/>
                <a:ea typeface="Corbel" charset="0"/>
                <a:cs typeface="Corbel" charset="0"/>
              </a:rPr>
              <a:t>nowych</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kapitałowych</a:t>
            </a:r>
            <a:r>
              <a:rPr lang="en-US" sz="1600" dirty="0">
                <a:latin typeface="Corbel" charset="0"/>
                <a:ea typeface="Corbel" charset="0"/>
                <a:cs typeface="Corbel" charset="0"/>
              </a:rPr>
              <a:t> z </a:t>
            </a:r>
            <a:r>
              <a:rPr lang="en-US" sz="1600" dirty="0" err="1">
                <a:latin typeface="Corbel" charset="0"/>
                <a:ea typeface="Corbel" charset="0"/>
                <a:cs typeface="Corbel" charset="0"/>
              </a:rPr>
              <a:t>krajów</a:t>
            </a:r>
            <a:r>
              <a:rPr lang="en-US" sz="1600" dirty="0">
                <a:latin typeface="Corbel" charset="0"/>
                <a:ea typeface="Corbel" charset="0"/>
                <a:cs typeface="Corbel" charset="0"/>
              </a:rPr>
              <a:t> </a:t>
            </a:r>
            <a:r>
              <a:rPr lang="en-US" sz="1600" dirty="0" err="1">
                <a:latin typeface="Corbel" charset="0"/>
                <a:ea typeface="Corbel" charset="0"/>
                <a:cs typeface="Corbel" charset="0"/>
              </a:rPr>
              <a:t>rozwijających</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wzrósł</a:t>
            </a:r>
            <a:r>
              <a:rPr lang="en-US" sz="1600" dirty="0">
                <a:latin typeface="Corbel" charset="0"/>
                <a:ea typeface="Corbel" charset="0"/>
                <a:cs typeface="Corbel" charset="0"/>
              </a:rPr>
              <a:t> z 43 do 47%.</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Inwestycje</a:t>
            </a:r>
            <a:r>
              <a:rPr lang="en-US" sz="1600" dirty="0">
                <a:latin typeface="Corbel" charset="0"/>
                <a:ea typeface="Corbel" charset="0"/>
                <a:cs typeface="Corbel" charset="0"/>
              </a:rPr>
              <a:t> z </a:t>
            </a:r>
            <a:r>
              <a:rPr lang="en-US" sz="1600" b="1" dirty="0" err="1">
                <a:latin typeface="Corbel" charset="0"/>
                <a:ea typeface="Corbel" charset="0"/>
                <a:cs typeface="Corbel" charset="0"/>
              </a:rPr>
              <a:t>Ameryce</a:t>
            </a:r>
            <a:r>
              <a:rPr lang="en-US" sz="1600" b="1" dirty="0">
                <a:latin typeface="Corbel" charset="0"/>
                <a:ea typeface="Corbel" charset="0"/>
                <a:cs typeface="Corbel" charset="0"/>
              </a:rPr>
              <a:t> </a:t>
            </a:r>
            <a:r>
              <a:rPr lang="en-US" sz="1600" b="1" dirty="0" err="1">
                <a:latin typeface="Corbel" charset="0"/>
                <a:ea typeface="Corbel" charset="0"/>
                <a:cs typeface="Corbel" charset="0"/>
              </a:rPr>
              <a:t>Łacińskiej</a:t>
            </a:r>
            <a:r>
              <a:rPr lang="en-US" sz="1600" b="1" dirty="0">
                <a:latin typeface="Corbel" charset="0"/>
                <a:ea typeface="Corbel" charset="0"/>
                <a:cs typeface="Corbel" charset="0"/>
              </a:rPr>
              <a:t> </a:t>
            </a:r>
            <a:r>
              <a:rPr lang="en-US" sz="1600" dirty="0" err="1">
                <a:latin typeface="Corbel" charset="0"/>
                <a:ea typeface="Corbel" charset="0"/>
                <a:cs typeface="Corbel" charset="0"/>
              </a:rPr>
              <a:t>spadły</a:t>
            </a:r>
            <a:r>
              <a:rPr lang="en-US" sz="1600" dirty="0">
                <a:latin typeface="Corbel" charset="0"/>
                <a:ea typeface="Corbel" charset="0"/>
                <a:cs typeface="Corbel" charset="0"/>
              </a:rPr>
              <a:t> o 98%.</a:t>
            </a:r>
          </a:p>
          <a:p>
            <a:pPr marL="285750" indent="-285750">
              <a:buFont typeface="Arial" charset="0"/>
              <a:buChar char="•"/>
            </a:pPr>
            <a:endParaRPr lang="en-US" sz="1400" dirty="0">
              <a:latin typeface="Corbel" charset="0"/>
              <a:ea typeface="Corbel" charset="0"/>
              <a:cs typeface="Corbel" charset="0"/>
            </a:endParaRPr>
          </a:p>
          <a:p>
            <a:endParaRPr lang="en-US" dirty="0"/>
          </a:p>
        </p:txBody>
      </p:sp>
    </p:spTree>
    <p:extLst>
      <p:ext uri="{BB962C8B-B14F-4D97-AF65-F5344CB8AC3E}">
        <p14:creationId xmlns:p14="http://schemas.microsoft.com/office/powerpoint/2010/main" val="11151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a:spcBef>
                <a:spcPts val="0"/>
              </a:spcBef>
              <a:spcAft>
                <a:spcPts val="0"/>
              </a:spcAft>
            </a:pPr>
            <a:r>
              <a:rPr lang="de-DE" sz="2800" b="1" dirty="0">
                <a:latin typeface="Corbel" charset="0"/>
                <a:ea typeface="Corbel" charset="0"/>
                <a:cs typeface="Corbel" charset="0"/>
              </a:rPr>
              <a:t>FDI </a:t>
            </a:r>
            <a:r>
              <a:rPr lang="de-DE" sz="2800" b="1" dirty="0" err="1">
                <a:latin typeface="Corbel" charset="0"/>
                <a:ea typeface="Corbel" charset="0"/>
                <a:cs typeface="Corbel" charset="0"/>
              </a:rPr>
              <a:t>według</a:t>
            </a:r>
            <a:r>
              <a:rPr lang="de-DE" sz="2800" b="1" dirty="0">
                <a:latin typeface="Corbel" charset="0"/>
                <a:ea typeface="Corbel" charset="0"/>
                <a:cs typeface="Corbel" charset="0"/>
              </a:rPr>
              <a:t> </a:t>
            </a:r>
            <a:r>
              <a:rPr lang="de-DE" sz="2800" b="1" dirty="0" err="1">
                <a:latin typeface="Corbel" charset="0"/>
                <a:ea typeface="Corbel" charset="0"/>
                <a:cs typeface="Corbel" charset="0"/>
              </a:rPr>
              <a:t>sektorów</a:t>
            </a:r>
            <a:r>
              <a:rPr lang="de-DE" sz="2800" b="1" dirty="0">
                <a:latin typeface="Corbel" charset="0"/>
                <a:ea typeface="Corbel" charset="0"/>
                <a:cs typeface="Corbel" charset="0"/>
              </a:rPr>
              <a:t>- </a:t>
            </a:r>
            <a:r>
              <a:rPr lang="de-DE" sz="2800" b="1" dirty="0" err="1">
                <a:latin typeface="Corbel" charset="0"/>
                <a:ea typeface="Corbel" charset="0"/>
                <a:cs typeface="Corbel" charset="0"/>
              </a:rPr>
              <a:t>u</a:t>
            </a:r>
            <a:r>
              <a:rPr lang="en-US" sz="2800" b="1" dirty="0" err="1">
                <a:latin typeface="Corbel" charset="0"/>
                <a:ea typeface="Corbel" charset="0"/>
                <a:cs typeface="Corbel" charset="0"/>
              </a:rPr>
              <a:t>sługi</a:t>
            </a:r>
            <a:endParaRPr lang="en-US" sz="28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495300" y="1588533"/>
            <a:ext cx="7924800" cy="1600438"/>
          </a:xfrm>
          <a:prstGeom prst="rect">
            <a:avLst/>
          </a:prstGeom>
        </p:spPr>
        <p:txBody>
          <a:bodyPr wrap="square">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a:p>
        </p:txBody>
      </p:sp>
      <p:sp>
        <p:nvSpPr>
          <p:cNvPr id="4" name="Rectangle 3"/>
          <p:cNvSpPr/>
          <p:nvPr/>
        </p:nvSpPr>
        <p:spPr>
          <a:xfrm>
            <a:off x="495300" y="1890976"/>
            <a:ext cx="8970454" cy="4770537"/>
          </a:xfrm>
          <a:prstGeom prst="rect">
            <a:avLst/>
          </a:prstGeom>
        </p:spPr>
        <p:txBody>
          <a:bodyPr wrap="square">
            <a:spAutoFit/>
          </a:bodyPr>
          <a:lstStyle/>
          <a:p>
            <a:pPr marL="285750" indent="-285750" algn="just">
              <a:buFont typeface="Arial" charset="0"/>
              <a:buChar char="•"/>
            </a:pPr>
            <a:r>
              <a:rPr lang="en-US" sz="1600" b="1" dirty="0">
                <a:latin typeface="Corbel" charset="0"/>
                <a:ea typeface="Corbel" charset="0"/>
                <a:cs typeface="Corbel" charset="0"/>
              </a:rPr>
              <a:t>Greenfield FDI w </a:t>
            </a:r>
            <a:r>
              <a:rPr lang="en-US" sz="1600" b="1" dirty="0" err="1">
                <a:latin typeface="Corbel" charset="0"/>
                <a:ea typeface="Corbel" charset="0"/>
                <a:cs typeface="Corbel" charset="0"/>
              </a:rPr>
              <a:t>usługach</a:t>
            </a:r>
            <a:r>
              <a:rPr lang="en-US" sz="1600" b="1" dirty="0">
                <a:latin typeface="Corbel" charset="0"/>
                <a:ea typeface="Corbel" charset="0"/>
                <a:cs typeface="Corbel" charset="0"/>
              </a:rPr>
              <a:t> </a:t>
            </a:r>
            <a:r>
              <a:rPr lang="en-US" sz="1600" b="1" dirty="0" err="1">
                <a:latin typeface="Corbel" charset="0"/>
                <a:ea typeface="Corbel" charset="0"/>
                <a:cs typeface="Corbel" charset="0"/>
              </a:rPr>
              <a:t>wzrosły</a:t>
            </a:r>
            <a:r>
              <a:rPr lang="en-US" sz="1600" b="1" dirty="0">
                <a:latin typeface="Corbel" charset="0"/>
                <a:ea typeface="Corbel" charset="0"/>
                <a:cs typeface="Corbel" charset="0"/>
              </a:rPr>
              <a:t> o 15%.</a:t>
            </a:r>
          </a:p>
          <a:p>
            <a:pPr marL="285750" indent="-285750" algn="just">
              <a:buFont typeface="Arial" charset="0"/>
              <a:buChar char="•"/>
            </a:pPr>
            <a:endParaRPr lang="en-US" sz="1600" b="1" dirty="0">
              <a:latin typeface="Corbel" charset="0"/>
              <a:ea typeface="Corbel" charset="0"/>
              <a:cs typeface="Corbel" charset="0"/>
            </a:endParaRPr>
          </a:p>
          <a:p>
            <a:pPr marL="285750" indent="-285750" algn="just">
              <a:buFont typeface="Arial" charset="0"/>
              <a:buChar char="•"/>
            </a:pPr>
            <a:r>
              <a:rPr lang="en-US" sz="1600" dirty="0">
                <a:latin typeface="Corbel" charset="0"/>
                <a:ea typeface="Corbel" charset="0"/>
                <a:cs typeface="Corbel" charset="0"/>
              </a:rPr>
              <a:t>W </a:t>
            </a:r>
            <a:r>
              <a:rPr lang="en-US" sz="1600" dirty="0" err="1">
                <a:latin typeface="Corbel" charset="0"/>
                <a:ea typeface="Corbel" charset="0"/>
                <a:cs typeface="Corbel" charset="0"/>
              </a:rPr>
              <a:t>tym</a:t>
            </a:r>
            <a:r>
              <a:rPr lang="en-US" sz="1600" dirty="0">
                <a:latin typeface="Corbel" charset="0"/>
                <a:ea typeface="Corbel" charset="0"/>
                <a:cs typeface="Corbel" charset="0"/>
              </a:rPr>
              <a:t> </a:t>
            </a:r>
            <a:r>
              <a:rPr lang="en-US" sz="1600" dirty="0" err="1">
                <a:latin typeface="Corbel" charset="0"/>
                <a:ea typeface="Corbel" charset="0"/>
                <a:cs typeface="Corbel" charset="0"/>
              </a:rPr>
              <a:t>centrale</a:t>
            </a:r>
            <a:r>
              <a:rPr lang="en-US" sz="1600" dirty="0">
                <a:latin typeface="Corbel" charset="0"/>
                <a:ea typeface="Corbel" charset="0"/>
                <a:cs typeface="Corbel" charset="0"/>
              </a:rPr>
              <a:t> </a:t>
            </a:r>
            <a:r>
              <a:rPr lang="en-US" sz="1600" dirty="0" err="1">
                <a:latin typeface="Corbel" charset="0"/>
                <a:ea typeface="Corbel" charset="0"/>
                <a:cs typeface="Corbel" charset="0"/>
              </a:rPr>
              <a:t>regionalne</a:t>
            </a:r>
            <a:r>
              <a:rPr lang="en-US" sz="1600" dirty="0">
                <a:latin typeface="Corbel" charset="0"/>
                <a:ea typeface="Corbel" charset="0"/>
                <a:cs typeface="Corbel" charset="0"/>
              </a:rPr>
              <a:t>, back-offices, </a:t>
            </a:r>
            <a:r>
              <a:rPr lang="en-US" sz="1600" dirty="0" err="1">
                <a:latin typeface="Corbel" charset="0"/>
                <a:ea typeface="Corbel" charset="0"/>
                <a:cs typeface="Corbel" charset="0"/>
              </a:rPr>
              <a:t>holdingi</a:t>
            </a:r>
            <a:r>
              <a:rPr lang="en-US" sz="1600" dirty="0">
                <a:latin typeface="Corbel" charset="0"/>
                <a:ea typeface="Corbel" charset="0"/>
                <a:cs typeface="Corbel" charset="0"/>
              </a:rPr>
              <a:t> </a:t>
            </a:r>
            <a:r>
              <a:rPr lang="en-US" sz="1600" dirty="0" err="1">
                <a:latin typeface="Corbel" charset="0"/>
                <a:ea typeface="Corbel" charset="0"/>
                <a:cs typeface="Corbel" charset="0"/>
              </a:rPr>
              <a:t>finansowe</a:t>
            </a:r>
            <a:r>
              <a:rPr lang="en-US" sz="1600" dirty="0">
                <a:latin typeface="Corbel" charset="0"/>
                <a:ea typeface="Corbel" charset="0"/>
                <a:cs typeface="Corbel" charset="0"/>
              </a:rPr>
              <a:t>, </a:t>
            </a:r>
            <a:r>
              <a:rPr lang="en-US" sz="1600" dirty="0" err="1">
                <a:latin typeface="Corbel" charset="0"/>
                <a:ea typeface="Corbel" charset="0"/>
                <a:cs typeface="Corbel" charset="0"/>
              </a:rPr>
              <a:t>centra</a:t>
            </a:r>
            <a:r>
              <a:rPr lang="en-US" sz="1600" dirty="0">
                <a:latin typeface="Corbel" charset="0"/>
                <a:ea typeface="Corbel" charset="0"/>
                <a:cs typeface="Corbel" charset="0"/>
              </a:rPr>
              <a:t> </a:t>
            </a:r>
            <a:r>
              <a:rPr lang="en-US" sz="1600" dirty="0" err="1">
                <a:latin typeface="Corbel" charset="0"/>
                <a:ea typeface="Corbel" charset="0"/>
                <a:cs typeface="Corbel" charset="0"/>
              </a:rPr>
              <a:t>zaopatrzenia</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logistyki</a:t>
            </a:r>
            <a:r>
              <a:rPr lang="en-US" sz="1600" dirty="0">
                <a:latin typeface="Corbel" charset="0"/>
                <a:ea typeface="Corbel" charset="0"/>
                <a:cs typeface="Corbel" charset="0"/>
              </a:rPr>
              <a:t>, </a:t>
            </a:r>
            <a:r>
              <a:rPr lang="en-US" sz="1600" dirty="0" err="1">
                <a:latin typeface="Corbel" charset="0"/>
                <a:ea typeface="Corbel" charset="0"/>
                <a:cs typeface="Corbel" charset="0"/>
              </a:rPr>
              <a:t>dystrybucja</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serwis</a:t>
            </a:r>
            <a:r>
              <a:rPr lang="en-US" sz="1600" dirty="0">
                <a:latin typeface="Corbel" charset="0"/>
                <a:ea typeface="Corbel" charset="0"/>
                <a:cs typeface="Corbel" charset="0"/>
              </a:rPr>
              <a:t> </a:t>
            </a:r>
            <a:r>
              <a:rPr lang="en-US" sz="1600" dirty="0" err="1">
                <a:latin typeface="Corbel" charset="0"/>
                <a:ea typeface="Corbel" charset="0"/>
                <a:cs typeface="Corbel" charset="0"/>
              </a:rPr>
              <a:t>posprzedażny</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badania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 </a:t>
            </a:r>
          </a:p>
          <a:p>
            <a:pPr marL="285750" indent="-285750" algn="just">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a:latin typeface="Corbel" charset="0"/>
                <a:ea typeface="Corbel" charset="0"/>
                <a:cs typeface="Corbel" charset="0"/>
              </a:rPr>
              <a:t>Od </a:t>
            </a:r>
            <a:r>
              <a:rPr lang="en-US" sz="1600" dirty="0" err="1">
                <a:latin typeface="Corbel" charset="0"/>
                <a:ea typeface="Corbel" charset="0"/>
                <a:cs typeface="Corbel" charset="0"/>
              </a:rPr>
              <a:t>produkcji</a:t>
            </a:r>
            <a:r>
              <a:rPr lang="en-US" sz="1600" dirty="0">
                <a:latin typeface="Corbel" charset="0"/>
                <a:ea typeface="Corbel" charset="0"/>
                <a:cs typeface="Corbel" charset="0"/>
              </a:rPr>
              <a:t> do </a:t>
            </a:r>
            <a:r>
              <a:rPr lang="en-US" sz="1600" dirty="0" err="1">
                <a:latin typeface="Corbel" charset="0"/>
                <a:ea typeface="Corbel" charset="0"/>
                <a:cs typeface="Corbel" charset="0"/>
              </a:rPr>
              <a:t>usług</a:t>
            </a:r>
            <a:r>
              <a:rPr lang="en-US" sz="1600" dirty="0">
                <a:latin typeface="Corbel" charset="0"/>
                <a:ea typeface="Corbel" charset="0"/>
                <a:cs typeface="Corbel" charset="0"/>
              </a:rPr>
              <a:t>, FDI </a:t>
            </a:r>
            <a:r>
              <a:rPr lang="en-US" sz="1600" dirty="0" err="1">
                <a:latin typeface="Corbel" charset="0"/>
                <a:ea typeface="Corbel" charset="0"/>
                <a:cs typeface="Corbel" charset="0"/>
              </a:rPr>
              <a:t>napędzil</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budowlanych</a:t>
            </a:r>
            <a:r>
              <a:rPr lang="en-US" sz="1600" dirty="0">
                <a:latin typeface="Corbel" charset="0"/>
                <a:ea typeface="Corbel" charset="0"/>
                <a:cs typeface="Corbel" charset="0"/>
              </a:rPr>
              <a:t> w </a:t>
            </a:r>
            <a:r>
              <a:rPr lang="en-US" sz="1600" dirty="0" err="1">
                <a:latin typeface="Corbel" charset="0"/>
                <a:ea typeface="Corbel" charset="0"/>
                <a:cs typeface="Corbel" charset="0"/>
              </a:rPr>
              <a:t>niewielkiej</a:t>
            </a:r>
            <a:r>
              <a:rPr lang="en-US" sz="1600" dirty="0">
                <a:latin typeface="Corbel" charset="0"/>
                <a:ea typeface="Corbel" charset="0"/>
                <a:cs typeface="Corbel" charset="0"/>
              </a:rPr>
              <a:t> </a:t>
            </a:r>
            <a:r>
              <a:rPr lang="en-US" sz="1600" dirty="0" err="1">
                <a:latin typeface="Corbel" charset="0"/>
                <a:ea typeface="Corbel" charset="0"/>
                <a:cs typeface="Corbel" charset="0"/>
              </a:rPr>
              <a:t>liczbie</a:t>
            </a:r>
            <a:r>
              <a:rPr lang="en-US" sz="1600" dirty="0">
                <a:latin typeface="Corbel" charset="0"/>
                <a:ea typeface="Corbel" charset="0"/>
                <a:cs typeface="Corbel" charset="0"/>
              </a:rPr>
              <a:t> </a:t>
            </a:r>
            <a:r>
              <a:rPr lang="en-US" sz="1600" dirty="0" err="1">
                <a:latin typeface="Corbel" charset="0"/>
                <a:ea typeface="Corbel" charset="0"/>
                <a:cs typeface="Corbel" charset="0"/>
              </a:rPr>
              <a:t>krajów</a:t>
            </a:r>
            <a:r>
              <a:rPr lang="en-US" sz="1600" dirty="0">
                <a:latin typeface="Corbel" charset="0"/>
                <a:ea typeface="Corbel" charset="0"/>
                <a:cs typeface="Corbel" charset="0"/>
              </a:rPr>
              <a:t>.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Największymi</a:t>
            </a:r>
            <a:r>
              <a:rPr lang="en-US" sz="1600" dirty="0">
                <a:latin typeface="Corbel" charset="0"/>
                <a:ea typeface="Corbel" charset="0"/>
                <a:cs typeface="Corbel" charset="0"/>
              </a:rPr>
              <a:t> </a:t>
            </a:r>
            <a:r>
              <a:rPr lang="en-US" sz="1600" dirty="0" err="1">
                <a:latin typeface="Corbel" charset="0"/>
                <a:ea typeface="Corbel" charset="0"/>
                <a:cs typeface="Corbel" charset="0"/>
              </a:rPr>
              <a:t>beneficjentami</a:t>
            </a:r>
            <a:r>
              <a:rPr lang="en-US" sz="1600" dirty="0">
                <a:latin typeface="Corbel" charset="0"/>
                <a:ea typeface="Corbel" charset="0"/>
                <a:cs typeface="Corbel" charset="0"/>
              </a:rPr>
              <a:t> FDI </a:t>
            </a:r>
            <a:r>
              <a:rPr lang="en-US" sz="1600" dirty="0" err="1">
                <a:latin typeface="Corbel" charset="0"/>
                <a:ea typeface="Corbel" charset="0"/>
                <a:cs typeface="Corbel" charset="0"/>
              </a:rPr>
              <a:t>były</a:t>
            </a:r>
            <a:r>
              <a:rPr lang="en-US" sz="1600" dirty="0">
                <a:latin typeface="Corbel" charset="0"/>
                <a:ea typeface="Corbel" charset="0"/>
                <a:cs typeface="Corbel" charset="0"/>
              </a:rPr>
              <a:t> </a:t>
            </a:r>
            <a:r>
              <a:rPr lang="en-US" sz="1600" dirty="0" err="1">
                <a:latin typeface="Corbel" charset="0"/>
                <a:ea typeface="Corbel" charset="0"/>
                <a:cs typeface="Corbel" charset="0"/>
              </a:rPr>
              <a:t>dofinansowanie</a:t>
            </a:r>
            <a:r>
              <a:rPr lang="en-US" sz="1600" dirty="0">
                <a:latin typeface="Corbel" charset="0"/>
                <a:ea typeface="Corbel" charset="0"/>
                <a:cs typeface="Corbel" charset="0"/>
              </a:rPr>
              <a:t>, </a:t>
            </a:r>
            <a:r>
              <a:rPr lang="en-US" sz="1600" dirty="0" err="1">
                <a:latin typeface="Corbel" charset="0"/>
                <a:ea typeface="Corbel" charset="0"/>
                <a:cs typeface="Corbel" charset="0"/>
              </a:rPr>
              <a:t>handel</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telekomunikacja</a:t>
            </a:r>
            <a:r>
              <a:rPr lang="en-US" sz="1600" dirty="0">
                <a:latin typeface="Corbel" charset="0"/>
                <a:ea typeface="Corbel" charset="0"/>
                <a:cs typeface="Corbel" charset="0"/>
              </a:rPr>
              <a:t>.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Usługi</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coraz</a:t>
            </a:r>
            <a:r>
              <a:rPr lang="en-US" sz="1600" dirty="0">
                <a:latin typeface="Corbel" charset="0"/>
                <a:ea typeface="Corbel" charset="0"/>
                <a:cs typeface="Corbel" charset="0"/>
              </a:rPr>
              <a:t> </a:t>
            </a:r>
            <a:r>
              <a:rPr lang="en-US" sz="1600" dirty="0" err="1">
                <a:latin typeface="Corbel" charset="0"/>
                <a:ea typeface="Corbel" charset="0"/>
                <a:cs typeface="Corbel" charset="0"/>
              </a:rPr>
              <a:t>ważniejsze</a:t>
            </a:r>
            <a:r>
              <a:rPr lang="en-US" sz="1600" dirty="0">
                <a:latin typeface="Corbel" charset="0"/>
                <a:ea typeface="Corbel" charset="0"/>
                <a:cs typeface="Corbel" charset="0"/>
              </a:rPr>
              <a:t> w </a:t>
            </a:r>
            <a:r>
              <a:rPr lang="en-US" sz="1600" dirty="0" err="1">
                <a:latin typeface="Corbel" charset="0"/>
                <a:ea typeface="Corbel" charset="0"/>
                <a:cs typeface="Corbel" charset="0"/>
              </a:rPr>
              <a:t>nowoczesnych</a:t>
            </a:r>
            <a:r>
              <a:rPr lang="en-US" sz="1600" dirty="0">
                <a:latin typeface="Corbel" charset="0"/>
                <a:ea typeface="Corbel" charset="0"/>
                <a:cs typeface="Corbel" charset="0"/>
              </a:rPr>
              <a:t> </a:t>
            </a:r>
            <a:r>
              <a:rPr lang="en-US" sz="1600" dirty="0" err="1">
                <a:latin typeface="Corbel" charset="0"/>
                <a:ea typeface="Corbel" charset="0"/>
                <a:cs typeface="Corbel" charset="0"/>
              </a:rPr>
              <a:t>gospodarkach</a:t>
            </a:r>
            <a:r>
              <a:rPr lang="en-US" sz="1600" dirty="0">
                <a:latin typeface="Corbel" charset="0"/>
                <a:ea typeface="Corbel" charset="0"/>
                <a:cs typeface="Corbel" charset="0"/>
              </a:rPr>
              <a:t>, a </a:t>
            </a:r>
            <a:r>
              <a:rPr lang="en-US" sz="1600" dirty="0" err="1">
                <a:latin typeface="Corbel" charset="0"/>
                <a:ea typeface="Corbel" charset="0"/>
                <a:cs typeface="Corbel" charset="0"/>
              </a:rPr>
              <a:t>rosnąca</a:t>
            </a:r>
            <a:r>
              <a:rPr lang="en-US" sz="1600" dirty="0">
                <a:latin typeface="Corbel" charset="0"/>
                <a:ea typeface="Corbel" charset="0"/>
                <a:cs typeface="Corbel" charset="0"/>
              </a:rPr>
              <a:t> </a:t>
            </a:r>
            <a:r>
              <a:rPr lang="en-US" sz="1600" dirty="0" err="1">
                <a:latin typeface="Corbel" charset="0"/>
                <a:ea typeface="Corbel" charset="0"/>
                <a:cs typeface="Corbel" charset="0"/>
              </a:rPr>
              <a:t>internacjonalizacja</a:t>
            </a:r>
            <a:r>
              <a:rPr lang="en-US" sz="1600" dirty="0">
                <a:latin typeface="Corbel" charset="0"/>
                <a:ea typeface="Corbel" charset="0"/>
                <a:cs typeface="Corbel" charset="0"/>
              </a:rPr>
              <a:t> </a:t>
            </a:r>
            <a:r>
              <a:rPr lang="en-US" sz="1600" dirty="0" err="1">
                <a:latin typeface="Corbel" charset="0"/>
                <a:ea typeface="Corbel" charset="0"/>
                <a:cs typeface="Corbel" charset="0"/>
              </a:rPr>
              <a:t>tego</a:t>
            </a:r>
            <a:r>
              <a:rPr lang="en-US" sz="1600" dirty="0">
                <a:latin typeface="Corbel" charset="0"/>
                <a:ea typeface="Corbel" charset="0"/>
                <a:cs typeface="Corbel" charset="0"/>
              </a:rPr>
              <a:t> </a:t>
            </a:r>
            <a:r>
              <a:rPr lang="en-US" sz="1600" dirty="0" err="1">
                <a:latin typeface="Corbel" charset="0"/>
                <a:ea typeface="Corbel" charset="0"/>
                <a:cs typeface="Corbel" charset="0"/>
              </a:rPr>
              <a:t>sektora</a:t>
            </a:r>
            <a:r>
              <a:rPr lang="en-US" sz="1600" dirty="0">
                <a:latin typeface="Corbel" charset="0"/>
                <a:ea typeface="Corbel" charset="0"/>
                <a:cs typeface="Corbel" charset="0"/>
              </a:rPr>
              <a:t> jest </a:t>
            </a:r>
            <a:r>
              <a:rPr lang="en-US" sz="1600" dirty="0" err="1">
                <a:latin typeface="Corbel" charset="0"/>
                <a:ea typeface="Corbel" charset="0"/>
                <a:cs typeface="Corbel" charset="0"/>
              </a:rPr>
              <a:t>wspierana</a:t>
            </a:r>
            <a:r>
              <a:rPr lang="en-US" sz="1600" dirty="0">
                <a:latin typeface="Corbel" charset="0"/>
                <a:ea typeface="Corbel" charset="0"/>
                <a:cs typeface="Corbel" charset="0"/>
              </a:rPr>
              <a:t> </a:t>
            </a:r>
            <a:r>
              <a:rPr lang="en-US" sz="1600" dirty="0" err="1">
                <a:latin typeface="Corbel" charset="0"/>
                <a:ea typeface="Corbel" charset="0"/>
                <a:cs typeface="Corbel" charset="0"/>
              </a:rPr>
              <a:t>przez</a:t>
            </a:r>
            <a:r>
              <a:rPr lang="en-US" sz="1600" dirty="0">
                <a:latin typeface="Corbel" charset="0"/>
                <a:ea typeface="Corbel" charset="0"/>
                <a:cs typeface="Corbel" charset="0"/>
              </a:rPr>
              <a:t> </a:t>
            </a:r>
            <a:r>
              <a:rPr lang="en-US" sz="1600" dirty="0" err="1">
                <a:latin typeface="Corbel" charset="0"/>
                <a:ea typeface="Corbel" charset="0"/>
                <a:cs typeface="Corbel" charset="0"/>
              </a:rPr>
              <a:t>technologie</a:t>
            </a:r>
            <a:r>
              <a:rPr lang="en-US" sz="1600" dirty="0">
                <a:latin typeface="Corbel" charset="0"/>
                <a:ea typeface="Corbel" charset="0"/>
                <a:cs typeface="Corbel" charset="0"/>
              </a:rPr>
              <a:t> </a:t>
            </a:r>
            <a:r>
              <a:rPr lang="en-US" sz="1600" dirty="0" err="1">
                <a:latin typeface="Corbel" charset="0"/>
                <a:ea typeface="Corbel" charset="0"/>
                <a:cs typeface="Corbel" charset="0"/>
              </a:rPr>
              <a:t>informacyjno-komunikacyjne</a:t>
            </a:r>
            <a:r>
              <a:rPr lang="en-US" sz="1600" dirty="0">
                <a:latin typeface="Corbel" charset="0"/>
                <a:ea typeface="Corbel" charset="0"/>
                <a:cs typeface="Corbel" charset="0"/>
              </a:rPr>
              <a:t> (ICT)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usługi</a:t>
            </a:r>
            <a:r>
              <a:rPr lang="en-US" sz="1600" dirty="0">
                <a:latin typeface="Corbel" charset="0"/>
                <a:ea typeface="Corbel" charset="0"/>
                <a:cs typeface="Corbel" charset="0"/>
              </a:rPr>
              <a:t> </a:t>
            </a:r>
            <a:r>
              <a:rPr lang="en-US" sz="1600" dirty="0" err="1">
                <a:latin typeface="Corbel" charset="0"/>
                <a:ea typeface="Corbel" charset="0"/>
                <a:cs typeface="Corbel" charset="0"/>
              </a:rPr>
              <a:t>internetowe</a:t>
            </a:r>
            <a:r>
              <a:rPr lang="en-US" sz="1600"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Przetwarzanie</a:t>
            </a:r>
            <a:r>
              <a:rPr lang="en-US" sz="1600" dirty="0">
                <a:latin typeface="Corbel" charset="0"/>
                <a:ea typeface="Corbel" charset="0"/>
                <a:cs typeface="Corbel" charset="0"/>
              </a:rPr>
              <a:t> </a:t>
            </a:r>
            <a:r>
              <a:rPr lang="en-US" sz="1600" dirty="0" err="1">
                <a:latin typeface="Corbel" charset="0"/>
                <a:ea typeface="Corbel" charset="0"/>
                <a:cs typeface="Corbel" charset="0"/>
              </a:rPr>
              <a:t>danych</a:t>
            </a:r>
            <a:r>
              <a:rPr lang="en-US" sz="1600" dirty="0">
                <a:latin typeface="Corbel" charset="0"/>
                <a:ea typeface="Corbel" charset="0"/>
                <a:cs typeface="Corbel" charset="0"/>
              </a:rPr>
              <a:t> jest </a:t>
            </a:r>
            <a:r>
              <a:rPr lang="en-US" sz="1600" dirty="0" err="1">
                <a:latin typeface="Corbel" charset="0"/>
                <a:ea typeface="Corbel" charset="0"/>
                <a:cs typeface="Corbel" charset="0"/>
              </a:rPr>
              <a:t>jednym</a:t>
            </a:r>
            <a:r>
              <a:rPr lang="en-US" sz="1600" dirty="0">
                <a:latin typeface="Corbel" charset="0"/>
                <a:ea typeface="Corbel" charset="0"/>
                <a:cs typeface="Corbel" charset="0"/>
              </a:rPr>
              <a:t> z </a:t>
            </a:r>
            <a:r>
              <a:rPr lang="en-US" sz="1600" dirty="0" err="1">
                <a:latin typeface="Corbel" charset="0"/>
                <a:ea typeface="Corbel" charset="0"/>
                <a:cs typeface="Corbel" charset="0"/>
              </a:rPr>
              <a:t>podstawowych</a:t>
            </a:r>
            <a:r>
              <a:rPr lang="en-US" sz="1600" dirty="0">
                <a:latin typeface="Corbel" charset="0"/>
                <a:ea typeface="Corbel" charset="0"/>
                <a:cs typeface="Corbel" charset="0"/>
              </a:rPr>
              <a:t> </a:t>
            </a:r>
            <a:r>
              <a:rPr lang="en-US" sz="1600" dirty="0" err="1">
                <a:latin typeface="Corbel" charset="0"/>
                <a:ea typeface="Corbel" charset="0"/>
                <a:cs typeface="Corbel" charset="0"/>
              </a:rPr>
              <a:t>sektorów</a:t>
            </a:r>
            <a:r>
              <a:rPr lang="en-US" sz="1600" dirty="0">
                <a:latin typeface="Corbel" charset="0"/>
                <a:ea typeface="Corbel" charset="0"/>
                <a:cs typeface="Corbel" charset="0"/>
              </a:rPr>
              <a:t> </a:t>
            </a:r>
            <a:r>
              <a:rPr lang="en-US" sz="1600" dirty="0" err="1">
                <a:latin typeface="Corbel" charset="0"/>
                <a:ea typeface="Corbel" charset="0"/>
                <a:cs typeface="Corbel" charset="0"/>
              </a:rPr>
              <a:t>gospodarki</a:t>
            </a:r>
            <a:r>
              <a:rPr lang="en-US" sz="1600" dirty="0">
                <a:latin typeface="Corbel" charset="0"/>
                <a:ea typeface="Corbel" charset="0"/>
                <a:cs typeface="Corbel" charset="0"/>
              </a:rPr>
              <a:t> </a:t>
            </a:r>
            <a:r>
              <a:rPr lang="en-US" sz="1600" dirty="0" err="1">
                <a:latin typeface="Corbel" charset="0"/>
                <a:ea typeface="Corbel" charset="0"/>
                <a:cs typeface="Corbel" charset="0"/>
              </a:rPr>
              <a:t>cyfrowej</a:t>
            </a:r>
            <a:r>
              <a:rPr lang="en-US" sz="1600" dirty="0">
                <a:latin typeface="Corbel" charset="0"/>
                <a:ea typeface="Corbel" charset="0"/>
                <a:cs typeface="Corbel" charset="0"/>
              </a:rPr>
              <a:t> w </a:t>
            </a:r>
            <a:r>
              <a:rPr lang="en-US" sz="1600" dirty="0" err="1">
                <a:latin typeface="Corbel" charset="0"/>
                <a:ea typeface="Corbel" charset="0"/>
                <a:cs typeface="Corbel" charset="0"/>
              </a:rPr>
              <a:t>branży</a:t>
            </a:r>
            <a:r>
              <a:rPr lang="en-US" sz="1600" dirty="0">
                <a:latin typeface="Corbel" charset="0"/>
                <a:ea typeface="Corbel" charset="0"/>
                <a:cs typeface="Corbel" charset="0"/>
              </a:rPr>
              <a:t> </a:t>
            </a:r>
            <a:r>
              <a:rPr lang="en-US" sz="1600" dirty="0" err="1">
                <a:latin typeface="Corbel" charset="0"/>
                <a:ea typeface="Corbel" charset="0"/>
                <a:cs typeface="Corbel" charset="0"/>
              </a:rPr>
              <a:t>usług</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gwałtownie</a:t>
            </a:r>
            <a:r>
              <a:rPr lang="en-US" sz="1600" dirty="0">
                <a:latin typeface="Corbel" charset="0"/>
                <a:ea typeface="Corbel" charset="0"/>
                <a:cs typeface="Corbel" charset="0"/>
              </a:rPr>
              <a:t> </a:t>
            </a:r>
            <a:r>
              <a:rPr lang="en-US" sz="1600" dirty="0" err="1">
                <a:latin typeface="Corbel" charset="0"/>
                <a:ea typeface="Corbel" charset="0"/>
                <a:cs typeface="Corbel" charset="0"/>
              </a:rPr>
              <a:t>wzrasta</a:t>
            </a:r>
            <a:r>
              <a:rPr lang="en-US" sz="1600" dirty="0">
                <a:latin typeface="Corbel" charset="0"/>
                <a:ea typeface="Corbel" charset="0"/>
                <a:cs typeface="Corbel" charset="0"/>
              </a:rPr>
              <a:t>. BIG DATA.</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Udział</a:t>
            </a:r>
            <a:r>
              <a:rPr lang="en-US" sz="1600" dirty="0">
                <a:latin typeface="Corbel" charset="0"/>
                <a:ea typeface="Corbel" charset="0"/>
                <a:cs typeface="Corbel" charset="0"/>
              </a:rPr>
              <a:t> </a:t>
            </a:r>
            <a:r>
              <a:rPr lang="en-US" sz="1600" dirty="0" err="1">
                <a:latin typeface="Corbel" charset="0"/>
                <a:ea typeface="Corbel" charset="0"/>
                <a:cs typeface="Corbel" charset="0"/>
              </a:rPr>
              <a:t>sektora</a:t>
            </a:r>
            <a:r>
              <a:rPr lang="en-US" sz="1600" dirty="0">
                <a:latin typeface="Corbel" charset="0"/>
                <a:ea typeface="Corbel" charset="0"/>
                <a:cs typeface="Corbel" charset="0"/>
              </a:rPr>
              <a:t> </a:t>
            </a:r>
            <a:r>
              <a:rPr lang="en-US" sz="1600" dirty="0" err="1">
                <a:latin typeface="Corbel" charset="0"/>
                <a:ea typeface="Corbel" charset="0"/>
                <a:cs typeface="Corbel" charset="0"/>
              </a:rPr>
              <a:t>usług</a:t>
            </a:r>
            <a:r>
              <a:rPr lang="en-US" sz="1600" dirty="0">
                <a:latin typeface="Corbel" charset="0"/>
                <a:ea typeface="Corbel" charset="0"/>
                <a:cs typeface="Corbel" charset="0"/>
              </a:rPr>
              <a:t>, </a:t>
            </a:r>
            <a:r>
              <a:rPr lang="en-US" sz="1600" dirty="0" err="1">
                <a:latin typeface="Corbel" charset="0"/>
                <a:ea typeface="Corbel" charset="0"/>
                <a:cs typeface="Corbel" charset="0"/>
              </a:rPr>
              <a:t>zwłaszcza</a:t>
            </a:r>
            <a:r>
              <a:rPr lang="en-US" sz="1600" dirty="0">
                <a:latin typeface="Corbel" charset="0"/>
                <a:ea typeface="Corbel" charset="0"/>
                <a:cs typeface="Corbel" charset="0"/>
              </a:rPr>
              <a:t> w </a:t>
            </a:r>
            <a:r>
              <a:rPr lang="en-US" sz="1600" dirty="0" err="1">
                <a:latin typeface="Corbel" charset="0"/>
                <a:ea typeface="Corbel" charset="0"/>
                <a:cs typeface="Corbel" charset="0"/>
              </a:rPr>
              <a:t>gospodarce</a:t>
            </a:r>
            <a:r>
              <a:rPr lang="en-US" sz="1600" dirty="0">
                <a:latin typeface="Corbel" charset="0"/>
                <a:ea typeface="Corbel" charset="0"/>
                <a:cs typeface="Corbel" charset="0"/>
              </a:rPr>
              <a:t> </a:t>
            </a:r>
            <a:r>
              <a:rPr lang="en-US" sz="1600" dirty="0" err="1">
                <a:latin typeface="Corbel" charset="0"/>
                <a:ea typeface="Corbel" charset="0"/>
                <a:cs typeface="Corbel" charset="0"/>
              </a:rPr>
              <a:t>cyfrowej</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gospodarek</a:t>
            </a:r>
            <a:r>
              <a:rPr lang="en-US" sz="1600" dirty="0">
                <a:latin typeface="Corbel" charset="0"/>
                <a:ea typeface="Corbel" charset="0"/>
                <a:cs typeface="Corbel" charset="0"/>
              </a:rPr>
              <a:t> </a:t>
            </a:r>
            <a:r>
              <a:rPr lang="en-US" sz="1600" dirty="0" err="1">
                <a:latin typeface="Corbel" charset="0"/>
                <a:ea typeface="Corbel" charset="0"/>
                <a:cs typeface="Corbel" charset="0"/>
              </a:rPr>
              <a:t>wschodzących</a:t>
            </a:r>
            <a:r>
              <a:rPr lang="en-US" sz="1600" dirty="0">
                <a:latin typeface="Corbel" charset="0"/>
                <a:ea typeface="Corbel" charset="0"/>
                <a:cs typeface="Corbel" charset="0"/>
              </a:rPr>
              <a:t>, </a:t>
            </a:r>
            <a:r>
              <a:rPr lang="en-US" sz="1600" dirty="0" err="1">
                <a:latin typeface="Corbel" charset="0"/>
                <a:ea typeface="Corbel" charset="0"/>
                <a:cs typeface="Corbel" charset="0"/>
              </a:rPr>
              <a:t>będzie</a:t>
            </a:r>
            <a:r>
              <a:rPr lang="en-US" sz="1600" dirty="0">
                <a:latin typeface="Corbel" charset="0"/>
                <a:ea typeface="Corbel" charset="0"/>
                <a:cs typeface="Corbel" charset="0"/>
              </a:rPr>
              <a:t> </a:t>
            </a:r>
            <a:r>
              <a:rPr lang="en-US" sz="1600" dirty="0" err="1">
                <a:latin typeface="Corbel" charset="0"/>
                <a:ea typeface="Corbel" charset="0"/>
                <a:cs typeface="Corbel" charset="0"/>
              </a:rPr>
              <a:t>wzrastać</a:t>
            </a:r>
            <a:r>
              <a:rPr lang="en-US" sz="1600" dirty="0">
                <a:latin typeface="Corbel" charset="0"/>
                <a:ea typeface="Corbel" charset="0"/>
                <a:cs typeface="Corbel" charset="0"/>
              </a:rPr>
              <a:t> w </a:t>
            </a:r>
            <a:r>
              <a:rPr lang="en-US" sz="1600" dirty="0" err="1">
                <a:latin typeface="Corbel" charset="0"/>
                <a:ea typeface="Corbel" charset="0"/>
                <a:cs typeface="Corbel" charset="0"/>
              </a:rPr>
              <a:t>kolejnych</a:t>
            </a:r>
            <a:r>
              <a:rPr lang="en-US" sz="1600" dirty="0">
                <a:latin typeface="Corbel" charset="0"/>
                <a:ea typeface="Corbel" charset="0"/>
                <a:cs typeface="Corbel" charset="0"/>
              </a:rPr>
              <a:t> </a:t>
            </a:r>
            <a:r>
              <a:rPr lang="en-US" sz="1600" dirty="0" err="1">
                <a:latin typeface="Corbel" charset="0"/>
                <a:ea typeface="Corbel" charset="0"/>
                <a:cs typeface="Corbel" charset="0"/>
              </a:rPr>
              <a:t>latach</a:t>
            </a:r>
            <a:r>
              <a:rPr lang="en-US" sz="1600" dirty="0">
                <a:latin typeface="Corbel" charset="0"/>
                <a:ea typeface="Corbel" charset="0"/>
                <a:cs typeface="Corbel" charset="0"/>
              </a:rPr>
              <a:t>.</a:t>
            </a:r>
          </a:p>
          <a:p>
            <a:pPr marL="285750" indent="-285750">
              <a:buFont typeface="Arial" charset="0"/>
              <a:buChar char="•"/>
            </a:pPr>
            <a:endParaRPr lang="en-US" sz="1400" dirty="0">
              <a:latin typeface="Corbel" charset="0"/>
              <a:ea typeface="Corbel" charset="0"/>
              <a:cs typeface="Corbel" charset="0"/>
            </a:endParaRPr>
          </a:p>
          <a:p>
            <a:endParaRPr lang="en-US" dirty="0"/>
          </a:p>
        </p:txBody>
      </p:sp>
    </p:spTree>
    <p:extLst>
      <p:ext uri="{BB962C8B-B14F-4D97-AF65-F5344CB8AC3E}">
        <p14:creationId xmlns:p14="http://schemas.microsoft.com/office/powerpoint/2010/main" val="11192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a:spcBef>
                <a:spcPts val="0"/>
              </a:spcBef>
              <a:spcAft>
                <a:spcPts val="0"/>
              </a:spcAft>
            </a:pPr>
            <a:r>
              <a:rPr lang="de-DE" sz="2800" b="1" dirty="0" err="1">
                <a:latin typeface="Corbel" charset="0"/>
                <a:ea typeface="Corbel" charset="0"/>
                <a:cs typeface="Corbel" charset="0"/>
              </a:rPr>
              <a:t>Inwestycje</a:t>
            </a:r>
            <a:r>
              <a:rPr lang="de-DE" sz="2800" b="1" dirty="0">
                <a:latin typeface="Corbel" charset="0"/>
                <a:ea typeface="Corbel" charset="0"/>
                <a:cs typeface="Corbel" charset="0"/>
              </a:rPr>
              <a:t> </a:t>
            </a:r>
            <a:r>
              <a:rPr lang="de-DE" sz="2800" b="1" dirty="0" err="1">
                <a:latin typeface="Corbel" charset="0"/>
                <a:ea typeface="Corbel" charset="0"/>
                <a:cs typeface="Corbel" charset="0"/>
              </a:rPr>
              <a:t>Chinskie</a:t>
            </a:r>
            <a:endParaRPr lang="en-US" sz="28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571501" y="1422537"/>
            <a:ext cx="9032530" cy="4739759"/>
          </a:xfrm>
          <a:prstGeom prst="rect">
            <a:avLst/>
          </a:prstGeom>
        </p:spPr>
        <p:txBody>
          <a:bodyPr wrap="square">
            <a:spAutoFit/>
          </a:bodyPr>
          <a:lstStyle/>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a:latin typeface="Corbel" charset="0"/>
                <a:ea typeface="Corbel" charset="0"/>
                <a:cs typeface="Corbel" charset="0"/>
              </a:rPr>
              <a:t>Po </a:t>
            </a:r>
            <a:r>
              <a:rPr lang="en-US" sz="1600" dirty="0" err="1">
                <a:latin typeface="Corbel" charset="0"/>
                <a:ea typeface="Corbel" charset="0"/>
                <a:cs typeface="Corbel" charset="0"/>
              </a:rPr>
              <a:t>raz</a:t>
            </a:r>
            <a:r>
              <a:rPr lang="en-US" sz="1600" dirty="0">
                <a:latin typeface="Corbel" charset="0"/>
                <a:ea typeface="Corbel" charset="0"/>
                <a:cs typeface="Corbel" charset="0"/>
              </a:rPr>
              <a:t> </a:t>
            </a:r>
            <a:r>
              <a:rPr lang="en-US" sz="1600" dirty="0" err="1">
                <a:latin typeface="Corbel" charset="0"/>
                <a:ea typeface="Corbel" charset="0"/>
                <a:cs typeface="Corbel" charset="0"/>
              </a:rPr>
              <a:t>pierwszy</a:t>
            </a:r>
            <a:r>
              <a:rPr lang="en-US" sz="1600" dirty="0">
                <a:latin typeface="Corbel" charset="0"/>
                <a:ea typeface="Corbel" charset="0"/>
                <a:cs typeface="Corbel" charset="0"/>
              </a:rPr>
              <a:t> </a:t>
            </a:r>
            <a:r>
              <a:rPr lang="en-US" sz="1600" b="1" dirty="0" err="1">
                <a:latin typeface="Corbel" charset="0"/>
                <a:ea typeface="Corbel" charset="0"/>
                <a:cs typeface="Corbel" charset="0"/>
              </a:rPr>
              <a:t>Chiny</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drugim</a:t>
            </a:r>
            <a:r>
              <a:rPr lang="en-US" sz="1600" dirty="0">
                <a:latin typeface="Corbel" charset="0"/>
                <a:ea typeface="Corbel" charset="0"/>
                <a:cs typeface="Corbel" charset="0"/>
              </a:rPr>
              <a:t> co do </a:t>
            </a:r>
            <a:r>
              <a:rPr lang="en-US" sz="1600" dirty="0" err="1">
                <a:latin typeface="Corbel" charset="0"/>
                <a:ea typeface="Corbel" charset="0"/>
                <a:cs typeface="Corbel" charset="0"/>
              </a:rPr>
              <a:t>wielkości</a:t>
            </a:r>
            <a:r>
              <a:rPr lang="en-US" sz="1600" dirty="0">
                <a:latin typeface="Corbel" charset="0"/>
                <a:ea typeface="Corbel" charset="0"/>
                <a:cs typeface="Corbel" charset="0"/>
              </a:rPr>
              <a:t> </a:t>
            </a:r>
            <a:r>
              <a:rPr lang="en-US" sz="1600" dirty="0" err="1">
                <a:latin typeface="Corbel" charset="0"/>
                <a:ea typeface="Corbel" charset="0"/>
                <a:cs typeface="Corbel" charset="0"/>
              </a:rPr>
              <a:t>krajem</a:t>
            </a:r>
            <a:r>
              <a:rPr lang="en-US" sz="1600" dirty="0">
                <a:latin typeface="Corbel" charset="0"/>
                <a:ea typeface="Corbel" charset="0"/>
                <a:cs typeface="Corbel" charset="0"/>
              </a:rPr>
              <a:t> </a:t>
            </a:r>
            <a:r>
              <a:rPr lang="en-US" sz="1600" dirty="0" err="1">
                <a:latin typeface="Corbel" charset="0"/>
                <a:ea typeface="Corbel" charset="0"/>
                <a:cs typeface="Corbel" charset="0"/>
              </a:rPr>
              <a:t>inwestycyjnym</a:t>
            </a:r>
            <a:r>
              <a:rPr lang="en-US" sz="1600" dirty="0">
                <a:latin typeface="Corbel" charset="0"/>
                <a:ea typeface="Corbel" charset="0"/>
                <a:cs typeface="Corbel" charset="0"/>
              </a:rPr>
              <a:t>, </a:t>
            </a:r>
            <a:r>
              <a:rPr lang="en-US" sz="1600" dirty="0" err="1">
                <a:latin typeface="Corbel" charset="0"/>
                <a:ea typeface="Corbel" charset="0"/>
                <a:cs typeface="Corbel" charset="0"/>
              </a:rPr>
              <a:t>wzrósły</a:t>
            </a:r>
            <a:r>
              <a:rPr lang="en-US" sz="1600" dirty="0">
                <a:latin typeface="Corbel" charset="0"/>
                <a:ea typeface="Corbel" charset="0"/>
                <a:cs typeface="Corbel" charset="0"/>
              </a:rPr>
              <a:t> o 44% do 183 </a:t>
            </a:r>
            <a:r>
              <a:rPr lang="en-US" sz="1600" dirty="0" err="1">
                <a:latin typeface="Corbel" charset="0"/>
                <a:ea typeface="Corbel" charset="0"/>
                <a:cs typeface="Corbel" charset="0"/>
              </a:rPr>
              <a:t>miliardów</a:t>
            </a:r>
            <a:r>
              <a:rPr lang="en-US" sz="1600" dirty="0">
                <a:latin typeface="Corbel" charset="0"/>
                <a:ea typeface="Corbel" charset="0"/>
                <a:cs typeface="Corbel" charset="0"/>
              </a:rPr>
              <a:t> $.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Chińskie</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zainwestowały</a:t>
            </a:r>
            <a:r>
              <a:rPr lang="en-US" sz="1600" dirty="0">
                <a:latin typeface="Corbel" charset="0"/>
                <a:ea typeface="Corbel" charset="0"/>
                <a:cs typeface="Corbel" charset="0"/>
              </a:rPr>
              <a:t> </a:t>
            </a:r>
            <a:r>
              <a:rPr lang="en-US" sz="1600" dirty="0" err="1">
                <a:latin typeface="Corbel" charset="0"/>
                <a:ea typeface="Corbel" charset="0"/>
                <a:cs typeface="Corbel" charset="0"/>
              </a:rPr>
              <a:t>głównie</a:t>
            </a:r>
            <a:r>
              <a:rPr lang="en-US" sz="1600" dirty="0">
                <a:latin typeface="Corbel" charset="0"/>
                <a:ea typeface="Corbel" charset="0"/>
                <a:cs typeface="Corbel" charset="0"/>
              </a:rPr>
              <a:t> w </a:t>
            </a:r>
            <a:r>
              <a:rPr lang="en-US" sz="1600" b="1" dirty="0" err="1">
                <a:latin typeface="Corbel" charset="0"/>
                <a:ea typeface="Corbel" charset="0"/>
                <a:cs typeface="Corbel" charset="0"/>
              </a:rPr>
              <a:t>Wielkiej</a:t>
            </a:r>
            <a:r>
              <a:rPr lang="en-US" sz="1600" b="1" dirty="0">
                <a:latin typeface="Corbel" charset="0"/>
                <a:ea typeface="Corbel" charset="0"/>
                <a:cs typeface="Corbel" charset="0"/>
              </a:rPr>
              <a:t> </a:t>
            </a:r>
            <a:r>
              <a:rPr lang="en-US" sz="1600" b="1" dirty="0" err="1">
                <a:latin typeface="Corbel" charset="0"/>
                <a:ea typeface="Corbel" charset="0"/>
                <a:cs typeface="Corbel" charset="0"/>
              </a:rPr>
              <a:t>Brytanii</a:t>
            </a:r>
            <a:r>
              <a:rPr lang="en-US" sz="1600" b="1" dirty="0">
                <a:latin typeface="Corbel" charset="0"/>
                <a:ea typeface="Corbel" charset="0"/>
                <a:cs typeface="Corbel" charset="0"/>
              </a:rPr>
              <a:t>, we </a:t>
            </a:r>
            <a:r>
              <a:rPr lang="en-US" sz="1600" b="1" dirty="0" err="1">
                <a:latin typeface="Corbel" charset="0"/>
                <a:ea typeface="Corbel" charset="0"/>
                <a:cs typeface="Corbel" charset="0"/>
              </a:rPr>
              <a:t>Włoszech</a:t>
            </a:r>
            <a:r>
              <a:rPr lang="en-US" sz="1600" b="1" dirty="0">
                <a:latin typeface="Corbel" charset="0"/>
                <a:ea typeface="Corbel" charset="0"/>
                <a:cs typeface="Corbel" charset="0"/>
              </a:rPr>
              <a:t>, w </a:t>
            </a:r>
            <a:r>
              <a:rPr lang="en-US" sz="1600" b="1" dirty="0" err="1">
                <a:latin typeface="Corbel" charset="0"/>
                <a:ea typeface="Corbel" charset="0"/>
                <a:cs typeface="Corbel" charset="0"/>
              </a:rPr>
              <a:t>Francję</a:t>
            </a:r>
            <a:r>
              <a:rPr lang="en-US" sz="1600" b="1" dirty="0">
                <a:latin typeface="Corbel" charset="0"/>
                <a:ea typeface="Corbel" charset="0"/>
                <a:cs typeface="Corbel" charset="0"/>
              </a:rPr>
              <a:t>, </a:t>
            </a:r>
            <a:r>
              <a:rPr lang="en-US" sz="1600" b="1" dirty="0" err="1">
                <a:latin typeface="Corbel" charset="0"/>
                <a:ea typeface="Corbel" charset="0"/>
                <a:cs typeface="Corbel" charset="0"/>
              </a:rPr>
              <a:t>Portugalię</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Holandię</a:t>
            </a:r>
            <a:r>
              <a:rPr lang="en-US" sz="1600" b="1"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Celem</a:t>
            </a:r>
            <a:r>
              <a:rPr lang="en-US" sz="1600" dirty="0">
                <a:latin typeface="Corbel" charset="0"/>
                <a:ea typeface="Corbel" charset="0"/>
                <a:cs typeface="Corbel" charset="0"/>
              </a:rPr>
              <a:t> jest </a:t>
            </a:r>
            <a:r>
              <a:rPr lang="en-US" sz="1600" dirty="0" err="1">
                <a:latin typeface="Corbel" charset="0"/>
                <a:ea typeface="Corbel" charset="0"/>
                <a:cs typeface="Corbel" charset="0"/>
              </a:rPr>
              <a:t>uzyskać</a:t>
            </a:r>
            <a:r>
              <a:rPr lang="en-US" sz="1600" dirty="0">
                <a:latin typeface="Corbel" charset="0"/>
                <a:ea typeface="Corbel" charset="0"/>
                <a:cs typeface="Corbel" charset="0"/>
              </a:rPr>
              <a:t> </a:t>
            </a:r>
            <a:r>
              <a:rPr lang="en-US" sz="1600" dirty="0" err="1">
                <a:latin typeface="Corbel" charset="0"/>
                <a:ea typeface="Corbel" charset="0"/>
                <a:cs typeface="Corbel" charset="0"/>
              </a:rPr>
              <a:t>strategiczne</a:t>
            </a:r>
            <a:r>
              <a:rPr lang="en-US" sz="1600" dirty="0">
                <a:latin typeface="Corbel" charset="0"/>
                <a:ea typeface="Corbel" charset="0"/>
                <a:cs typeface="Corbel" charset="0"/>
              </a:rPr>
              <a:t> </a:t>
            </a:r>
            <a:r>
              <a:rPr lang="en-US" sz="1600" dirty="0" err="1">
                <a:latin typeface="Corbel" charset="0"/>
                <a:ea typeface="Corbel" charset="0"/>
                <a:cs typeface="Corbel" charset="0"/>
              </a:rPr>
              <a:t>aktywa</a:t>
            </a:r>
            <a:r>
              <a:rPr lang="en-US" sz="1600" dirty="0">
                <a:latin typeface="Corbel" charset="0"/>
                <a:ea typeface="Corbel" charset="0"/>
                <a:cs typeface="Corbel" charset="0"/>
              </a:rPr>
              <a:t> </a:t>
            </a:r>
            <a:r>
              <a:rPr lang="en-US" sz="1600" dirty="0" err="1">
                <a:latin typeface="Corbel" charset="0"/>
                <a:ea typeface="Corbel" charset="0"/>
                <a:cs typeface="Corbel" charset="0"/>
              </a:rPr>
              <a:t>umożliwiające</a:t>
            </a:r>
            <a:r>
              <a:rPr lang="en-US" sz="1600" dirty="0">
                <a:latin typeface="Corbel" charset="0"/>
                <a:ea typeface="Corbel" charset="0"/>
                <a:cs typeface="Corbel" charset="0"/>
              </a:rPr>
              <a:t> </a:t>
            </a:r>
            <a:r>
              <a:rPr lang="en-US" sz="1600" dirty="0" err="1">
                <a:latin typeface="Corbel" charset="0"/>
                <a:ea typeface="Corbel" charset="0"/>
                <a:cs typeface="Corbel" charset="0"/>
              </a:rPr>
              <a:t>im</a:t>
            </a:r>
            <a:r>
              <a:rPr lang="en-US" sz="1600" dirty="0">
                <a:latin typeface="Corbel" charset="0"/>
                <a:ea typeface="Corbel" charset="0"/>
                <a:cs typeface="Corbel" charset="0"/>
              </a:rPr>
              <a:t> </a:t>
            </a:r>
            <a:r>
              <a:rPr lang="en-US" sz="1600" b="1" dirty="0" err="1">
                <a:latin typeface="Corbel" charset="0"/>
                <a:ea typeface="Corbel" charset="0"/>
                <a:cs typeface="Corbel" charset="0"/>
              </a:rPr>
              <a:t>dostęp</a:t>
            </a:r>
            <a:r>
              <a:rPr lang="en-US" sz="1600" b="1" dirty="0">
                <a:latin typeface="Corbel" charset="0"/>
                <a:ea typeface="Corbel" charset="0"/>
                <a:cs typeface="Corbel" charset="0"/>
              </a:rPr>
              <a:t> do </a:t>
            </a:r>
            <a:r>
              <a:rPr lang="en-US" sz="1600" b="1" dirty="0" err="1">
                <a:latin typeface="Corbel" charset="0"/>
                <a:ea typeface="Corbel" charset="0"/>
                <a:cs typeface="Corbel" charset="0"/>
              </a:rPr>
              <a:t>marek</a:t>
            </a:r>
            <a:r>
              <a:rPr lang="en-US" sz="1600" b="1" dirty="0">
                <a:latin typeface="Corbel" charset="0"/>
                <a:ea typeface="Corbel" charset="0"/>
                <a:cs typeface="Corbel" charset="0"/>
              </a:rPr>
              <a:t>, </a:t>
            </a:r>
            <a:r>
              <a:rPr lang="en-US" sz="1600" b="1" dirty="0" err="1">
                <a:latin typeface="Corbel" charset="0"/>
                <a:ea typeface="Corbel" charset="0"/>
                <a:cs typeface="Corbel" charset="0"/>
              </a:rPr>
              <a:t>technologii</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kanałów</a:t>
            </a:r>
            <a:r>
              <a:rPr lang="en-US" sz="1600" b="1" dirty="0">
                <a:latin typeface="Corbel" charset="0"/>
                <a:ea typeface="Corbel" charset="0"/>
                <a:cs typeface="Corbel" charset="0"/>
              </a:rPr>
              <a:t> </a:t>
            </a:r>
            <a:r>
              <a:rPr lang="en-US" sz="1600" b="1" dirty="0" err="1">
                <a:latin typeface="Corbel" charset="0"/>
                <a:ea typeface="Corbel" charset="0"/>
                <a:cs typeface="Corbel" charset="0"/>
              </a:rPr>
              <a:t>dystrybucji</a:t>
            </a:r>
            <a:r>
              <a:rPr lang="en-US" sz="1600" dirty="0">
                <a:latin typeface="Corbel" charset="0"/>
                <a:ea typeface="Corbel" charset="0"/>
                <a:cs typeface="Corbel" charset="0"/>
              </a:rPr>
              <a:t>, a </a:t>
            </a:r>
            <a:r>
              <a:rPr lang="en-US" sz="1600" dirty="0" err="1">
                <a:latin typeface="Corbel" charset="0"/>
                <a:ea typeface="Corbel" charset="0"/>
                <a:cs typeface="Corbel" charset="0"/>
              </a:rPr>
              <a:t>także</a:t>
            </a:r>
            <a:r>
              <a:rPr lang="en-US" sz="1600" dirty="0">
                <a:latin typeface="Corbel" charset="0"/>
                <a:ea typeface="Corbel" charset="0"/>
                <a:cs typeface="Corbel" charset="0"/>
              </a:rPr>
              <a:t> do </a:t>
            </a:r>
            <a:r>
              <a:rPr lang="en-US" sz="1600" dirty="0" err="1">
                <a:latin typeface="Corbel" charset="0"/>
                <a:ea typeface="Corbel" charset="0"/>
                <a:cs typeface="Corbel" charset="0"/>
              </a:rPr>
              <a:t>projektów</a:t>
            </a:r>
            <a:r>
              <a:rPr lang="en-US" sz="1600" dirty="0">
                <a:latin typeface="Corbel" charset="0"/>
                <a:ea typeface="Corbel" charset="0"/>
                <a:cs typeface="Corbel" charset="0"/>
              </a:rPr>
              <a:t> </a:t>
            </a:r>
            <a:r>
              <a:rPr lang="en-US" sz="1600" dirty="0" err="1">
                <a:latin typeface="Corbel" charset="0"/>
                <a:ea typeface="Corbel" charset="0"/>
                <a:cs typeface="Corbel" charset="0"/>
              </a:rPr>
              <a:t>badawczo-rozwojowych</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generowania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dochody</a:t>
            </a:r>
            <a:r>
              <a:rPr lang="en-US" sz="1600" dirty="0">
                <a:latin typeface="Corbel" charset="0"/>
                <a:ea typeface="Corbel" charset="0"/>
                <a:cs typeface="Corbel" charset="0"/>
              </a:rPr>
              <a:t> w </a:t>
            </a:r>
            <a:r>
              <a:rPr lang="en-US" sz="1600" dirty="0" err="1">
                <a:latin typeface="Corbel" charset="0"/>
                <a:ea typeface="Corbel" charset="0"/>
                <a:cs typeface="Corbel" charset="0"/>
              </a:rPr>
              <a:t>walutach</a:t>
            </a:r>
            <a:r>
              <a:rPr lang="en-US" sz="1600" dirty="0">
                <a:latin typeface="Corbel" charset="0"/>
                <a:ea typeface="Corbel" charset="0"/>
                <a:cs typeface="Corbel" charset="0"/>
              </a:rPr>
              <a:t> </a:t>
            </a:r>
            <a:r>
              <a:rPr lang="en-US" sz="1600" dirty="0" err="1">
                <a:latin typeface="Corbel" charset="0"/>
                <a:ea typeface="Corbel" charset="0"/>
                <a:cs typeface="Corbel" charset="0"/>
              </a:rPr>
              <a:t>obcych</a:t>
            </a:r>
            <a:r>
              <a:rPr lang="en-US" sz="1600" dirty="0">
                <a:latin typeface="Corbel" charset="0"/>
                <a:ea typeface="Corbel" charset="0"/>
                <a:cs typeface="Corbel" charset="0"/>
              </a:rPr>
              <a:t>.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Kluczowe</a:t>
            </a:r>
            <a:r>
              <a:rPr lang="en-US" sz="1600" dirty="0">
                <a:latin typeface="Corbel" charset="0"/>
                <a:ea typeface="Corbel" charset="0"/>
                <a:cs typeface="Corbel" charset="0"/>
              </a:rPr>
              <a:t> </a:t>
            </a:r>
            <a:r>
              <a:rPr lang="en-US" sz="1600" dirty="0" err="1">
                <a:latin typeface="Corbel" charset="0"/>
                <a:ea typeface="Corbel" charset="0"/>
                <a:cs typeface="Corbel" charset="0"/>
              </a:rPr>
              <a:t>sektory</a:t>
            </a:r>
            <a:r>
              <a:rPr lang="en-US" sz="1600" dirty="0">
                <a:latin typeface="Corbel" charset="0"/>
                <a:ea typeface="Corbel" charset="0"/>
                <a:cs typeface="Corbel" charset="0"/>
              </a:rPr>
              <a:t> </a:t>
            </a:r>
            <a:r>
              <a:rPr lang="en-US" sz="1600" dirty="0" err="1">
                <a:latin typeface="Corbel" charset="0"/>
                <a:ea typeface="Corbel" charset="0"/>
                <a:cs typeface="Corbel" charset="0"/>
              </a:rPr>
              <a:t>docelowe</a:t>
            </a:r>
            <a:r>
              <a:rPr lang="en-US" sz="1600" dirty="0">
                <a:latin typeface="Corbel" charset="0"/>
                <a:ea typeface="Corbel" charset="0"/>
                <a:cs typeface="Corbel" charset="0"/>
              </a:rPr>
              <a:t> to </a:t>
            </a:r>
            <a:r>
              <a:rPr lang="en-US" sz="1600" b="1" dirty="0" err="1">
                <a:latin typeface="Corbel" charset="0"/>
                <a:ea typeface="Corbel" charset="0"/>
                <a:cs typeface="Corbel" charset="0"/>
              </a:rPr>
              <a:t>nieruchomościami</a:t>
            </a:r>
            <a:r>
              <a:rPr lang="en-US" sz="1600" b="1" dirty="0">
                <a:latin typeface="Corbel" charset="0"/>
                <a:ea typeface="Corbel" charset="0"/>
                <a:cs typeface="Corbel" charset="0"/>
              </a:rPr>
              <a:t>, </a:t>
            </a:r>
            <a:r>
              <a:rPr lang="en-US" sz="1600" b="1" dirty="0" err="1">
                <a:latin typeface="Corbel" charset="0"/>
                <a:ea typeface="Corbel" charset="0"/>
                <a:cs typeface="Corbel" charset="0"/>
              </a:rPr>
              <a:t>hotelarstwo</a:t>
            </a:r>
            <a:r>
              <a:rPr lang="en-US" sz="1600" b="1" dirty="0">
                <a:latin typeface="Corbel" charset="0"/>
                <a:ea typeface="Corbel" charset="0"/>
                <a:cs typeface="Corbel" charset="0"/>
              </a:rPr>
              <a:t>, </a:t>
            </a:r>
            <a:r>
              <a:rPr lang="en-US" sz="1600" b="1" dirty="0" err="1">
                <a:latin typeface="Corbel" charset="0"/>
                <a:ea typeface="Corbel" charset="0"/>
                <a:cs typeface="Corbel" charset="0"/>
              </a:rPr>
              <a:t>usługi</a:t>
            </a:r>
            <a:r>
              <a:rPr lang="en-US" sz="1600" b="1" dirty="0">
                <a:latin typeface="Corbel" charset="0"/>
                <a:ea typeface="Corbel" charset="0"/>
                <a:cs typeface="Corbel" charset="0"/>
              </a:rPr>
              <a:t> </a:t>
            </a:r>
            <a:r>
              <a:rPr lang="en-US" sz="1600" b="1" dirty="0" err="1">
                <a:latin typeface="Corbel" charset="0"/>
                <a:ea typeface="Corbel" charset="0"/>
                <a:cs typeface="Corbel" charset="0"/>
              </a:rPr>
              <a:t>motoryzacyjne</a:t>
            </a:r>
            <a:r>
              <a:rPr lang="en-US" sz="1600" b="1" dirty="0">
                <a:latin typeface="Corbel" charset="0"/>
                <a:ea typeface="Corbel" charset="0"/>
                <a:cs typeface="Corbel" charset="0"/>
              </a:rPr>
              <a:t>, </a:t>
            </a:r>
            <a:r>
              <a:rPr lang="en-US" sz="1600" b="1" dirty="0" err="1">
                <a:latin typeface="Corbel" charset="0"/>
                <a:ea typeface="Corbel" charset="0"/>
                <a:cs typeface="Corbel" charset="0"/>
              </a:rPr>
              <a:t>finansowe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biznesowe</a:t>
            </a:r>
            <a:r>
              <a:rPr lang="en-US" sz="1600" b="1" dirty="0">
                <a:latin typeface="Corbel" charset="0"/>
                <a:ea typeface="Corbel" charset="0"/>
                <a:cs typeface="Corbel" charset="0"/>
              </a:rPr>
              <a:t> </a:t>
            </a:r>
            <a:r>
              <a:rPr lang="en-US" sz="1600" b="1" dirty="0" err="1">
                <a:latin typeface="Corbel" charset="0"/>
                <a:ea typeface="Corbel" charset="0"/>
                <a:cs typeface="Corbel" charset="0"/>
              </a:rPr>
              <a:t>oraz</a:t>
            </a:r>
            <a:r>
              <a:rPr lang="en-US" sz="1600" b="1" dirty="0">
                <a:latin typeface="Corbel" charset="0"/>
                <a:ea typeface="Corbel" charset="0"/>
                <a:cs typeface="Corbel" charset="0"/>
              </a:rPr>
              <a:t> </a:t>
            </a:r>
            <a:r>
              <a:rPr lang="en-US" sz="1600" b="1" dirty="0" err="1">
                <a:latin typeface="Corbel" charset="0"/>
                <a:ea typeface="Corbel" charset="0"/>
                <a:cs typeface="Corbel" charset="0"/>
              </a:rPr>
              <a:t>technologie</a:t>
            </a:r>
            <a:r>
              <a:rPr lang="en-US" sz="1600" b="1" dirty="0">
                <a:latin typeface="Corbel" charset="0"/>
                <a:ea typeface="Corbel" charset="0"/>
                <a:cs typeface="Corbel" charset="0"/>
              </a:rPr>
              <a:t> </a:t>
            </a:r>
            <a:r>
              <a:rPr lang="en-US" sz="1600" b="1" dirty="0" err="1">
                <a:latin typeface="Corbel" charset="0"/>
                <a:ea typeface="Corbel" charset="0"/>
                <a:cs typeface="Corbel" charset="0"/>
              </a:rPr>
              <a:t>informatyczne</a:t>
            </a:r>
            <a:r>
              <a:rPr lang="en-US" sz="1600"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marL="285750" indent="-285750" algn="r">
              <a:buFont typeface="Arial" charset="0"/>
              <a:buChar char="•"/>
            </a:pPr>
            <a:endParaRPr lang="en-US" sz="1600" dirty="0">
              <a:latin typeface="Corbel" charset="0"/>
              <a:ea typeface="Corbel" charset="0"/>
              <a:cs typeface="Corbel" charset="0"/>
            </a:endParaRPr>
          </a:p>
          <a:p>
            <a:pPr algn="r"/>
            <a:r>
              <a:rPr lang="en-US" b="1" dirty="0" err="1">
                <a:latin typeface="Corbel" charset="0"/>
                <a:ea typeface="Corbel" charset="0"/>
                <a:cs typeface="Corbel" charset="0"/>
              </a:rPr>
              <a:t>Nie</a:t>
            </a:r>
            <a:r>
              <a:rPr lang="en-US" b="1" dirty="0">
                <a:latin typeface="Corbel" charset="0"/>
                <a:ea typeface="Corbel" charset="0"/>
                <a:cs typeface="Corbel" charset="0"/>
              </a:rPr>
              <a:t> </a:t>
            </a:r>
            <a:r>
              <a:rPr lang="en-US" b="1" dirty="0" err="1">
                <a:latin typeface="Corbel" charset="0"/>
                <a:ea typeface="Corbel" charset="0"/>
                <a:cs typeface="Corbel" charset="0"/>
              </a:rPr>
              <a:t>odbyło</a:t>
            </a:r>
            <a:r>
              <a:rPr lang="en-US" b="1" dirty="0">
                <a:latin typeface="Corbel" charset="0"/>
                <a:ea typeface="Corbel" charset="0"/>
                <a:cs typeface="Corbel" charset="0"/>
              </a:rPr>
              <a:t> </a:t>
            </a:r>
            <a:r>
              <a:rPr lang="en-US" b="1" dirty="0" err="1">
                <a:latin typeface="Corbel" charset="0"/>
                <a:ea typeface="Corbel" charset="0"/>
                <a:cs typeface="Corbel" charset="0"/>
              </a:rPr>
              <a:t>Sie</a:t>
            </a:r>
            <a:r>
              <a:rPr lang="en-US" b="1" dirty="0">
                <a:latin typeface="Corbel" charset="0"/>
                <a:ea typeface="Corbel" charset="0"/>
                <a:cs typeface="Corbel" charset="0"/>
              </a:rPr>
              <a:t> bez </a:t>
            </a:r>
            <a:r>
              <a:rPr lang="en-US" b="1" dirty="0" err="1">
                <a:latin typeface="Corbel" charset="0"/>
                <a:ea typeface="Corbel" charset="0"/>
                <a:cs typeface="Corbel" charset="0"/>
              </a:rPr>
              <a:t>kontrowersji</a:t>
            </a:r>
            <a:r>
              <a:rPr lang="en-US" b="1" dirty="0">
                <a:latin typeface="Corbel" charset="0"/>
                <a:ea typeface="Corbel" charset="0"/>
                <a:cs typeface="Corbel"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06" y="5563337"/>
            <a:ext cx="1525950" cy="6955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8300" y="5387701"/>
            <a:ext cx="979200" cy="105119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7717" t="27576" r="11405"/>
          <a:stretch/>
        </p:blipFill>
        <p:spPr>
          <a:xfrm>
            <a:off x="4299717" y="5482646"/>
            <a:ext cx="1676400" cy="834681"/>
          </a:xfrm>
          <a:prstGeom prst="rect">
            <a:avLst/>
          </a:prstGeom>
        </p:spPr>
      </p:pic>
    </p:spTree>
    <p:extLst>
      <p:ext uri="{BB962C8B-B14F-4D97-AF65-F5344CB8AC3E}">
        <p14:creationId xmlns:p14="http://schemas.microsoft.com/office/powerpoint/2010/main" val="10807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a:spcBef>
                <a:spcPts val="0"/>
              </a:spcBef>
              <a:spcAft>
                <a:spcPts val="0"/>
              </a:spcAft>
            </a:pPr>
            <a:r>
              <a:rPr lang="de-DE" sz="2800" b="1" dirty="0">
                <a:latin typeface="Corbel" charset="0"/>
                <a:ea typeface="Corbel" charset="0"/>
                <a:cs typeface="Corbel" charset="0"/>
              </a:rPr>
              <a:t>FDI </a:t>
            </a:r>
            <a:r>
              <a:rPr lang="de-DE" sz="2800" b="1" dirty="0" err="1">
                <a:latin typeface="Corbel" charset="0"/>
                <a:ea typeface="Corbel" charset="0"/>
                <a:cs typeface="Corbel" charset="0"/>
              </a:rPr>
              <a:t>według</a:t>
            </a:r>
            <a:r>
              <a:rPr lang="de-DE" sz="2800" b="1" dirty="0">
                <a:latin typeface="Corbel" charset="0"/>
                <a:ea typeface="Corbel" charset="0"/>
                <a:cs typeface="Corbel" charset="0"/>
              </a:rPr>
              <a:t> </a:t>
            </a:r>
            <a:r>
              <a:rPr lang="de-DE" sz="2800" b="1" dirty="0" err="1">
                <a:latin typeface="Corbel" charset="0"/>
                <a:ea typeface="Corbel" charset="0"/>
                <a:cs typeface="Corbel" charset="0"/>
              </a:rPr>
              <a:t>sektorów</a:t>
            </a:r>
            <a:r>
              <a:rPr lang="de-DE" sz="2800" b="1" dirty="0">
                <a:latin typeface="Corbel" charset="0"/>
                <a:ea typeface="Corbel" charset="0"/>
                <a:cs typeface="Corbel" charset="0"/>
              </a:rPr>
              <a:t>- </a:t>
            </a:r>
            <a:r>
              <a:rPr lang="de-DE" sz="2800" b="1" dirty="0" err="1">
                <a:latin typeface="Corbel" charset="0"/>
                <a:ea typeface="Corbel" charset="0"/>
                <a:cs typeface="Corbel" charset="0"/>
              </a:rPr>
              <a:t>produkcja</a:t>
            </a:r>
            <a:endParaRPr lang="de-DE" sz="2800" b="1" dirty="0">
              <a:latin typeface="Corbel" charset="0"/>
              <a:ea typeface="Corbel" charset="0"/>
              <a:cs typeface="Corbel" charset="0"/>
            </a:endParaRPr>
          </a:p>
          <a:p>
            <a:pPr>
              <a:spcBef>
                <a:spcPts val="0"/>
              </a:spcBef>
              <a:spcAft>
                <a:spcPts val="0"/>
              </a:spcAft>
            </a:pPr>
            <a:r>
              <a:rPr lang="en-US" dirty="0" err="1">
                <a:latin typeface="Corbel" charset="0"/>
                <a:ea typeface="Corbel" charset="0"/>
                <a:cs typeface="Corbel" charset="0"/>
              </a:rPr>
              <a:t>Według</a:t>
            </a:r>
            <a:r>
              <a:rPr lang="en-US" dirty="0">
                <a:latin typeface="Corbel" charset="0"/>
                <a:ea typeface="Corbel" charset="0"/>
                <a:cs typeface="Corbel" charset="0"/>
              </a:rPr>
              <a:t> </a:t>
            </a:r>
            <a:r>
              <a:rPr lang="en-US" dirty="0" err="1">
                <a:latin typeface="Corbel" charset="0"/>
                <a:ea typeface="Corbel" charset="0"/>
                <a:cs typeface="Corbel" charset="0"/>
              </a:rPr>
              <a:t>oficjalnych</a:t>
            </a:r>
            <a:r>
              <a:rPr lang="en-US" dirty="0">
                <a:latin typeface="Corbel" charset="0"/>
                <a:ea typeface="Corbel" charset="0"/>
                <a:cs typeface="Corbel" charset="0"/>
              </a:rPr>
              <a:t> </a:t>
            </a:r>
            <a:r>
              <a:rPr lang="en-US" dirty="0" err="1">
                <a:latin typeface="Corbel" charset="0"/>
                <a:ea typeface="Corbel" charset="0"/>
                <a:cs typeface="Corbel" charset="0"/>
              </a:rPr>
              <a:t>badań</a:t>
            </a:r>
            <a:r>
              <a:rPr lang="en-US" dirty="0">
                <a:latin typeface="Corbel" charset="0"/>
                <a:ea typeface="Corbel" charset="0"/>
                <a:cs typeface="Corbel" charset="0"/>
              </a:rPr>
              <a:t> </a:t>
            </a:r>
            <a:r>
              <a:rPr lang="en-US" dirty="0" err="1">
                <a:latin typeface="Corbel" charset="0"/>
                <a:ea typeface="Corbel" charset="0"/>
                <a:cs typeface="Corbel" charset="0"/>
              </a:rPr>
              <a:t>przeprowadzonych</a:t>
            </a:r>
            <a:r>
              <a:rPr lang="en-US" dirty="0">
                <a:latin typeface="Corbel" charset="0"/>
                <a:ea typeface="Corbel" charset="0"/>
                <a:cs typeface="Corbel" charset="0"/>
              </a:rPr>
              <a:t> </a:t>
            </a:r>
            <a:r>
              <a:rPr lang="en-US" dirty="0" err="1">
                <a:latin typeface="Corbel" charset="0"/>
                <a:ea typeface="Corbel" charset="0"/>
                <a:cs typeface="Corbel" charset="0"/>
              </a:rPr>
              <a:t>poprzez</a:t>
            </a:r>
            <a:r>
              <a:rPr lang="en-US" dirty="0">
                <a:latin typeface="Corbel" charset="0"/>
                <a:ea typeface="Corbel" charset="0"/>
                <a:cs typeface="Corbel" charset="0"/>
              </a:rPr>
              <a:t> UNCTAD</a:t>
            </a:r>
          </a:p>
          <a:p>
            <a:pPr>
              <a:spcBef>
                <a:spcPts val="0"/>
              </a:spcBef>
              <a:spcAft>
                <a:spcPts val="0"/>
              </a:spcAft>
            </a:pPr>
            <a:endParaRPr lang="en-US" sz="28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495300" y="1588533"/>
            <a:ext cx="7924800" cy="1600438"/>
          </a:xfrm>
          <a:prstGeom prst="rect">
            <a:avLst/>
          </a:prstGeom>
        </p:spPr>
        <p:txBody>
          <a:bodyPr wrap="square">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496"/>
          <a:stretch/>
        </p:blipFill>
        <p:spPr>
          <a:xfrm>
            <a:off x="972431" y="3943789"/>
            <a:ext cx="8066546" cy="3048022"/>
          </a:xfrm>
          <a:prstGeom prst="rect">
            <a:avLst/>
          </a:prstGeom>
        </p:spPr>
      </p:pic>
      <p:sp>
        <p:nvSpPr>
          <p:cNvPr id="11" name="TextBox 10"/>
          <p:cNvSpPr txBox="1"/>
          <p:nvPr/>
        </p:nvSpPr>
        <p:spPr>
          <a:xfrm>
            <a:off x="4828787" y="1711248"/>
            <a:ext cx="5032771" cy="3293209"/>
          </a:xfrm>
          <a:prstGeom prst="rect">
            <a:avLst/>
          </a:prstGeom>
          <a:solidFill>
            <a:srgbClr val="FFFFFF"/>
          </a:solidFill>
        </p:spPr>
        <p:txBody>
          <a:bodyPr wrap="square" rtlCol="0">
            <a:spAutoFit/>
          </a:bodyPr>
          <a:lstStyle/>
          <a:p>
            <a:pPr marL="285750" indent="-285750">
              <a:buFont typeface="Arial" charset="0"/>
              <a:buChar char="•"/>
            </a:pPr>
            <a:r>
              <a:rPr lang="en-US" sz="1600" b="1" dirty="0" err="1">
                <a:latin typeface="Corbel" charset="0"/>
                <a:ea typeface="Corbel" charset="0"/>
                <a:cs typeface="Corbel" charset="0"/>
              </a:rPr>
              <a:t>Produkcyjne</a:t>
            </a:r>
            <a:r>
              <a:rPr lang="en-US" sz="1600" b="1" dirty="0">
                <a:latin typeface="Corbel" charset="0"/>
                <a:ea typeface="Corbel" charset="0"/>
                <a:cs typeface="Corbel" charset="0"/>
              </a:rPr>
              <a:t> </a:t>
            </a:r>
            <a:r>
              <a:rPr lang="en-US" sz="1600" b="1" dirty="0" err="1">
                <a:latin typeface="Corbel" charset="0"/>
                <a:ea typeface="Corbel" charset="0"/>
                <a:cs typeface="Corbel" charset="0"/>
              </a:rPr>
              <a:t>projekty</a:t>
            </a:r>
            <a:r>
              <a:rPr lang="en-US" sz="1600" b="1" dirty="0">
                <a:latin typeface="Corbel" charset="0"/>
                <a:ea typeface="Corbel" charset="0"/>
                <a:cs typeface="Corbel" charset="0"/>
              </a:rPr>
              <a:t> greenfield </a:t>
            </a:r>
            <a:r>
              <a:rPr lang="en-US" sz="1600" dirty="0" err="1">
                <a:latin typeface="Corbel" charset="0"/>
                <a:ea typeface="Corbel" charset="0"/>
                <a:cs typeface="Corbel" charset="0"/>
              </a:rPr>
              <a:t>obniżyły</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o 9%.</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Główne</a:t>
            </a:r>
            <a:r>
              <a:rPr lang="en-US" sz="1600" dirty="0">
                <a:latin typeface="Corbel" charset="0"/>
                <a:ea typeface="Corbel" charset="0"/>
                <a:cs typeface="Corbel" charset="0"/>
              </a:rPr>
              <a:t> </a:t>
            </a:r>
            <a:r>
              <a:rPr lang="en-US" sz="1600" dirty="0" err="1">
                <a:latin typeface="Corbel" charset="0"/>
                <a:ea typeface="Corbel" charset="0"/>
                <a:cs typeface="Corbel" charset="0"/>
              </a:rPr>
              <a:t>międzynarodowego</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w </a:t>
            </a:r>
            <a:r>
              <a:rPr lang="en-US" sz="1600" dirty="0" err="1">
                <a:latin typeface="Corbel" charset="0"/>
                <a:ea typeface="Corbel" charset="0"/>
                <a:cs typeface="Corbel" charset="0"/>
              </a:rPr>
              <a:t>produkcji</a:t>
            </a:r>
            <a:r>
              <a:rPr lang="en-US" sz="1600" dirty="0">
                <a:latin typeface="Corbel" charset="0"/>
                <a:ea typeface="Corbel" charset="0"/>
                <a:cs typeface="Corbel" charset="0"/>
              </a:rPr>
              <a:t> </a:t>
            </a:r>
            <a:r>
              <a:rPr lang="en-US" sz="1600" dirty="0" err="1">
                <a:latin typeface="Corbel" charset="0"/>
                <a:ea typeface="Corbel" charset="0"/>
                <a:cs typeface="Corbel" charset="0"/>
              </a:rPr>
              <a:t>były</a:t>
            </a:r>
            <a:r>
              <a:rPr lang="en-US" sz="1600" dirty="0">
                <a:latin typeface="Corbel" charset="0"/>
                <a:ea typeface="Corbel" charset="0"/>
                <a:cs typeface="Corbel" charset="0"/>
              </a:rPr>
              <a:t> </a:t>
            </a:r>
            <a:r>
              <a:rPr lang="en-US" sz="1600" dirty="0" err="1">
                <a:latin typeface="Corbel" charset="0"/>
                <a:ea typeface="Corbel" charset="0"/>
                <a:cs typeface="Corbel" charset="0"/>
              </a:rPr>
              <a:t>przesiedlenia</a:t>
            </a:r>
            <a:r>
              <a:rPr lang="en-US" sz="1600" dirty="0">
                <a:latin typeface="Corbel" charset="0"/>
                <a:ea typeface="Corbel" charset="0"/>
                <a:cs typeface="Corbel" charset="0"/>
              </a:rPr>
              <a:t> w </a:t>
            </a:r>
            <a:r>
              <a:rPr lang="en-US" sz="1600" dirty="0" err="1">
                <a:latin typeface="Corbel" charset="0"/>
                <a:ea typeface="Corbel" charset="0"/>
                <a:cs typeface="Corbel" charset="0"/>
              </a:rPr>
              <a:t>poszukiwaniu</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r>
              <a:rPr lang="en-US" sz="1600" dirty="0">
                <a:latin typeface="Corbel" charset="0"/>
                <a:ea typeface="Corbel" charset="0"/>
                <a:cs typeface="Corbel" charset="0"/>
              </a:rPr>
              <a:t>, </a:t>
            </a:r>
            <a:r>
              <a:rPr lang="en-US" sz="1600" dirty="0" err="1">
                <a:latin typeface="Corbel" charset="0"/>
                <a:ea typeface="Corbel" charset="0"/>
                <a:cs typeface="Corbel" charset="0"/>
              </a:rPr>
              <a:t>zasobów</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efektywności</a:t>
            </a:r>
            <a:r>
              <a:rPr lang="en-US" sz="1600" dirty="0">
                <a:latin typeface="Corbel" charset="0"/>
                <a:ea typeface="Corbel" charset="0"/>
                <a:cs typeface="Corbel" charset="0"/>
              </a:rPr>
              <a:t>.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Główne</a:t>
            </a:r>
            <a:r>
              <a:rPr lang="en-US" sz="1600" dirty="0">
                <a:latin typeface="Corbel" charset="0"/>
                <a:ea typeface="Corbel" charset="0"/>
                <a:cs typeface="Corbel" charset="0"/>
              </a:rPr>
              <a:t> </a:t>
            </a:r>
            <a:r>
              <a:rPr lang="en-US" sz="1600" dirty="0" err="1">
                <a:latin typeface="Corbel" charset="0"/>
                <a:ea typeface="Corbel" charset="0"/>
                <a:cs typeface="Corbel" charset="0"/>
              </a:rPr>
              <a:t>gałęzie</a:t>
            </a:r>
            <a:r>
              <a:rPr lang="en-US" sz="1600" dirty="0">
                <a:latin typeface="Corbel" charset="0"/>
                <a:ea typeface="Corbel" charset="0"/>
                <a:cs typeface="Corbel" charset="0"/>
              </a:rPr>
              <a:t> </a:t>
            </a:r>
            <a:r>
              <a:rPr lang="en-US" sz="1600" dirty="0" err="1">
                <a:latin typeface="Corbel" charset="0"/>
                <a:ea typeface="Corbel" charset="0"/>
                <a:cs typeface="Corbel" charset="0"/>
              </a:rPr>
              <a:t>przemysłu</a:t>
            </a:r>
            <a:r>
              <a:rPr lang="en-US" sz="1600" dirty="0">
                <a:latin typeface="Corbel" charset="0"/>
                <a:ea typeface="Corbel" charset="0"/>
                <a:cs typeface="Corbel" charset="0"/>
              </a:rPr>
              <a:t> to </a:t>
            </a:r>
            <a:r>
              <a:rPr lang="en-US" sz="1600" dirty="0" err="1">
                <a:latin typeface="Corbel" charset="0"/>
                <a:ea typeface="Corbel" charset="0"/>
                <a:cs typeface="Corbel" charset="0"/>
              </a:rPr>
              <a:t>produkty</a:t>
            </a:r>
            <a:r>
              <a:rPr lang="en-US" sz="1600" dirty="0">
                <a:latin typeface="Corbel" charset="0"/>
                <a:ea typeface="Corbel" charset="0"/>
                <a:cs typeface="Corbel" charset="0"/>
              </a:rPr>
              <a:t> </a:t>
            </a:r>
            <a:r>
              <a:rPr lang="en-US" sz="1600" dirty="0" err="1">
                <a:latin typeface="Corbel" charset="0"/>
                <a:ea typeface="Corbel" charset="0"/>
                <a:cs typeface="Corbel" charset="0"/>
              </a:rPr>
              <a:t>chemiczne</a:t>
            </a:r>
            <a:r>
              <a:rPr lang="en-US" sz="1600" dirty="0">
                <a:latin typeface="Corbel" charset="0"/>
                <a:ea typeface="Corbel" charset="0"/>
                <a:cs typeface="Corbel" charset="0"/>
              </a:rPr>
              <a:t>, </a:t>
            </a:r>
            <a:r>
              <a:rPr lang="en-US" sz="1600" dirty="0" err="1">
                <a:latin typeface="Corbel" charset="0"/>
                <a:ea typeface="Corbel" charset="0"/>
                <a:cs typeface="Corbel" charset="0"/>
              </a:rPr>
              <a:t>żywność</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napoje</a:t>
            </a:r>
            <a:r>
              <a:rPr lang="en-US" sz="1600" dirty="0">
                <a:latin typeface="Corbel" charset="0"/>
                <a:ea typeface="Corbel" charset="0"/>
                <a:cs typeface="Corbel" charset="0"/>
              </a:rPr>
              <a:t>, </a:t>
            </a:r>
            <a:r>
              <a:rPr lang="en-US" sz="1600" dirty="0" err="1">
                <a:latin typeface="Corbel" charset="0"/>
                <a:ea typeface="Corbel" charset="0"/>
                <a:cs typeface="Corbel" charset="0"/>
              </a:rPr>
              <a:t>elektronika</a:t>
            </a:r>
            <a:r>
              <a:rPr lang="en-US" sz="1600" dirty="0">
                <a:latin typeface="Corbel" charset="0"/>
                <a:ea typeface="Corbel" charset="0"/>
                <a:cs typeface="Corbel" charset="0"/>
              </a:rPr>
              <a:t>, </a:t>
            </a:r>
            <a:r>
              <a:rPr lang="en-US" sz="1600" dirty="0" err="1">
                <a:latin typeface="Corbel" charset="0"/>
                <a:ea typeface="Corbel" charset="0"/>
                <a:cs typeface="Corbel" charset="0"/>
              </a:rPr>
              <a:t>pojazdy</a:t>
            </a:r>
            <a:r>
              <a:rPr lang="en-US" sz="1600" dirty="0">
                <a:latin typeface="Corbel" charset="0"/>
                <a:ea typeface="Corbel" charset="0"/>
                <a:cs typeface="Corbel" charset="0"/>
              </a:rPr>
              <a:t> </a:t>
            </a:r>
            <a:r>
              <a:rPr lang="en-US" sz="1600" dirty="0" err="1">
                <a:latin typeface="Corbel" charset="0"/>
                <a:ea typeface="Corbel" charset="0"/>
                <a:cs typeface="Corbel" charset="0"/>
              </a:rPr>
              <a:t>mechaniczne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produkty</a:t>
            </a:r>
            <a:r>
              <a:rPr lang="en-US" sz="1600" dirty="0">
                <a:latin typeface="Corbel" charset="0"/>
                <a:ea typeface="Corbel" charset="0"/>
                <a:cs typeface="Corbel" charset="0"/>
              </a:rPr>
              <a:t> </a:t>
            </a:r>
            <a:r>
              <a:rPr lang="en-US" sz="1600" dirty="0" err="1">
                <a:latin typeface="Corbel" charset="0"/>
                <a:ea typeface="Corbel" charset="0"/>
                <a:cs typeface="Corbel" charset="0"/>
              </a:rPr>
              <a:t>naftowe</a:t>
            </a:r>
            <a:r>
              <a:rPr lang="en-US" sz="1600"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a:latin typeface="Corbel" charset="0"/>
                <a:ea typeface="Corbel" charset="0"/>
                <a:cs typeface="Corbel" charset="0"/>
              </a:rPr>
              <a:t>W 2017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zaczęły</a:t>
            </a:r>
            <a:r>
              <a:rPr lang="en-US" sz="1600" dirty="0">
                <a:latin typeface="Corbel" charset="0"/>
                <a:ea typeface="Corbel" charset="0"/>
                <a:cs typeface="Corbel" charset="0"/>
              </a:rPr>
              <a:t> </a:t>
            </a:r>
            <a:r>
              <a:rPr lang="en-US" sz="1600" dirty="0" err="1">
                <a:latin typeface="Corbel" charset="0"/>
                <a:ea typeface="Corbel" charset="0"/>
                <a:cs typeface="Corbel" charset="0"/>
              </a:rPr>
              <a:t>oceniać</a:t>
            </a:r>
            <a:r>
              <a:rPr lang="en-US" sz="1600" dirty="0">
                <a:latin typeface="Corbel" charset="0"/>
                <a:ea typeface="Corbel" charset="0"/>
                <a:cs typeface="Corbel" charset="0"/>
              </a:rPr>
              <a:t> </a:t>
            </a:r>
            <a:r>
              <a:rPr lang="en-US" sz="1600" dirty="0" err="1">
                <a:latin typeface="Corbel" charset="0"/>
                <a:ea typeface="Corbel" charset="0"/>
                <a:cs typeface="Corbel" charset="0"/>
              </a:rPr>
              <a:t>łańcuchy</a:t>
            </a:r>
            <a:r>
              <a:rPr lang="en-US" sz="1600" dirty="0">
                <a:latin typeface="Corbel" charset="0"/>
                <a:ea typeface="Corbel" charset="0"/>
                <a:cs typeface="Corbel" charset="0"/>
              </a:rPr>
              <a:t> </a:t>
            </a:r>
            <a:r>
              <a:rPr lang="en-US" sz="1600" dirty="0" err="1">
                <a:latin typeface="Corbel" charset="0"/>
                <a:ea typeface="Corbel" charset="0"/>
                <a:cs typeface="Corbel" charset="0"/>
              </a:rPr>
              <a:t>dostaw</a:t>
            </a:r>
            <a:r>
              <a:rPr lang="en-US" sz="1600" dirty="0">
                <a:latin typeface="Corbel" charset="0"/>
                <a:ea typeface="Corbel" charset="0"/>
                <a:cs typeface="Corbel" charset="0"/>
              </a:rPr>
              <a:t>, </a:t>
            </a:r>
            <a:r>
              <a:rPr lang="en-US" sz="1600" dirty="0" err="1">
                <a:latin typeface="Corbel" charset="0"/>
                <a:ea typeface="Corbel" charset="0"/>
                <a:cs typeface="Corbel" charset="0"/>
              </a:rPr>
              <a:t>szukac</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alternatywnych</a:t>
            </a:r>
            <a:r>
              <a:rPr lang="en-US" sz="1600" dirty="0">
                <a:latin typeface="Corbel" charset="0"/>
                <a:ea typeface="Corbel" charset="0"/>
                <a:cs typeface="Corbel" charset="0"/>
              </a:rPr>
              <a:t> </a:t>
            </a:r>
            <a:r>
              <a:rPr lang="en-US" sz="1600" dirty="0" err="1">
                <a:latin typeface="Corbel" charset="0"/>
                <a:ea typeface="Corbel" charset="0"/>
                <a:cs typeface="Corbel" charset="0"/>
              </a:rPr>
              <a:t>dostawców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odświeżyć</a:t>
            </a:r>
            <a:r>
              <a:rPr lang="en-US" sz="1600" dirty="0">
                <a:latin typeface="Corbel" charset="0"/>
                <a:ea typeface="Corbel" charset="0"/>
                <a:cs typeface="Corbel" charset="0"/>
              </a:rPr>
              <a:t> </a:t>
            </a:r>
            <a:r>
              <a:rPr lang="en-US" sz="1600" dirty="0" err="1">
                <a:latin typeface="Corbel" charset="0"/>
                <a:ea typeface="Corbel" charset="0"/>
                <a:cs typeface="Corbel" charset="0"/>
              </a:rPr>
              <a:t>swój</a:t>
            </a:r>
            <a:r>
              <a:rPr lang="en-US" sz="1600" dirty="0">
                <a:latin typeface="Corbel" charset="0"/>
                <a:ea typeface="Corbel" charset="0"/>
                <a:cs typeface="Corbel" charset="0"/>
              </a:rPr>
              <a:t> model </a:t>
            </a:r>
            <a:r>
              <a:rPr lang="en-US" sz="1600" dirty="0" err="1">
                <a:latin typeface="Corbel" charset="0"/>
                <a:ea typeface="Corbel" charset="0"/>
                <a:cs typeface="Corbel" charset="0"/>
              </a:rPr>
              <a:t>operacyjny</a:t>
            </a:r>
            <a:r>
              <a:rPr lang="en-US" sz="1600" dirty="0">
                <a:latin typeface="Corbel" charset="0"/>
                <a:ea typeface="Corbel" charset="0"/>
                <a:cs typeface="Corbel" charset="0"/>
              </a:rPr>
              <a: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 y="1687555"/>
            <a:ext cx="4333488" cy="2382391"/>
          </a:xfrm>
          <a:prstGeom prst="rect">
            <a:avLst/>
          </a:prstGeom>
        </p:spPr>
      </p:pic>
    </p:spTree>
    <p:extLst>
      <p:ext uri="{BB962C8B-B14F-4D97-AF65-F5344CB8AC3E}">
        <p14:creationId xmlns:p14="http://schemas.microsoft.com/office/powerpoint/2010/main" val="14096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144000" cy="6204489"/>
          </a:xfrm>
        </p:spPr>
        <p:txBody>
          <a:bodyPr/>
          <a:lstStyle/>
          <a:p>
            <a:pPr>
              <a:spcBef>
                <a:spcPts val="0"/>
              </a:spcBef>
              <a:spcAft>
                <a:spcPts val="0"/>
              </a:spcAft>
            </a:pPr>
            <a:r>
              <a:rPr lang="de-DE" sz="2800" b="1" dirty="0">
                <a:latin typeface="Corbel" charset="0"/>
                <a:ea typeface="Corbel" charset="0"/>
                <a:cs typeface="Corbel" charset="0"/>
              </a:rPr>
              <a:t>FDI </a:t>
            </a:r>
            <a:r>
              <a:rPr lang="de-DE" sz="2800" b="1" dirty="0" err="1">
                <a:latin typeface="Corbel" charset="0"/>
                <a:ea typeface="Corbel" charset="0"/>
                <a:cs typeface="Corbel" charset="0"/>
              </a:rPr>
              <a:t>według</a:t>
            </a:r>
            <a:r>
              <a:rPr lang="de-DE" sz="2800" b="1" dirty="0">
                <a:latin typeface="Corbel" charset="0"/>
                <a:ea typeface="Corbel" charset="0"/>
                <a:cs typeface="Corbel" charset="0"/>
              </a:rPr>
              <a:t> </a:t>
            </a:r>
            <a:r>
              <a:rPr lang="de-DE" sz="2800" b="1" dirty="0" err="1">
                <a:latin typeface="Corbel" charset="0"/>
                <a:ea typeface="Corbel" charset="0"/>
                <a:cs typeface="Corbel" charset="0"/>
              </a:rPr>
              <a:t>sektorów</a:t>
            </a:r>
            <a:r>
              <a:rPr lang="de-DE" sz="2800" b="1" dirty="0">
                <a:latin typeface="Corbel" charset="0"/>
                <a:ea typeface="Corbel" charset="0"/>
                <a:cs typeface="Corbel" charset="0"/>
              </a:rPr>
              <a:t> i </a:t>
            </a:r>
            <a:r>
              <a:rPr lang="de-DE" sz="2800" b="1" dirty="0" err="1">
                <a:latin typeface="Corbel" charset="0"/>
                <a:ea typeface="Corbel" charset="0"/>
                <a:cs typeface="Corbel" charset="0"/>
              </a:rPr>
              <a:t>inwestycji</a:t>
            </a:r>
            <a:r>
              <a:rPr lang="de-DE" sz="2800" b="1" dirty="0">
                <a:latin typeface="Corbel" charset="0"/>
                <a:ea typeface="Corbel" charset="0"/>
                <a:cs typeface="Corbel" charset="0"/>
              </a:rPr>
              <a:t> </a:t>
            </a:r>
          </a:p>
          <a:p>
            <a:pPr>
              <a:spcBef>
                <a:spcPts val="0"/>
              </a:spcBef>
              <a:spcAft>
                <a:spcPts val="0"/>
              </a:spcAft>
            </a:pPr>
            <a:r>
              <a:rPr lang="de-DE" sz="2800" b="1" dirty="0">
                <a:latin typeface="Corbel" charset="0"/>
                <a:ea typeface="Corbel" charset="0"/>
                <a:cs typeface="Corbel" charset="0"/>
              </a:rPr>
              <a:t>K</a:t>
            </a:r>
            <a:r>
              <a:rPr lang="en-US" sz="2800" b="1" dirty="0" err="1">
                <a:latin typeface="Corbel" charset="0"/>
                <a:ea typeface="Corbel" charset="0"/>
                <a:cs typeface="Corbel" charset="0"/>
              </a:rPr>
              <a:t>apitałowych</a:t>
            </a:r>
            <a:r>
              <a:rPr lang="en-US" sz="2800" b="1" dirty="0">
                <a:latin typeface="Corbel" charset="0"/>
                <a:ea typeface="Corbel" charset="0"/>
                <a:cs typeface="Corbel" charset="0"/>
              </a:rPr>
              <a:t> </a:t>
            </a:r>
            <a:r>
              <a:rPr lang="en-US" dirty="0" err="1">
                <a:latin typeface="Corbel" charset="0"/>
                <a:ea typeface="Corbel" charset="0"/>
                <a:cs typeface="Corbel" charset="0"/>
              </a:rPr>
              <a:t>Według</a:t>
            </a:r>
            <a:r>
              <a:rPr lang="en-US" dirty="0">
                <a:latin typeface="Corbel" charset="0"/>
                <a:ea typeface="Corbel" charset="0"/>
                <a:cs typeface="Corbel" charset="0"/>
              </a:rPr>
              <a:t> </a:t>
            </a:r>
            <a:r>
              <a:rPr lang="en-US" dirty="0" err="1">
                <a:latin typeface="Corbel" charset="0"/>
                <a:ea typeface="Corbel" charset="0"/>
                <a:cs typeface="Corbel" charset="0"/>
              </a:rPr>
              <a:t>oficjalnych</a:t>
            </a:r>
            <a:r>
              <a:rPr lang="en-US" dirty="0">
                <a:latin typeface="Corbel" charset="0"/>
                <a:ea typeface="Corbel" charset="0"/>
                <a:cs typeface="Corbel" charset="0"/>
              </a:rPr>
              <a:t> </a:t>
            </a:r>
            <a:r>
              <a:rPr lang="en-US" dirty="0" err="1">
                <a:latin typeface="Corbel" charset="0"/>
                <a:ea typeface="Corbel" charset="0"/>
                <a:cs typeface="Corbel" charset="0"/>
              </a:rPr>
              <a:t>badań</a:t>
            </a:r>
            <a:r>
              <a:rPr lang="en-US" dirty="0">
                <a:latin typeface="Corbel" charset="0"/>
                <a:ea typeface="Corbel" charset="0"/>
                <a:cs typeface="Corbel" charset="0"/>
              </a:rPr>
              <a:t> </a:t>
            </a:r>
            <a:r>
              <a:rPr lang="en-US" dirty="0" err="1">
                <a:latin typeface="Corbel" charset="0"/>
                <a:ea typeface="Corbel" charset="0"/>
                <a:cs typeface="Corbel" charset="0"/>
              </a:rPr>
              <a:t>przeprowadzonych</a:t>
            </a:r>
            <a:r>
              <a:rPr lang="en-US" dirty="0">
                <a:latin typeface="Corbel" charset="0"/>
                <a:ea typeface="Corbel" charset="0"/>
                <a:cs typeface="Corbel" charset="0"/>
              </a:rPr>
              <a:t> </a:t>
            </a:r>
            <a:r>
              <a:rPr lang="en-US" dirty="0" err="1">
                <a:latin typeface="Corbel" charset="0"/>
                <a:ea typeface="Corbel" charset="0"/>
                <a:cs typeface="Corbel" charset="0"/>
              </a:rPr>
              <a:t>poprzez</a:t>
            </a:r>
            <a:r>
              <a:rPr lang="en-US" dirty="0">
                <a:latin typeface="Corbel" charset="0"/>
                <a:ea typeface="Corbel" charset="0"/>
                <a:cs typeface="Corbel" charset="0"/>
              </a:rPr>
              <a:t> </a:t>
            </a:r>
            <a:r>
              <a:rPr lang="en-US" dirty="0" err="1">
                <a:latin typeface="Corbel" charset="0"/>
                <a:ea typeface="Corbel" charset="0"/>
                <a:cs typeface="Corbel" charset="0"/>
              </a:rPr>
              <a:t>fdiMarkets</a:t>
            </a:r>
            <a:endParaRPr lang="en-US" dirty="0">
              <a:latin typeface="Corbel" charset="0"/>
              <a:ea typeface="Corbel" charset="0"/>
              <a:cs typeface="Corbel" charset="0"/>
            </a:endParaRPr>
          </a:p>
          <a:p>
            <a:pPr>
              <a:spcBef>
                <a:spcPts val="0"/>
              </a:spcBef>
              <a:spcAft>
                <a:spcPts val="0"/>
              </a:spcAft>
            </a:pPr>
            <a:endParaRPr lang="en-US" sz="2800" b="1" dirty="0">
              <a:latin typeface="Corbel" charset="0"/>
              <a:ea typeface="Corbel" charset="0"/>
              <a:cs typeface="Corbel" charset="0"/>
            </a:endParaRPr>
          </a:p>
          <a:p>
            <a:pPr>
              <a:spcBef>
                <a:spcPts val="0"/>
              </a:spcBef>
              <a:spcAft>
                <a:spcPts val="0"/>
              </a:spcAft>
            </a:pPr>
            <a:endParaRPr lang="en-US" sz="2800" b="1" dirty="0">
              <a:latin typeface="Corbel" charset="0"/>
              <a:ea typeface="Corbel" charset="0"/>
              <a:cs typeface="Corbel" charset="0"/>
            </a:endParaRPr>
          </a:p>
          <a:p>
            <a:pPr>
              <a:spcBef>
                <a:spcPts val="0"/>
              </a:spcBef>
              <a:spcAft>
                <a:spcPts val="0"/>
              </a:spcAft>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		</a:t>
            </a:r>
            <a:r>
              <a:rPr lang="en-US" sz="1600" dirty="0">
                <a:latin typeface="Corbel" charset="0"/>
                <a:ea typeface="Corbel" charset="0"/>
                <a:cs typeface="Corbel" charset="0"/>
              </a:rPr>
              <a:t>			</a:t>
            </a:r>
            <a:endParaRPr lang="en-US" sz="1600" b="1" dirty="0">
              <a:latin typeface="Corbel" charset="0"/>
              <a:ea typeface="Corbel" charset="0"/>
              <a:cs typeface="Corbel" charset="0"/>
            </a:endParaRPr>
          </a:p>
          <a:p>
            <a:pPr marL="3294063" lvl="5" indent="-138113"/>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kapitałowe</a:t>
            </a:r>
            <a:r>
              <a:rPr lang="en-US" sz="1600" dirty="0">
                <a:latin typeface="Corbel" charset="0"/>
                <a:ea typeface="Corbel" charset="0"/>
                <a:cs typeface="Corbel" charset="0"/>
              </a:rPr>
              <a:t> </a:t>
            </a:r>
            <a:r>
              <a:rPr lang="en-US" sz="1600" dirty="0" err="1">
                <a:latin typeface="Corbel" charset="0"/>
                <a:ea typeface="Corbel" charset="0"/>
                <a:cs typeface="Corbel" charset="0"/>
              </a:rPr>
              <a:t>spadły</a:t>
            </a:r>
            <a:r>
              <a:rPr lang="en-US" sz="1600" dirty="0">
                <a:latin typeface="Corbel" charset="0"/>
                <a:ea typeface="Corbel" charset="0"/>
                <a:cs typeface="Corbel" charset="0"/>
              </a:rPr>
              <a:t> o 9% do 77,1 </a:t>
            </a:r>
            <a:r>
              <a:rPr lang="en-US" sz="1600" dirty="0" err="1">
                <a:latin typeface="Corbel" charset="0"/>
                <a:ea typeface="Corbel" charset="0"/>
                <a:cs typeface="Corbel" charset="0"/>
              </a:rPr>
              <a:t>mld</a:t>
            </a:r>
            <a:r>
              <a:rPr lang="en-US" sz="1600" dirty="0">
                <a:latin typeface="Corbel" charset="0"/>
                <a:ea typeface="Corbel" charset="0"/>
                <a:cs typeface="Corbel" charset="0"/>
              </a:rPr>
              <a:t> $.</a:t>
            </a:r>
          </a:p>
          <a:p>
            <a:pPr marL="3294063" lvl="5" indent="-138113"/>
            <a:endParaRPr lang="en-US" sz="1600" b="1" dirty="0">
              <a:latin typeface="Corbel" charset="0"/>
              <a:ea typeface="Corbel" charset="0"/>
              <a:cs typeface="Corbel" charset="0"/>
            </a:endParaRPr>
          </a:p>
          <a:p>
            <a:pPr marL="3294063" lvl="5" indent="-138113"/>
            <a:r>
              <a:rPr lang="en-US" sz="1600" b="1" dirty="0" err="1">
                <a:latin typeface="Corbel" charset="0"/>
                <a:ea typeface="Corbel" charset="0"/>
                <a:cs typeface="Corbel" charset="0"/>
              </a:rPr>
              <a:t>Nieruchomość</a:t>
            </a:r>
            <a:r>
              <a:rPr lang="en-US" sz="1600" b="1" dirty="0">
                <a:latin typeface="Corbel" charset="0"/>
                <a:ea typeface="Corbel" charset="0"/>
                <a:cs typeface="Corbel" charset="0"/>
              </a:rPr>
              <a:t> </a:t>
            </a:r>
            <a:r>
              <a:rPr lang="en-US" sz="1600" dirty="0" err="1">
                <a:latin typeface="Corbel" charset="0"/>
                <a:ea typeface="Corbel" charset="0"/>
                <a:cs typeface="Corbel" charset="0"/>
              </a:rPr>
              <a:t>uzyskała</a:t>
            </a:r>
            <a:r>
              <a:rPr lang="en-US" sz="1600" dirty="0">
                <a:latin typeface="Corbel" charset="0"/>
                <a:ea typeface="Corbel" charset="0"/>
                <a:cs typeface="Corbel" charset="0"/>
              </a:rPr>
              <a:t> </a:t>
            </a:r>
            <a:r>
              <a:rPr lang="en-US" sz="1600" dirty="0" err="1">
                <a:latin typeface="Corbel" charset="0"/>
                <a:ea typeface="Corbel" charset="0"/>
                <a:cs typeface="Corbel" charset="0"/>
              </a:rPr>
              <a:t>najwyższe</a:t>
            </a:r>
            <a:r>
              <a:rPr lang="en-US" sz="1600" dirty="0">
                <a:latin typeface="Corbel" charset="0"/>
                <a:ea typeface="Corbel" charset="0"/>
                <a:cs typeface="Corbel" charset="0"/>
              </a:rPr>
              <a:t> </a:t>
            </a:r>
            <a:r>
              <a:rPr lang="en-US" sz="1600" dirty="0" err="1">
                <a:latin typeface="Corbel" charset="0"/>
                <a:ea typeface="Corbel" charset="0"/>
                <a:cs typeface="Corbel" charset="0"/>
              </a:rPr>
              <a:t>miejsce</a:t>
            </a:r>
            <a:r>
              <a:rPr lang="en-US" sz="1600" dirty="0">
                <a:latin typeface="Corbel" charset="0"/>
                <a:ea typeface="Corbel" charset="0"/>
                <a:cs typeface="Corbel" charset="0"/>
              </a:rPr>
              <a:t> </a:t>
            </a:r>
            <a:r>
              <a:rPr lang="en-US" sz="1600" dirty="0" err="1">
                <a:latin typeface="Corbel" charset="0"/>
                <a:ea typeface="Corbel" charset="0"/>
                <a:cs typeface="Corbel" charset="0"/>
              </a:rPr>
              <a:t>po</a:t>
            </a:r>
            <a:r>
              <a:rPr lang="en-US" sz="1600" dirty="0">
                <a:latin typeface="Corbel" charset="0"/>
                <a:ea typeface="Corbel" charset="0"/>
                <a:cs typeface="Corbel" charset="0"/>
              </a:rPr>
              <a:t> </a:t>
            </a:r>
            <a:r>
              <a:rPr lang="en-US" sz="1600" dirty="0" err="1">
                <a:latin typeface="Corbel" charset="0"/>
                <a:ea typeface="Corbel" charset="0"/>
                <a:cs typeface="Corbel" charset="0"/>
              </a:rPr>
              <a:t>wzroście</a:t>
            </a:r>
            <a:r>
              <a:rPr lang="en-US" sz="1600" dirty="0">
                <a:latin typeface="Corbel" charset="0"/>
                <a:ea typeface="Corbel" charset="0"/>
                <a:cs typeface="Corbel" charset="0"/>
              </a:rPr>
              <a:t> o 58%.</a:t>
            </a:r>
          </a:p>
          <a:p>
            <a:pPr marL="3294063" indent="-138113">
              <a:buFont typeface="Arial" charset="0"/>
              <a:buChar char="•"/>
            </a:pPr>
            <a:endParaRPr lang="en-US" sz="1600" dirty="0">
              <a:latin typeface="Corbel" charset="0"/>
              <a:ea typeface="Corbel" charset="0"/>
              <a:cs typeface="Corbel" charset="0"/>
            </a:endParaRPr>
          </a:p>
          <a:p>
            <a:pPr marL="3294063" lvl="5" indent="-138113"/>
            <a:r>
              <a:rPr lang="en-US" sz="1600" b="1" dirty="0" err="1">
                <a:latin typeface="Corbel" charset="0"/>
                <a:ea typeface="Corbel" charset="0"/>
                <a:cs typeface="Corbel" charset="0"/>
              </a:rPr>
              <a:t>Węgiel</a:t>
            </a:r>
            <a:r>
              <a:rPr lang="en-US" sz="1600" b="1" dirty="0">
                <a:latin typeface="Corbel" charset="0"/>
                <a:ea typeface="Corbel" charset="0"/>
                <a:cs typeface="Corbel" charset="0"/>
              </a:rPr>
              <a:t>, </a:t>
            </a:r>
            <a:r>
              <a:rPr lang="en-US" sz="1600" b="1" dirty="0" err="1">
                <a:latin typeface="Corbel" charset="0"/>
                <a:ea typeface="Corbel" charset="0"/>
                <a:cs typeface="Corbel" charset="0"/>
              </a:rPr>
              <a:t>ropa</a:t>
            </a:r>
            <a:r>
              <a:rPr lang="en-US" sz="1600" b="1" dirty="0">
                <a:latin typeface="Corbel" charset="0"/>
                <a:ea typeface="Corbel" charset="0"/>
                <a:cs typeface="Corbel" charset="0"/>
              </a:rPr>
              <a:t> </a:t>
            </a:r>
            <a:r>
              <a:rPr lang="en-US" sz="1600" b="1" dirty="0" err="1">
                <a:latin typeface="Corbel" charset="0"/>
                <a:ea typeface="Corbel" charset="0"/>
                <a:cs typeface="Corbel" charset="0"/>
              </a:rPr>
              <a:t>naftowa</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gaz</a:t>
            </a:r>
            <a:r>
              <a:rPr lang="en-US" sz="1600" b="1" dirty="0">
                <a:latin typeface="Corbel" charset="0"/>
                <a:ea typeface="Corbel" charset="0"/>
                <a:cs typeface="Corbel" charset="0"/>
              </a:rPr>
              <a:t> </a:t>
            </a:r>
            <a:r>
              <a:rPr lang="en-US" sz="1600" b="1" dirty="0" err="1">
                <a:latin typeface="Corbel" charset="0"/>
                <a:ea typeface="Corbel" charset="0"/>
                <a:cs typeface="Corbel" charset="0"/>
              </a:rPr>
              <a:t>ziemny</a:t>
            </a:r>
            <a:r>
              <a:rPr lang="en-US" sz="1600" b="1" dirty="0">
                <a:latin typeface="Corbel" charset="0"/>
                <a:ea typeface="Corbel" charset="0"/>
                <a:cs typeface="Corbel" charset="0"/>
              </a:rPr>
              <a:t> </a:t>
            </a:r>
            <a:r>
              <a:rPr lang="en-US" sz="1600" dirty="0">
                <a:latin typeface="Corbel" charset="0"/>
                <a:ea typeface="Corbel" charset="0"/>
                <a:cs typeface="Corbel" charset="0"/>
              </a:rPr>
              <a:t>to </a:t>
            </a:r>
            <a:r>
              <a:rPr lang="en-US" sz="1600" dirty="0" err="1">
                <a:latin typeface="Corbel" charset="0"/>
                <a:ea typeface="Corbel" charset="0"/>
                <a:cs typeface="Corbel" charset="0"/>
              </a:rPr>
              <a:t>największy</a:t>
            </a:r>
            <a:r>
              <a:rPr lang="en-US" sz="1600" dirty="0">
                <a:latin typeface="Corbel" charset="0"/>
                <a:ea typeface="Corbel" charset="0"/>
                <a:cs typeface="Corbel" charset="0"/>
              </a:rPr>
              <a:t> </a:t>
            </a:r>
            <a:r>
              <a:rPr lang="en-US" sz="1600" dirty="0" err="1">
                <a:latin typeface="Corbel" charset="0"/>
                <a:ea typeface="Corbel" charset="0"/>
                <a:cs typeface="Corbel" charset="0"/>
              </a:rPr>
              <a:t>sektor</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FDI w 2015 r. </a:t>
            </a:r>
            <a:r>
              <a:rPr lang="en-US" sz="1600" dirty="0" err="1">
                <a:latin typeface="Corbel" charset="0"/>
                <a:ea typeface="Corbel" charset="0"/>
                <a:cs typeface="Corbel" charset="0"/>
              </a:rPr>
              <a:t>Spadł</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drugie</a:t>
            </a:r>
            <a:r>
              <a:rPr lang="en-US" sz="1600" dirty="0">
                <a:latin typeface="Corbel" charset="0"/>
                <a:ea typeface="Corbel" charset="0"/>
                <a:cs typeface="Corbel" charset="0"/>
              </a:rPr>
              <a:t> </a:t>
            </a:r>
            <a:r>
              <a:rPr lang="en-US" sz="1600" dirty="0" err="1">
                <a:latin typeface="Corbel" charset="0"/>
                <a:ea typeface="Corbel" charset="0"/>
                <a:cs typeface="Corbel" charset="0"/>
              </a:rPr>
              <a:t>miejsce</a:t>
            </a:r>
            <a:r>
              <a:rPr lang="en-US" sz="1600" dirty="0">
                <a:latin typeface="Corbel" charset="0"/>
                <a:ea typeface="Corbel" charset="0"/>
                <a:cs typeface="Corbel" charset="0"/>
              </a:rPr>
              <a:t> </a:t>
            </a:r>
            <a:r>
              <a:rPr lang="en-US" sz="1600" dirty="0" err="1">
                <a:latin typeface="Corbel" charset="0"/>
                <a:ea typeface="Corbel" charset="0"/>
                <a:cs typeface="Corbel" charset="0"/>
              </a:rPr>
              <a:t>pomimo</a:t>
            </a:r>
            <a:r>
              <a:rPr lang="en-US" sz="1600" dirty="0">
                <a:latin typeface="Corbel" charset="0"/>
                <a:ea typeface="Corbel" charset="0"/>
                <a:cs typeface="Corbel" charset="0"/>
              </a:rPr>
              <a:t> 10% </a:t>
            </a:r>
            <a:r>
              <a:rPr lang="en-US" sz="1600" dirty="0" err="1">
                <a:latin typeface="Corbel" charset="0"/>
                <a:ea typeface="Corbel" charset="0"/>
                <a:cs typeface="Corbel" charset="0"/>
              </a:rPr>
              <a:t>wzrostu</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a:t>
            </a:r>
            <a:r>
              <a:rPr lang="en-US" sz="1600" dirty="0" err="1">
                <a:latin typeface="Corbel" charset="0"/>
                <a:ea typeface="Corbel" charset="0"/>
                <a:cs typeface="Corbel" charset="0"/>
              </a:rPr>
              <a:t>projektów</a:t>
            </a:r>
            <a:r>
              <a:rPr lang="en-US" sz="1600" dirty="0">
                <a:latin typeface="Corbel" charset="0"/>
                <a:ea typeface="Corbel" charset="0"/>
                <a:cs typeface="Corbel" charset="0"/>
              </a:rPr>
              <a:t> FDI.</a:t>
            </a:r>
          </a:p>
          <a:p>
            <a:pPr marL="3294063" indent="-138113">
              <a:buFont typeface="Arial" charset="0"/>
              <a:buChar char="•"/>
            </a:pPr>
            <a:endParaRPr lang="en-US" sz="1600" dirty="0">
              <a:latin typeface="Corbel" charset="0"/>
              <a:ea typeface="Corbel" charset="0"/>
              <a:cs typeface="Corbel" charset="0"/>
            </a:endParaRPr>
          </a:p>
          <a:p>
            <a:pPr marL="3294063" lvl="5" indent="-138113"/>
            <a:r>
              <a:rPr lang="en-US" sz="1600" b="1" dirty="0" err="1">
                <a:latin typeface="Corbel" charset="0"/>
                <a:ea typeface="Corbel" charset="0"/>
                <a:cs typeface="Corbel" charset="0"/>
              </a:rPr>
              <a:t>Energetyka</a:t>
            </a:r>
            <a:r>
              <a:rPr lang="en-US" sz="1600" b="1" dirty="0">
                <a:latin typeface="Corbel" charset="0"/>
                <a:ea typeface="Corbel" charset="0"/>
                <a:cs typeface="Corbel" charset="0"/>
              </a:rPr>
              <a:t> </a:t>
            </a:r>
            <a:r>
              <a:rPr lang="en-US" sz="1600" b="1" dirty="0" err="1">
                <a:latin typeface="Corbel" charset="0"/>
                <a:ea typeface="Corbel" charset="0"/>
                <a:cs typeface="Corbel" charset="0"/>
              </a:rPr>
              <a:t>odnawialna</a:t>
            </a:r>
            <a:r>
              <a:rPr lang="en-US" sz="1600" b="1" dirty="0">
                <a:latin typeface="Corbel" charset="0"/>
                <a:ea typeface="Corbel" charset="0"/>
                <a:cs typeface="Corbel" charset="0"/>
              </a:rPr>
              <a:t> </a:t>
            </a:r>
            <a:r>
              <a:rPr lang="en-US" sz="1600" dirty="0" err="1">
                <a:latin typeface="Corbel" charset="0"/>
                <a:ea typeface="Corbel" charset="0"/>
                <a:cs typeface="Corbel" charset="0"/>
              </a:rPr>
              <a:t>odnotowała</a:t>
            </a:r>
            <a:r>
              <a:rPr lang="en-US" sz="1600" dirty="0">
                <a:latin typeface="Corbel" charset="0"/>
                <a:ea typeface="Corbel" charset="0"/>
                <a:cs typeface="Corbel" charset="0"/>
              </a:rPr>
              <a:t> 7% </a:t>
            </a:r>
            <a:r>
              <a:rPr lang="en-US" sz="1600" dirty="0" err="1">
                <a:latin typeface="Corbel" charset="0"/>
                <a:ea typeface="Corbel" charset="0"/>
                <a:cs typeface="Corbel" charset="0"/>
              </a:rPr>
              <a:t>wzrost</a:t>
            </a:r>
            <a:r>
              <a:rPr lang="en-US" sz="1600" dirty="0">
                <a:latin typeface="Corbel" charset="0"/>
                <a:ea typeface="Corbel" charset="0"/>
                <a:cs typeface="Corbel" charset="0"/>
              </a:rPr>
              <a:t> </a:t>
            </a:r>
            <a:r>
              <a:rPr lang="en-US" sz="1600" dirty="0" err="1">
                <a:latin typeface="Corbel" charset="0"/>
                <a:ea typeface="Corbel" charset="0"/>
                <a:cs typeface="Corbel" charset="0"/>
              </a:rPr>
              <a:t>liczby</a:t>
            </a:r>
            <a:r>
              <a:rPr lang="en-US" sz="1600" dirty="0">
                <a:latin typeface="Corbel" charset="0"/>
                <a:ea typeface="Corbel" charset="0"/>
                <a:cs typeface="Corbel" charset="0"/>
              </a:rPr>
              <a:t> </a:t>
            </a:r>
            <a:r>
              <a:rPr lang="en-US" sz="1600" dirty="0" err="1">
                <a:latin typeface="Corbel" charset="0"/>
                <a:ea typeface="Corbel" charset="0"/>
                <a:cs typeface="Corbel" charset="0"/>
              </a:rPr>
              <a:t>projektów</a:t>
            </a:r>
            <a:r>
              <a:rPr lang="en-US" sz="1600" dirty="0">
                <a:latin typeface="Corbel" charset="0"/>
                <a:ea typeface="Corbel" charset="0"/>
                <a:cs typeface="Corbel" charset="0"/>
              </a:rPr>
              <a:t>.</a:t>
            </a:r>
          </a:p>
          <a:p>
            <a:pPr marL="3024188" lvl="5" indent="-311150"/>
            <a:endParaRPr lang="en-US" sz="1600" dirty="0">
              <a:latin typeface="Corbel" charset="0"/>
              <a:ea typeface="Corbel" charset="0"/>
              <a:cs typeface="Corbel" charset="0"/>
            </a:endParaRPr>
          </a:p>
          <a:p>
            <a:pPr marL="285750" indent="-285750">
              <a:spcBef>
                <a:spcPts val="0"/>
              </a:spcBef>
              <a:spcAft>
                <a:spcPts val="0"/>
              </a:spcAft>
              <a:buFont typeface="Arial" charset="0"/>
              <a:buChar char="•"/>
            </a:pPr>
            <a:endParaRPr lang="en-US" sz="1600" b="1"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r>
              <a:rPr lang="en-US" sz="4000" dirty="0">
                <a:latin typeface="Corbel" charset="0"/>
                <a:ea typeface="Corbel" charset="0"/>
                <a:cs typeface="Corbel"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495300" y="1588533"/>
            <a:ext cx="7924800" cy="1600438"/>
          </a:xfrm>
          <a:prstGeom prst="rect">
            <a:avLst/>
          </a:prstGeom>
        </p:spPr>
        <p:txBody>
          <a:bodyPr wrap="square">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328" r="59453" b="4859"/>
          <a:stretch/>
        </p:blipFill>
        <p:spPr>
          <a:xfrm>
            <a:off x="1143000" y="1562911"/>
            <a:ext cx="2438400" cy="5447489"/>
          </a:xfrm>
          <a:prstGeom prst="rect">
            <a:avLst/>
          </a:prstGeom>
        </p:spPr>
      </p:pic>
    </p:spTree>
    <p:extLst>
      <p:ext uri="{BB962C8B-B14F-4D97-AF65-F5344CB8AC3E}">
        <p14:creationId xmlns:p14="http://schemas.microsoft.com/office/powerpoint/2010/main" val="430658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1"/>
            <a:ext cx="6019800" cy="1219199"/>
          </a:xfrm>
        </p:spPr>
        <p:txBody>
          <a:bodyPr/>
          <a:lstStyle/>
          <a:p>
            <a:r>
              <a:rPr lang="de-DE" sz="2800" b="1" dirty="0">
                <a:latin typeface="Corbel" charset="0"/>
                <a:ea typeface="Corbel" charset="0"/>
                <a:cs typeface="Corbel" charset="0"/>
              </a:rPr>
              <a:t>FDI </a:t>
            </a:r>
            <a:r>
              <a:rPr lang="de-DE" sz="2800" b="1" dirty="0" err="1">
                <a:latin typeface="Corbel" charset="0"/>
                <a:ea typeface="Corbel" charset="0"/>
                <a:cs typeface="Corbel" charset="0"/>
              </a:rPr>
              <a:t>według</a:t>
            </a:r>
            <a:r>
              <a:rPr lang="de-DE" sz="2800" b="1" dirty="0">
                <a:latin typeface="Corbel" charset="0"/>
                <a:ea typeface="Corbel" charset="0"/>
                <a:cs typeface="Corbel" charset="0"/>
              </a:rPr>
              <a:t> </a:t>
            </a:r>
            <a:r>
              <a:rPr lang="de-DE" sz="2800" b="1" dirty="0" err="1">
                <a:latin typeface="Corbel" charset="0"/>
                <a:ea typeface="Corbel" charset="0"/>
                <a:cs typeface="Corbel" charset="0"/>
              </a:rPr>
              <a:t>sektorów</a:t>
            </a:r>
            <a:r>
              <a:rPr lang="de-DE" sz="2800" b="1" dirty="0">
                <a:latin typeface="Corbel" charset="0"/>
                <a:ea typeface="Corbel" charset="0"/>
                <a:cs typeface="Corbel" charset="0"/>
              </a:rPr>
              <a:t> </a:t>
            </a:r>
            <a:r>
              <a:rPr lang="en-US" sz="2800" b="1" dirty="0" err="1">
                <a:latin typeface="Corbel" charset="0"/>
                <a:ea typeface="Corbel" charset="0"/>
                <a:cs typeface="Corbel" charset="0"/>
              </a:rPr>
              <a:t>i</a:t>
            </a:r>
            <a:r>
              <a:rPr lang="en-US" sz="2800" b="1" dirty="0">
                <a:latin typeface="Corbel" charset="0"/>
                <a:ea typeface="Corbel" charset="0"/>
                <a:cs typeface="Corbel" charset="0"/>
              </a:rPr>
              <a:t> </a:t>
            </a:r>
            <a:r>
              <a:rPr lang="en-US" sz="2800" b="1" dirty="0" err="1">
                <a:latin typeface="Corbel" charset="0"/>
                <a:ea typeface="Corbel" charset="0"/>
                <a:cs typeface="Corbel" charset="0"/>
              </a:rPr>
              <a:t>liczby</a:t>
            </a:r>
            <a:r>
              <a:rPr lang="en-US" sz="2800" b="1" dirty="0">
                <a:latin typeface="Corbel" charset="0"/>
                <a:ea typeface="Corbel" charset="0"/>
                <a:cs typeface="Corbel" charset="0"/>
              </a:rPr>
              <a:t> </a:t>
            </a:r>
            <a:r>
              <a:rPr lang="en-US" sz="2800" b="1" dirty="0" err="1">
                <a:latin typeface="Corbel" charset="0"/>
                <a:ea typeface="Corbel" charset="0"/>
                <a:cs typeface="Corbel" charset="0"/>
              </a:rPr>
              <a:t>projektów</a:t>
            </a:r>
            <a:r>
              <a:rPr lang="en-US" sz="2800" b="1" dirty="0">
                <a:latin typeface="Corbel" charset="0"/>
                <a:ea typeface="Corbel" charset="0"/>
                <a:cs typeface="Corbel" charset="0"/>
              </a:rPr>
              <a:t> </a:t>
            </a:r>
          </a:p>
          <a:p>
            <a:pPr>
              <a:spcBef>
                <a:spcPts val="0"/>
              </a:spcBef>
              <a:spcAft>
                <a:spcPts val="0"/>
              </a:spcAft>
            </a:pPr>
            <a:endParaRPr lang="en-US" sz="14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		</a:t>
            </a:r>
            <a:r>
              <a:rPr lang="en-US" sz="1600" dirty="0">
                <a:latin typeface="Corbel" charset="0"/>
                <a:ea typeface="Corbel" charset="0"/>
                <a:cs typeface="Corbel" charset="0"/>
              </a:rPr>
              <a:t>			</a:t>
            </a:r>
            <a:endParaRPr lang="en-US" sz="1600" b="1" dirty="0">
              <a:latin typeface="Corbel" charset="0"/>
              <a:ea typeface="Corbel" charset="0"/>
              <a:cs typeface="Corbel" charset="0"/>
            </a:endParaRPr>
          </a:p>
          <a:p>
            <a:pPr>
              <a:spcBef>
                <a:spcPts val="0"/>
              </a:spcBef>
              <a:spcAft>
                <a:spcPts val="0"/>
              </a:spcAft>
            </a:pPr>
            <a:endParaRPr lang="en-US" sz="1200" b="1"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r>
              <a:rPr lang="en-US" sz="4000" dirty="0">
                <a:latin typeface="Corbel" charset="0"/>
                <a:ea typeface="Corbel" charset="0"/>
                <a:cs typeface="Corbel"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495300" y="1588533"/>
            <a:ext cx="7924800" cy="1600438"/>
          </a:xfrm>
          <a:prstGeom prst="rect">
            <a:avLst/>
          </a:prstGeom>
        </p:spPr>
        <p:txBody>
          <a:bodyPr wrap="square">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a:p>
        </p:txBody>
      </p:sp>
      <p:sp>
        <p:nvSpPr>
          <p:cNvPr id="4" name="Rectangle 3"/>
          <p:cNvSpPr/>
          <p:nvPr/>
        </p:nvSpPr>
        <p:spPr>
          <a:xfrm>
            <a:off x="4080560" y="2388752"/>
            <a:ext cx="5257800" cy="4001095"/>
          </a:xfrm>
          <a:prstGeom prst="rect">
            <a:avLst/>
          </a:prstGeom>
        </p:spPr>
        <p:txBody>
          <a:bodyPr wrap="square">
            <a:spAutoFit/>
          </a:bodyPr>
          <a:lstStyle/>
          <a:p>
            <a:pPr>
              <a:lnSpc>
                <a:spcPct val="150000"/>
              </a:lnSpc>
            </a:pPr>
            <a:r>
              <a:rPr lang="en-US" sz="1600" dirty="0" err="1">
                <a:latin typeface="Corbel" charset="0"/>
                <a:ea typeface="Corbel" charset="0"/>
                <a:cs typeface="Corbel" charset="0"/>
              </a:rPr>
              <a:t>Największe</a:t>
            </a:r>
            <a:r>
              <a:rPr lang="en-US" sz="1600" dirty="0">
                <a:latin typeface="Corbel" charset="0"/>
                <a:ea typeface="Corbel" charset="0"/>
                <a:cs typeface="Corbel" charset="0"/>
              </a:rPr>
              <a:t> </a:t>
            </a:r>
            <a:r>
              <a:rPr lang="en-US" sz="1600" dirty="0" err="1">
                <a:latin typeface="Corbel" charset="0"/>
                <a:ea typeface="Corbel" charset="0"/>
                <a:cs typeface="Corbel" charset="0"/>
              </a:rPr>
              <a:t>sektory</a:t>
            </a:r>
            <a:r>
              <a:rPr lang="en-US" sz="1600" dirty="0">
                <a:latin typeface="Corbel" charset="0"/>
                <a:ea typeface="Corbel" charset="0"/>
                <a:cs typeface="Corbel" charset="0"/>
              </a:rPr>
              <a:t> </a:t>
            </a:r>
            <a:r>
              <a:rPr lang="en-US" sz="1600" dirty="0" err="1">
                <a:latin typeface="Corbel" charset="0"/>
                <a:ea typeface="Corbel" charset="0"/>
                <a:cs typeface="Corbel" charset="0"/>
              </a:rPr>
              <a:t>według</a:t>
            </a:r>
            <a:r>
              <a:rPr lang="en-US" sz="1600" dirty="0">
                <a:latin typeface="Corbel" charset="0"/>
                <a:ea typeface="Corbel" charset="0"/>
                <a:cs typeface="Corbel" charset="0"/>
              </a:rPr>
              <a:t> </a:t>
            </a:r>
            <a:r>
              <a:rPr lang="en-US" sz="1600" dirty="0" err="1">
                <a:latin typeface="Corbel" charset="0"/>
                <a:ea typeface="Corbel" charset="0"/>
                <a:cs typeface="Corbel" charset="0"/>
              </a:rPr>
              <a:t>liczby</a:t>
            </a:r>
            <a:r>
              <a:rPr lang="en-US" sz="1600" dirty="0">
                <a:latin typeface="Corbel" charset="0"/>
                <a:ea typeface="Corbel" charset="0"/>
                <a:cs typeface="Corbel" charset="0"/>
              </a:rPr>
              <a:t> </a:t>
            </a:r>
            <a:r>
              <a:rPr lang="en-US" sz="1600" dirty="0" err="1">
                <a:latin typeface="Corbel" charset="0"/>
                <a:ea typeface="Corbel" charset="0"/>
                <a:cs typeface="Corbel" charset="0"/>
              </a:rPr>
              <a:t>projektów</a:t>
            </a:r>
            <a:r>
              <a:rPr lang="en-US" sz="1600" dirty="0">
                <a:latin typeface="Corbel" charset="0"/>
                <a:ea typeface="Corbel" charset="0"/>
                <a:cs typeface="Corbel" charset="0"/>
              </a:rPr>
              <a:t> w 2016 r. to:</a:t>
            </a:r>
          </a:p>
          <a:p>
            <a:pPr marL="285750" indent="-285750">
              <a:lnSpc>
                <a:spcPct val="150000"/>
              </a:lnSpc>
              <a:buFontTx/>
              <a:buChar char="-"/>
            </a:pPr>
            <a:r>
              <a:rPr lang="en-US" sz="1600" b="1" dirty="0" err="1">
                <a:latin typeface="Corbel" charset="0"/>
                <a:ea typeface="Corbel" charset="0"/>
                <a:cs typeface="Corbel" charset="0"/>
              </a:rPr>
              <a:t>Oprogramowanie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usługi</a:t>
            </a:r>
            <a:r>
              <a:rPr lang="en-US" sz="1600" b="1" dirty="0">
                <a:latin typeface="Corbel" charset="0"/>
                <a:ea typeface="Corbel" charset="0"/>
                <a:cs typeface="Corbel" charset="0"/>
              </a:rPr>
              <a:t> </a:t>
            </a:r>
            <a:r>
              <a:rPr lang="en-US" sz="1600" b="1" dirty="0" err="1">
                <a:latin typeface="Corbel" charset="0"/>
                <a:ea typeface="Corbel" charset="0"/>
                <a:cs typeface="Corbel" charset="0"/>
              </a:rPr>
              <a:t>informatyczne</a:t>
            </a:r>
            <a:endParaRPr lang="en-US" sz="1600" dirty="0">
              <a:latin typeface="Corbel" charset="0"/>
              <a:ea typeface="Corbel" charset="0"/>
              <a:cs typeface="Corbel" charset="0"/>
            </a:endParaRPr>
          </a:p>
          <a:p>
            <a:pPr marL="285750" indent="-285750">
              <a:lnSpc>
                <a:spcPct val="150000"/>
              </a:lnSpc>
              <a:buFontTx/>
              <a:buChar char="-"/>
            </a:pPr>
            <a:r>
              <a:rPr lang="en-US" sz="1600" b="1" dirty="0" err="1">
                <a:latin typeface="Corbel" charset="0"/>
                <a:ea typeface="Corbel" charset="0"/>
                <a:cs typeface="Corbel" charset="0"/>
              </a:rPr>
              <a:t>Usługi</a:t>
            </a:r>
            <a:r>
              <a:rPr lang="en-US" sz="1600" b="1" dirty="0">
                <a:latin typeface="Corbel" charset="0"/>
                <a:ea typeface="Corbel" charset="0"/>
                <a:cs typeface="Corbel" charset="0"/>
              </a:rPr>
              <a:t> </a:t>
            </a:r>
            <a:r>
              <a:rPr lang="en-US" sz="1600" b="1" dirty="0" err="1">
                <a:latin typeface="Corbel" charset="0"/>
                <a:ea typeface="Corbel" charset="0"/>
                <a:cs typeface="Corbel" charset="0"/>
              </a:rPr>
              <a:t>biznesowe</a:t>
            </a:r>
            <a:r>
              <a:rPr lang="en-US" sz="1600" b="1" dirty="0">
                <a:latin typeface="Corbel" charset="0"/>
                <a:ea typeface="Corbel" charset="0"/>
                <a:cs typeface="Corbel" charset="0"/>
              </a:rPr>
              <a:t> </a:t>
            </a:r>
            <a:endParaRPr lang="en-US" sz="1600" dirty="0">
              <a:latin typeface="Corbel" charset="0"/>
              <a:ea typeface="Corbel" charset="0"/>
              <a:cs typeface="Corbel" charset="0"/>
            </a:endParaRPr>
          </a:p>
          <a:p>
            <a:pPr marL="285750" indent="-285750">
              <a:lnSpc>
                <a:spcPct val="150000"/>
              </a:lnSpc>
              <a:buFontTx/>
              <a:buChar char="-"/>
            </a:pPr>
            <a:r>
              <a:rPr lang="en-US" sz="1600" b="1" dirty="0" err="1">
                <a:latin typeface="Corbel" charset="0"/>
                <a:ea typeface="Corbel" charset="0"/>
                <a:cs typeface="Corbel" charset="0"/>
              </a:rPr>
              <a:t>Maszyny</a:t>
            </a:r>
            <a:r>
              <a:rPr lang="en-US" sz="1600" b="1" dirty="0">
                <a:latin typeface="Corbel" charset="0"/>
                <a:ea typeface="Corbel" charset="0"/>
                <a:cs typeface="Corbel" charset="0"/>
              </a:rPr>
              <a:t> </a:t>
            </a:r>
            <a:r>
              <a:rPr lang="en-US" sz="1600" b="1" dirty="0" err="1">
                <a:latin typeface="Corbel" charset="0"/>
                <a:ea typeface="Corbel" charset="0"/>
                <a:cs typeface="Corbel" charset="0"/>
              </a:rPr>
              <a:t>przemysłowe</a:t>
            </a:r>
            <a:endParaRPr lang="en-US" sz="1600" b="1" dirty="0">
              <a:latin typeface="Corbel" charset="0"/>
              <a:ea typeface="Corbel" charset="0"/>
              <a:cs typeface="Corbel" charset="0"/>
            </a:endParaRPr>
          </a:p>
          <a:p>
            <a:pPr marL="285750" indent="-285750">
              <a:lnSpc>
                <a:spcPct val="150000"/>
              </a:lnSpc>
              <a:buFontTx/>
              <a:buChar char="-"/>
            </a:pPr>
            <a:r>
              <a:rPr lang="en-US" sz="1600" b="1" dirty="0" err="1">
                <a:latin typeface="Corbel" charset="0"/>
                <a:ea typeface="Corbel" charset="0"/>
                <a:cs typeface="Corbel" charset="0"/>
              </a:rPr>
              <a:t>Wyposażenie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narzędzia</a:t>
            </a:r>
            <a:r>
              <a:rPr lang="en-US" sz="1600" dirty="0">
                <a:latin typeface="Corbel" charset="0"/>
                <a:ea typeface="Corbel" charset="0"/>
                <a:cs typeface="Corbel" charset="0"/>
              </a:rPr>
              <a:t>. </a:t>
            </a:r>
          </a:p>
          <a:p>
            <a:pPr>
              <a:lnSpc>
                <a:spcPct val="150000"/>
              </a:lnSpc>
            </a:pPr>
            <a:r>
              <a:rPr lang="en-US" sz="1600" dirty="0" err="1">
                <a:latin typeface="Corbel" charset="0"/>
                <a:ea typeface="Corbel" charset="0"/>
                <a:cs typeface="Corbel" charset="0"/>
              </a:rPr>
              <a:t>Stanowią</a:t>
            </a:r>
            <a:r>
              <a:rPr lang="en-US" sz="1600" dirty="0">
                <a:latin typeface="Corbel" charset="0"/>
                <a:ea typeface="Corbel" charset="0"/>
                <a:cs typeface="Corbel" charset="0"/>
              </a:rPr>
              <a:t> 34% </a:t>
            </a:r>
            <a:r>
              <a:rPr lang="en-US" sz="1600" dirty="0" err="1">
                <a:latin typeface="Corbel" charset="0"/>
                <a:ea typeface="Corbel" charset="0"/>
                <a:cs typeface="Corbel" charset="0"/>
              </a:rPr>
              <a:t>wszystkich</a:t>
            </a:r>
            <a:r>
              <a:rPr lang="en-US" sz="1600" dirty="0">
                <a:latin typeface="Corbel" charset="0"/>
                <a:ea typeface="Corbel" charset="0"/>
                <a:cs typeface="Corbel" charset="0"/>
              </a:rPr>
              <a:t> </a:t>
            </a:r>
            <a:r>
              <a:rPr lang="en-US" sz="1600" dirty="0" err="1">
                <a:latin typeface="Corbel" charset="0"/>
                <a:ea typeface="Corbel" charset="0"/>
                <a:cs typeface="Corbel" charset="0"/>
              </a:rPr>
              <a:t>projektów</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pPr marL="285750" indent="-285750">
              <a:buFont typeface="Arial" charset="0"/>
              <a:buChar char="•"/>
            </a:pPr>
            <a:r>
              <a:rPr lang="en-US" sz="1600" b="1" dirty="0" err="1">
                <a:latin typeface="Corbel" charset="0"/>
                <a:ea typeface="Corbel" charset="0"/>
                <a:cs typeface="Corbel" charset="0"/>
              </a:rPr>
              <a:t>Komunikacja</a:t>
            </a:r>
            <a:r>
              <a:rPr lang="en-US" sz="1600" dirty="0">
                <a:latin typeface="Corbel" charset="0"/>
                <a:ea typeface="Corbel" charset="0"/>
                <a:cs typeface="Corbel" charset="0"/>
              </a:rPr>
              <a:t>, </a:t>
            </a:r>
            <a:r>
              <a:rPr lang="en-US" sz="1600" dirty="0" err="1">
                <a:latin typeface="Corbel" charset="0"/>
                <a:ea typeface="Corbel" charset="0"/>
                <a:cs typeface="Corbel" charset="0"/>
              </a:rPr>
              <a:t>była</a:t>
            </a:r>
            <a:r>
              <a:rPr lang="en-US" sz="1600" dirty="0">
                <a:latin typeface="Corbel" charset="0"/>
                <a:ea typeface="Corbel" charset="0"/>
                <a:cs typeface="Corbel" charset="0"/>
              </a:rPr>
              <a:t> </a:t>
            </a:r>
            <a:r>
              <a:rPr lang="en-US" sz="1600" dirty="0" err="1">
                <a:latin typeface="Corbel" charset="0"/>
                <a:ea typeface="Corbel" charset="0"/>
                <a:cs typeface="Corbel" charset="0"/>
              </a:rPr>
              <a:t>jedynym</a:t>
            </a:r>
            <a:r>
              <a:rPr lang="en-US" sz="1600" dirty="0">
                <a:latin typeface="Corbel" charset="0"/>
                <a:ea typeface="Corbel" charset="0"/>
                <a:cs typeface="Corbel" charset="0"/>
              </a:rPr>
              <a:t> </a:t>
            </a:r>
            <a:r>
              <a:rPr lang="en-US" sz="1600" dirty="0" err="1">
                <a:latin typeface="Corbel" charset="0"/>
                <a:ea typeface="Corbel" charset="0"/>
                <a:cs typeface="Corbel" charset="0"/>
              </a:rPr>
              <a:t>sektorem</a:t>
            </a:r>
            <a:r>
              <a:rPr lang="en-US" sz="1600" dirty="0">
                <a:latin typeface="Corbel" charset="0"/>
                <a:ea typeface="Corbel" charset="0"/>
                <a:cs typeface="Corbel" charset="0"/>
              </a:rPr>
              <a:t>, w </a:t>
            </a:r>
            <a:r>
              <a:rPr lang="en-US" sz="1600" dirty="0" err="1">
                <a:latin typeface="Corbel" charset="0"/>
                <a:ea typeface="Corbel" charset="0"/>
                <a:cs typeface="Corbel" charset="0"/>
              </a:rPr>
              <a:t>pierwszej</a:t>
            </a:r>
            <a:r>
              <a:rPr lang="en-US" sz="1600" dirty="0">
                <a:latin typeface="Corbel" charset="0"/>
                <a:ea typeface="Corbel" charset="0"/>
                <a:cs typeface="Corbel" charset="0"/>
              </a:rPr>
              <a:t> </a:t>
            </a:r>
            <a:r>
              <a:rPr lang="en-US" sz="1600" dirty="0" err="1">
                <a:latin typeface="Corbel" charset="0"/>
                <a:ea typeface="Corbel" charset="0"/>
                <a:cs typeface="Corbel" charset="0"/>
              </a:rPr>
              <a:t>piątej</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osiągnęła</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o 10%</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Maszyny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urządzenia</a:t>
            </a:r>
            <a:r>
              <a:rPr lang="en-US" sz="1600" dirty="0">
                <a:latin typeface="Corbel" charset="0"/>
                <a:ea typeface="Corbel" charset="0"/>
                <a:cs typeface="Corbel" charset="0"/>
              </a:rPr>
              <a:t> </a:t>
            </a:r>
            <a:r>
              <a:rPr lang="en-US" sz="1600" dirty="0" err="1">
                <a:latin typeface="Corbel" charset="0"/>
                <a:ea typeface="Corbel" charset="0"/>
                <a:cs typeface="Corbel" charset="0"/>
              </a:rPr>
              <a:t>przemysłowe</a:t>
            </a:r>
            <a:r>
              <a:rPr lang="en-US" sz="1600" dirty="0">
                <a:latin typeface="Corbel" charset="0"/>
                <a:ea typeface="Corbel" charset="0"/>
                <a:cs typeface="Corbel" charset="0"/>
              </a:rPr>
              <a:t> </a:t>
            </a:r>
            <a:r>
              <a:rPr lang="en-US" sz="1600" dirty="0" err="1">
                <a:latin typeface="Corbel" charset="0"/>
                <a:ea typeface="Corbel" charset="0"/>
                <a:cs typeface="Corbel" charset="0"/>
              </a:rPr>
              <a:t>zastąpiły</a:t>
            </a:r>
            <a:r>
              <a:rPr lang="en-US" sz="1600" dirty="0">
                <a:latin typeface="Corbel" charset="0"/>
                <a:ea typeface="Corbel" charset="0"/>
                <a:cs typeface="Corbel" charset="0"/>
              </a:rPr>
              <a:t> </a:t>
            </a:r>
            <a:r>
              <a:rPr lang="en-US" sz="1600" b="1" dirty="0" err="1">
                <a:latin typeface="Corbel" charset="0"/>
                <a:ea typeface="Corbel" charset="0"/>
                <a:cs typeface="Corbel" charset="0"/>
              </a:rPr>
              <a:t>usługi</a:t>
            </a:r>
            <a:r>
              <a:rPr lang="en-US" sz="1600" b="1" dirty="0">
                <a:latin typeface="Corbel" charset="0"/>
                <a:ea typeface="Corbel" charset="0"/>
                <a:cs typeface="Corbel" charset="0"/>
              </a:rPr>
              <a:t> </a:t>
            </a:r>
            <a:r>
              <a:rPr lang="en-US" sz="1600" b="1" dirty="0" err="1">
                <a:latin typeface="Corbel" charset="0"/>
                <a:ea typeface="Corbel" charset="0"/>
                <a:cs typeface="Corbel" charset="0"/>
              </a:rPr>
              <a:t>finansowe</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trzecim</a:t>
            </a:r>
            <a:r>
              <a:rPr lang="en-US" sz="1600" dirty="0">
                <a:latin typeface="Corbel" charset="0"/>
                <a:ea typeface="Corbel" charset="0"/>
                <a:cs typeface="Corbel" charset="0"/>
              </a:rPr>
              <a:t> </a:t>
            </a:r>
            <a:r>
              <a:rPr lang="en-US" sz="1600" dirty="0" err="1">
                <a:latin typeface="Corbel" charset="0"/>
                <a:ea typeface="Corbel" charset="0"/>
                <a:cs typeface="Corbel" charset="0"/>
              </a:rPr>
              <a:t>miejscu</a:t>
            </a:r>
            <a:r>
              <a:rPr lang="en-US" sz="1600" dirty="0">
                <a:latin typeface="Corbel" charset="0"/>
                <a:ea typeface="Corbel" charset="0"/>
                <a:cs typeface="Corbel" charset="0"/>
              </a:rPr>
              <a:t>.</a:t>
            </a:r>
          </a:p>
          <a:p>
            <a:pPr marL="285750" indent="-285750">
              <a:buFontTx/>
              <a:buChar char="-"/>
            </a:pPr>
            <a:endParaRPr lang="en-US" sz="1400" dirty="0">
              <a:latin typeface="Corbel" charset="0"/>
              <a:ea typeface="Corbel" charset="0"/>
              <a:cs typeface="Corbel"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0094" b="52025"/>
          <a:stretch/>
        </p:blipFill>
        <p:spPr>
          <a:xfrm>
            <a:off x="650126" y="2807732"/>
            <a:ext cx="3429002" cy="2800834"/>
          </a:xfrm>
          <a:prstGeom prst="rect">
            <a:avLst/>
          </a:prstGeom>
        </p:spPr>
      </p:pic>
    </p:spTree>
    <p:extLst>
      <p:ext uri="{BB962C8B-B14F-4D97-AF65-F5344CB8AC3E}">
        <p14:creationId xmlns:p14="http://schemas.microsoft.com/office/powerpoint/2010/main" val="1369883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a:spcBef>
                <a:spcPts val="0"/>
              </a:spcBef>
              <a:spcAft>
                <a:spcPts val="0"/>
              </a:spcAft>
            </a:pPr>
            <a:r>
              <a:rPr lang="de-DE" sz="2800" b="1" dirty="0">
                <a:latin typeface="Corbel" charset="0"/>
                <a:ea typeface="Corbel" charset="0"/>
                <a:cs typeface="Corbel" charset="0"/>
              </a:rPr>
              <a:t>FDI </a:t>
            </a:r>
            <a:r>
              <a:rPr lang="de-DE" sz="2800" b="1" dirty="0" err="1">
                <a:latin typeface="Corbel" charset="0"/>
                <a:ea typeface="Corbel" charset="0"/>
                <a:cs typeface="Corbel" charset="0"/>
              </a:rPr>
              <a:t>według</a:t>
            </a:r>
            <a:r>
              <a:rPr lang="de-DE" sz="2800" b="1" dirty="0">
                <a:latin typeface="Corbel" charset="0"/>
                <a:ea typeface="Corbel" charset="0"/>
                <a:cs typeface="Corbel" charset="0"/>
              </a:rPr>
              <a:t> </a:t>
            </a:r>
            <a:r>
              <a:rPr lang="de-DE" sz="2800" b="1" dirty="0" err="1">
                <a:latin typeface="Corbel" charset="0"/>
                <a:ea typeface="Corbel" charset="0"/>
                <a:cs typeface="Corbel" charset="0"/>
              </a:rPr>
              <a:t>sektorów</a:t>
            </a:r>
            <a:r>
              <a:rPr lang="en-US" sz="2800" dirty="0">
                <a:latin typeface="Corbel" charset="0"/>
                <a:ea typeface="Corbel" charset="0"/>
                <a:cs typeface="Corbel" charset="0"/>
              </a:rPr>
              <a:t> </a:t>
            </a:r>
            <a:r>
              <a:rPr lang="en-US" sz="2800" b="1" dirty="0">
                <a:latin typeface="Corbel" charset="0"/>
                <a:ea typeface="Corbel" charset="0"/>
                <a:cs typeface="Corbel" charset="0"/>
              </a:rPr>
              <a:t>w </a:t>
            </a:r>
            <a:r>
              <a:rPr lang="en-US" sz="2800" b="1" dirty="0" err="1">
                <a:latin typeface="Corbel" charset="0"/>
                <a:ea typeface="Corbel" charset="0"/>
                <a:cs typeface="Corbel" charset="0"/>
              </a:rPr>
              <a:t>Europie</a:t>
            </a:r>
            <a:endParaRPr lang="en-US" sz="2800" b="1" dirty="0">
              <a:latin typeface="Corbel" charset="0"/>
              <a:ea typeface="Corbel" charset="0"/>
              <a:cs typeface="Corbel" charset="0"/>
            </a:endParaRPr>
          </a:p>
          <a:p>
            <a:pPr>
              <a:spcBef>
                <a:spcPts val="0"/>
              </a:spcBef>
              <a:spcAft>
                <a:spcPts val="0"/>
              </a:spcAft>
            </a:pPr>
            <a:r>
              <a:rPr lang="en-US" dirty="0" err="1">
                <a:latin typeface="Corbel" charset="0"/>
                <a:ea typeface="Corbel" charset="0"/>
                <a:cs typeface="Corbel" charset="0"/>
              </a:rPr>
              <a:t>Według</a:t>
            </a:r>
            <a:r>
              <a:rPr lang="en-US" dirty="0">
                <a:latin typeface="Corbel" charset="0"/>
                <a:ea typeface="Corbel" charset="0"/>
                <a:cs typeface="Corbel" charset="0"/>
              </a:rPr>
              <a:t> </a:t>
            </a:r>
            <a:r>
              <a:rPr lang="en-US" dirty="0" err="1">
                <a:latin typeface="Corbel" charset="0"/>
                <a:ea typeface="Corbel" charset="0"/>
                <a:cs typeface="Corbel" charset="0"/>
              </a:rPr>
              <a:t>oficjalnych</a:t>
            </a:r>
            <a:r>
              <a:rPr lang="en-US" dirty="0">
                <a:latin typeface="Corbel" charset="0"/>
                <a:ea typeface="Corbel" charset="0"/>
                <a:cs typeface="Corbel" charset="0"/>
              </a:rPr>
              <a:t> </a:t>
            </a:r>
            <a:r>
              <a:rPr lang="en-US" dirty="0" err="1">
                <a:latin typeface="Corbel" charset="0"/>
                <a:ea typeface="Corbel" charset="0"/>
                <a:cs typeface="Corbel" charset="0"/>
              </a:rPr>
              <a:t>badań</a:t>
            </a:r>
            <a:r>
              <a:rPr lang="en-US" dirty="0">
                <a:latin typeface="Corbel" charset="0"/>
                <a:ea typeface="Corbel" charset="0"/>
                <a:cs typeface="Corbel" charset="0"/>
              </a:rPr>
              <a:t> </a:t>
            </a:r>
            <a:r>
              <a:rPr lang="en-US" dirty="0" err="1">
                <a:latin typeface="Corbel" charset="0"/>
                <a:ea typeface="Corbel" charset="0"/>
                <a:cs typeface="Corbel" charset="0"/>
              </a:rPr>
              <a:t>przeprowadzonych</a:t>
            </a:r>
            <a:r>
              <a:rPr lang="en-US" dirty="0">
                <a:latin typeface="Corbel" charset="0"/>
                <a:ea typeface="Corbel" charset="0"/>
                <a:cs typeface="Corbel" charset="0"/>
              </a:rPr>
              <a:t> </a:t>
            </a:r>
            <a:r>
              <a:rPr lang="en-US" dirty="0" err="1">
                <a:latin typeface="Corbel" charset="0"/>
                <a:ea typeface="Corbel" charset="0"/>
                <a:cs typeface="Corbel" charset="0"/>
              </a:rPr>
              <a:t>poprzez</a:t>
            </a:r>
            <a:r>
              <a:rPr lang="en-US" dirty="0">
                <a:latin typeface="Corbel" charset="0"/>
                <a:ea typeface="Corbel" charset="0"/>
                <a:cs typeface="Corbel" charset="0"/>
              </a:rPr>
              <a:t> EY</a:t>
            </a:r>
          </a:p>
          <a:p>
            <a:pPr>
              <a:spcBef>
                <a:spcPts val="0"/>
              </a:spcBef>
              <a:spcAft>
                <a:spcPts val="0"/>
              </a:spcAft>
            </a:pPr>
            <a:endParaRPr lang="en-US" sz="2800" b="1"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marL="285750" indent="-285750" defTabSz="457200">
              <a:spcBef>
                <a:spcPts val="0"/>
              </a:spcBef>
              <a:spcAft>
                <a:spcPts val="0"/>
              </a:spcAft>
              <a:buFontTx/>
              <a:buChar char="-"/>
            </a:pP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2" name="Rectangle 1"/>
          <p:cNvSpPr/>
          <p:nvPr/>
        </p:nvSpPr>
        <p:spPr>
          <a:xfrm>
            <a:off x="495300" y="1588533"/>
            <a:ext cx="7924800" cy="1600438"/>
          </a:xfrm>
          <a:prstGeom prst="rect">
            <a:avLst/>
          </a:prstGeom>
        </p:spPr>
        <p:txBody>
          <a:bodyPr wrap="square">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784" y="1765071"/>
            <a:ext cx="7325352" cy="370453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9662" b="6807"/>
          <a:stretch/>
        </p:blipFill>
        <p:spPr>
          <a:xfrm>
            <a:off x="1391732" y="1765071"/>
            <a:ext cx="7465436" cy="4711929"/>
          </a:xfrm>
          <a:prstGeom prst="rect">
            <a:avLst/>
          </a:prstGeom>
          <a:ln>
            <a:noFill/>
          </a:ln>
          <a:effectLst>
            <a:softEdge rad="112500"/>
          </a:effectLst>
        </p:spPr>
      </p:pic>
    </p:spTree>
    <p:extLst>
      <p:ext uri="{BB962C8B-B14F-4D97-AF65-F5344CB8AC3E}">
        <p14:creationId xmlns:p14="http://schemas.microsoft.com/office/powerpoint/2010/main" val="153383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838200"/>
            <a:ext cx="6096000" cy="457200"/>
          </a:xfrm>
        </p:spPr>
        <p:txBody>
          <a:bodyPr/>
          <a:lstStyle/>
          <a:p>
            <a:pPr>
              <a:spcBef>
                <a:spcPts val="0"/>
              </a:spcBef>
              <a:spcAft>
                <a:spcPts val="0"/>
              </a:spcAft>
              <a:buSzPct val="45000"/>
            </a:pPr>
            <a:r>
              <a:rPr lang="en-US" sz="2800" dirty="0">
                <a:latin typeface="Corbel" pitchFamily="18"/>
              </a:rPr>
              <a:t>Trendy  FDI w  </a:t>
            </a:r>
            <a:r>
              <a:rPr lang="en-US" sz="2800" dirty="0" err="1">
                <a:latin typeface="Corbel" pitchFamily="18"/>
              </a:rPr>
              <a:t>Europie</a:t>
            </a:r>
            <a:r>
              <a:rPr lang="en-US" sz="2800" dirty="0">
                <a:latin typeface="Corbel" pitchFamily="18"/>
              </a:rPr>
              <a:t> </a:t>
            </a:r>
            <a:r>
              <a:rPr lang="en-US" sz="2800" dirty="0" err="1">
                <a:latin typeface="Corbel" pitchFamily="18"/>
              </a:rPr>
              <a:t>Środkowo-Wschodniej</a:t>
            </a:r>
            <a:r>
              <a:rPr lang="en-US" sz="2800" dirty="0">
                <a:latin typeface="Corbel" pitchFamily="18"/>
              </a:rPr>
              <a:t> + </a:t>
            </a:r>
            <a:r>
              <a:rPr lang="en-US" sz="2800" dirty="0" err="1">
                <a:latin typeface="Corbel" pitchFamily="18"/>
              </a:rPr>
              <a:t>Niemcy</a:t>
            </a:r>
            <a:endParaRPr lang="en-US" sz="2800" dirty="0">
              <a:latin typeface="Corbel" pitchFamily="18"/>
            </a:endParaRPr>
          </a:p>
          <a:p>
            <a:pPr>
              <a:spcBef>
                <a:spcPts val="0"/>
              </a:spcBef>
              <a:spcAft>
                <a:spcPts val="0"/>
              </a:spcAft>
              <a:buSzPct val="45000"/>
            </a:pPr>
            <a:r>
              <a:rPr lang="en-US" sz="1200" dirty="0" err="1">
                <a:latin typeface="Corbel" charset="0"/>
                <a:ea typeface="Corbel" charset="0"/>
                <a:cs typeface="Corbel" charset="0"/>
              </a:rPr>
              <a:t>Według</a:t>
            </a:r>
            <a:r>
              <a:rPr lang="en-US" sz="1200" dirty="0">
                <a:latin typeface="Corbel" charset="0"/>
                <a:ea typeface="Corbel" charset="0"/>
                <a:cs typeface="Corbel" charset="0"/>
              </a:rPr>
              <a:t> </a:t>
            </a:r>
            <a:r>
              <a:rPr lang="en-US" sz="1200" dirty="0" err="1">
                <a:latin typeface="Corbel" charset="0"/>
                <a:ea typeface="Corbel" charset="0"/>
                <a:cs typeface="Corbel" charset="0"/>
              </a:rPr>
              <a:t>oficjalnych</a:t>
            </a:r>
            <a:r>
              <a:rPr lang="en-US" sz="1200" dirty="0">
                <a:latin typeface="Corbel" charset="0"/>
                <a:ea typeface="Corbel" charset="0"/>
                <a:cs typeface="Corbel" charset="0"/>
              </a:rPr>
              <a:t> </a:t>
            </a:r>
            <a:r>
              <a:rPr lang="en-US" sz="1200" dirty="0" err="1">
                <a:latin typeface="Corbel" charset="0"/>
                <a:ea typeface="Corbel" charset="0"/>
                <a:cs typeface="Corbel" charset="0"/>
              </a:rPr>
              <a:t>badań</a:t>
            </a:r>
            <a:r>
              <a:rPr lang="en-US" sz="1200" dirty="0">
                <a:latin typeface="Corbel" charset="0"/>
                <a:ea typeface="Corbel" charset="0"/>
                <a:cs typeface="Corbel" charset="0"/>
              </a:rPr>
              <a:t> </a:t>
            </a:r>
            <a:r>
              <a:rPr lang="en-US" sz="1200" dirty="0" err="1">
                <a:latin typeface="Corbel" charset="0"/>
                <a:ea typeface="Corbel" charset="0"/>
                <a:cs typeface="Corbel" charset="0"/>
              </a:rPr>
              <a:t>przeprowadzonych</a:t>
            </a:r>
            <a:r>
              <a:rPr lang="en-US" sz="1200" dirty="0">
                <a:latin typeface="Corbel" charset="0"/>
                <a:ea typeface="Corbel" charset="0"/>
                <a:cs typeface="Corbel" charset="0"/>
              </a:rPr>
              <a:t> </a:t>
            </a:r>
            <a:r>
              <a:rPr lang="en-US" sz="1200" dirty="0" err="1">
                <a:latin typeface="Corbel" charset="0"/>
                <a:ea typeface="Corbel" charset="0"/>
                <a:cs typeface="Corbel" charset="0"/>
              </a:rPr>
              <a:t>poprzez</a:t>
            </a:r>
            <a:r>
              <a:rPr lang="en-US" sz="1200" dirty="0">
                <a:latin typeface="Corbel" charset="0"/>
                <a:ea typeface="Corbel" charset="0"/>
                <a:cs typeface="Corbel" charset="0"/>
              </a:rPr>
              <a:t> OECD</a:t>
            </a:r>
          </a:p>
          <a:p>
            <a:pPr lvl="0">
              <a:spcAft>
                <a:spcPts val="1417"/>
              </a:spcAft>
              <a:buSzPct val="45000"/>
            </a:pPr>
            <a:endParaRPr lang="en-US" sz="2800" dirty="0">
              <a:latin typeface="Corbel" pitchFamily="18"/>
            </a:endParaRPr>
          </a:p>
        </p:txBody>
      </p:sp>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graphicFrame>
        <p:nvGraphicFramePr>
          <p:cNvPr id="5" name="Chart 4"/>
          <p:cNvGraphicFramePr/>
          <p:nvPr>
            <p:extLst>
              <p:ext uri="{D42A27DB-BD31-4B8C-83A1-F6EECF244321}">
                <p14:modId xmlns:p14="http://schemas.microsoft.com/office/powerpoint/2010/main" val="1737414853"/>
              </p:ext>
            </p:extLst>
          </p:nvPr>
        </p:nvGraphicFramePr>
        <p:xfrm>
          <a:off x="381000" y="1943100"/>
          <a:ext cx="8639907" cy="5006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96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85800" y="1676400"/>
            <a:ext cx="8839200" cy="5600700"/>
          </a:xfrm>
        </p:spPr>
        <p:txBody>
          <a:bodyPr/>
          <a:lstStyle/>
          <a:p>
            <a:pPr marL="285750" lvl="0" indent="-285750">
              <a:lnSpc>
                <a:spcPct val="150000"/>
              </a:lnSpc>
              <a:spcBef>
                <a:spcPts val="0"/>
              </a:spcBef>
              <a:spcAft>
                <a:spcPts val="0"/>
              </a:spcAft>
              <a:buSzPct val="100000"/>
              <a:buFont typeface="Arial" charset="0"/>
              <a:buChar char="•"/>
            </a:pPr>
            <a:r>
              <a:rPr lang="en-US" sz="1600" dirty="0" err="1">
                <a:latin typeface="Corbel" charset="0"/>
                <a:ea typeface="Corbel" charset="0"/>
                <a:cs typeface="Corbel" charset="0"/>
              </a:rPr>
              <a:t>Najwyższe</a:t>
            </a:r>
            <a:r>
              <a:rPr lang="en-US" sz="1600" dirty="0">
                <a:latin typeface="Corbel" charset="0"/>
                <a:ea typeface="Corbel" charset="0"/>
                <a:cs typeface="Corbel" charset="0"/>
              </a:rPr>
              <a:t> tempo </a:t>
            </a:r>
            <a:r>
              <a:rPr lang="en-US" sz="1600" dirty="0" err="1">
                <a:latin typeface="Corbel" charset="0"/>
                <a:ea typeface="Corbel" charset="0"/>
                <a:cs typeface="Corbel" charset="0"/>
              </a:rPr>
              <a:t>rozwoju</a:t>
            </a:r>
            <a:r>
              <a:rPr lang="en-US" sz="1600" dirty="0">
                <a:latin typeface="Corbel" charset="0"/>
                <a:ea typeface="Corbel" charset="0"/>
                <a:cs typeface="Corbel" charset="0"/>
              </a:rPr>
              <a:t> </a:t>
            </a:r>
            <a:r>
              <a:rPr lang="en-US" sz="1600" dirty="0" err="1">
                <a:latin typeface="Corbel" charset="0"/>
                <a:ea typeface="Corbel" charset="0"/>
                <a:cs typeface="Corbel" charset="0"/>
              </a:rPr>
              <a:t>gospodarczego</a:t>
            </a:r>
            <a:r>
              <a:rPr lang="en-US" sz="1600" dirty="0">
                <a:latin typeface="Corbel" charset="0"/>
                <a:ea typeface="Corbel" charset="0"/>
                <a:cs typeface="Corbel" charset="0"/>
              </a:rPr>
              <a:t> w UE</a:t>
            </a:r>
          </a:p>
          <a:p>
            <a:pPr marL="285750" lvl="0" indent="-285750">
              <a:lnSpc>
                <a:spcPct val="150000"/>
              </a:lnSpc>
              <a:spcBef>
                <a:spcPts val="0"/>
              </a:spcBef>
              <a:spcAft>
                <a:spcPts val="0"/>
              </a:spcAft>
              <a:buSzPct val="100000"/>
              <a:buFont typeface="Arial" charset="0"/>
              <a:buChar char="•"/>
            </a:pPr>
            <a:r>
              <a:rPr lang="en-US" sz="1600" dirty="0" err="1">
                <a:latin typeface="Corbel" charset="0"/>
                <a:ea typeface="Corbel" charset="0"/>
                <a:cs typeface="Corbel" charset="0"/>
              </a:rPr>
              <a:t>Najważniejszym</a:t>
            </a:r>
            <a:r>
              <a:rPr lang="en-US" sz="1600" dirty="0">
                <a:latin typeface="Corbel" charset="0"/>
                <a:ea typeface="Corbel" charset="0"/>
                <a:cs typeface="Corbel" charset="0"/>
              </a:rPr>
              <a:t> </a:t>
            </a:r>
            <a:r>
              <a:rPr lang="en-US" sz="1600" dirty="0" err="1">
                <a:latin typeface="Corbel" charset="0"/>
                <a:ea typeface="Corbel" charset="0"/>
                <a:cs typeface="Corbel" charset="0"/>
              </a:rPr>
              <a:t>partnerem</a:t>
            </a:r>
            <a:r>
              <a:rPr lang="en-US" sz="1600" dirty="0">
                <a:latin typeface="Corbel" charset="0"/>
                <a:ea typeface="Corbel" charset="0"/>
                <a:cs typeface="Corbel" charset="0"/>
              </a:rPr>
              <a:t> </a:t>
            </a:r>
            <a:r>
              <a:rPr lang="en-US" sz="1600" dirty="0" err="1">
                <a:latin typeface="Corbel" charset="0"/>
                <a:ea typeface="Corbel" charset="0"/>
                <a:cs typeface="Corbel" charset="0"/>
              </a:rPr>
              <a:t>handlowym</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Niemcy</a:t>
            </a:r>
            <a:r>
              <a:rPr lang="en-US" sz="1600" dirty="0">
                <a:latin typeface="Corbel" charset="0"/>
                <a:ea typeface="Corbel" charset="0"/>
                <a:cs typeface="Corbel" charset="0"/>
              </a:rPr>
              <a:t>, </a:t>
            </a:r>
            <a:r>
              <a:rPr lang="en-US" sz="1600" dirty="0" err="1">
                <a:latin typeface="Corbel" charset="0"/>
                <a:ea typeface="Corbel" charset="0"/>
                <a:cs typeface="Corbel" charset="0"/>
              </a:rPr>
              <a:t>więc</a:t>
            </a:r>
            <a:r>
              <a:rPr lang="en-US" sz="1600" dirty="0">
                <a:latin typeface="Corbel" charset="0"/>
                <a:ea typeface="Corbel" charset="0"/>
                <a:cs typeface="Corbel" charset="0"/>
              </a:rPr>
              <a:t> </a:t>
            </a:r>
            <a:r>
              <a:rPr lang="en-US" sz="1600" dirty="0" err="1">
                <a:latin typeface="Corbel" charset="0"/>
                <a:ea typeface="Corbel" charset="0"/>
                <a:cs typeface="Corbel" charset="0"/>
              </a:rPr>
              <a:t>słabszy</a:t>
            </a:r>
            <a:r>
              <a:rPr lang="en-US" sz="1600" dirty="0">
                <a:latin typeface="Corbel" charset="0"/>
                <a:ea typeface="Corbel" charset="0"/>
                <a:cs typeface="Corbel" charset="0"/>
              </a:rPr>
              <a:t> </a:t>
            </a:r>
            <a:r>
              <a:rPr lang="en-US" sz="1600" dirty="0" err="1">
                <a:latin typeface="Corbel" charset="0"/>
                <a:ea typeface="Corbel" charset="0"/>
                <a:cs typeface="Corbel" charset="0"/>
              </a:rPr>
              <a:t>niemiecki</a:t>
            </a:r>
            <a:r>
              <a:rPr lang="en-US" sz="1600" dirty="0">
                <a:latin typeface="Corbel" charset="0"/>
                <a:ea typeface="Corbel" charset="0"/>
                <a:cs typeface="Corbel" charset="0"/>
              </a:rPr>
              <a:t> </a:t>
            </a:r>
            <a:r>
              <a:rPr lang="en-US" sz="1600" dirty="0" err="1">
                <a:latin typeface="Corbel" charset="0"/>
                <a:ea typeface="Corbel" charset="0"/>
                <a:cs typeface="Corbel" charset="0"/>
              </a:rPr>
              <a:t>eksport</a:t>
            </a:r>
            <a:r>
              <a:rPr lang="en-US" sz="1600" dirty="0">
                <a:latin typeface="Corbel" charset="0"/>
                <a:ea typeface="Corbel" charset="0"/>
                <a:cs typeface="Corbel" charset="0"/>
              </a:rPr>
              <a:t> do Chin </a:t>
            </a:r>
            <a:r>
              <a:rPr lang="en-US" sz="1600" dirty="0" err="1">
                <a:latin typeface="Corbel" charset="0"/>
                <a:ea typeface="Corbel" charset="0"/>
                <a:cs typeface="Corbel" charset="0"/>
              </a:rPr>
              <a:t>może</a:t>
            </a:r>
            <a:r>
              <a:rPr lang="en-US" sz="1600" dirty="0">
                <a:latin typeface="Corbel" charset="0"/>
                <a:ea typeface="Corbel" charset="0"/>
                <a:cs typeface="Corbel" charset="0"/>
              </a:rPr>
              <a:t> </a:t>
            </a:r>
            <a:r>
              <a:rPr lang="en-US" sz="1600" dirty="0" err="1">
                <a:latin typeface="Corbel" charset="0"/>
                <a:ea typeface="Corbel" charset="0"/>
                <a:cs typeface="Corbel" charset="0"/>
              </a:rPr>
              <a:t>mieć</a:t>
            </a:r>
            <a:r>
              <a:rPr lang="en-US" sz="1600" dirty="0">
                <a:latin typeface="Corbel" charset="0"/>
                <a:ea typeface="Corbel" charset="0"/>
                <a:cs typeface="Corbel" charset="0"/>
              </a:rPr>
              <a:t> </a:t>
            </a:r>
            <a:r>
              <a:rPr lang="en-US" sz="1600" dirty="0" err="1">
                <a:latin typeface="Corbel" charset="0"/>
                <a:ea typeface="Corbel" charset="0"/>
                <a:cs typeface="Corbel" charset="0"/>
              </a:rPr>
              <a:t>negatywny</a:t>
            </a:r>
            <a:r>
              <a:rPr lang="en-US" sz="1600" dirty="0">
                <a:latin typeface="Corbel" charset="0"/>
                <a:ea typeface="Corbel" charset="0"/>
                <a:cs typeface="Corbel" charset="0"/>
              </a:rPr>
              <a:t> </a:t>
            </a:r>
            <a:r>
              <a:rPr lang="en-US" sz="1600" dirty="0" err="1">
                <a:latin typeface="Corbel" charset="0"/>
                <a:ea typeface="Corbel" charset="0"/>
                <a:cs typeface="Corbel" charset="0"/>
              </a:rPr>
              <a:t>wpływ</a:t>
            </a:r>
            <a:r>
              <a:rPr lang="en-US" sz="1600" dirty="0">
                <a:latin typeface="Corbel" charset="0"/>
                <a:ea typeface="Corbel" charset="0"/>
                <a:cs typeface="Corbel" charset="0"/>
              </a:rPr>
              <a:t> an FDI</a:t>
            </a:r>
          </a:p>
          <a:p>
            <a:pPr marL="285750" lvl="0" indent="-285750">
              <a:lnSpc>
                <a:spcPct val="150000"/>
              </a:lnSpc>
              <a:spcBef>
                <a:spcPts val="0"/>
              </a:spcBef>
              <a:spcAft>
                <a:spcPts val="0"/>
              </a:spcAft>
              <a:buSzPct val="100000"/>
              <a:buFont typeface="Arial" charset="0"/>
              <a:buChar char="•"/>
            </a:pPr>
            <a:r>
              <a:rPr lang="en-US" sz="1600" dirty="0">
                <a:latin typeface="Corbel" charset="0"/>
                <a:ea typeface="Corbel" charset="0"/>
                <a:cs typeface="Corbel" charset="0"/>
              </a:rPr>
              <a:t>W 2014 </a:t>
            </a:r>
            <a:r>
              <a:rPr lang="en-US" sz="1600" dirty="0" err="1">
                <a:latin typeface="Corbel" charset="0"/>
                <a:ea typeface="Corbel" charset="0"/>
                <a:cs typeface="Corbel" charset="0"/>
              </a:rPr>
              <a:t>projekty</a:t>
            </a:r>
            <a:r>
              <a:rPr lang="en-US" sz="1600" dirty="0">
                <a:latin typeface="Corbel" charset="0"/>
                <a:ea typeface="Corbel" charset="0"/>
                <a:cs typeface="Corbel" charset="0"/>
              </a:rPr>
              <a:t> FDI </a:t>
            </a:r>
            <a:r>
              <a:rPr lang="en-US" sz="1600" dirty="0" err="1">
                <a:latin typeface="Corbel" charset="0"/>
                <a:ea typeface="Corbel" charset="0"/>
                <a:cs typeface="Corbel" charset="0"/>
              </a:rPr>
              <a:t>generowaly</a:t>
            </a:r>
            <a:r>
              <a:rPr lang="en-US" sz="1600" dirty="0">
                <a:latin typeface="Corbel" charset="0"/>
                <a:ea typeface="Corbel" charset="0"/>
                <a:cs typeface="Corbel" charset="0"/>
              </a:rPr>
              <a:t> </a:t>
            </a:r>
            <a:r>
              <a:rPr lang="en-US" sz="1600" dirty="0" err="1">
                <a:latin typeface="Corbel" charset="0"/>
                <a:ea typeface="Corbel" charset="0"/>
                <a:cs typeface="Corbel" charset="0"/>
              </a:rPr>
              <a:t>więcej</a:t>
            </a:r>
            <a:r>
              <a:rPr lang="en-US" sz="1600" dirty="0">
                <a:latin typeface="Corbel" charset="0"/>
                <a:ea typeface="Corbel" charset="0"/>
                <a:cs typeface="Corbel" charset="0"/>
              </a:rPr>
              <a:t> </a:t>
            </a:r>
            <a:r>
              <a:rPr lang="en-US" sz="1600" dirty="0" err="1">
                <a:latin typeface="Corbel" charset="0"/>
                <a:ea typeface="Corbel" charset="0"/>
                <a:cs typeface="Corbel" charset="0"/>
              </a:rPr>
              <a:t>miejsc</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w </a:t>
            </a:r>
            <a:r>
              <a:rPr lang="en-US" sz="1600" dirty="0" err="1">
                <a:latin typeface="Corbel" charset="0"/>
                <a:ea typeface="Corbel" charset="0"/>
                <a:cs typeface="Corbel" charset="0"/>
              </a:rPr>
              <a:t>Europie</a:t>
            </a:r>
            <a:r>
              <a:rPr lang="en-US" sz="1600" dirty="0">
                <a:latin typeface="Corbel" charset="0"/>
                <a:ea typeface="Corbel" charset="0"/>
                <a:cs typeface="Corbel" charset="0"/>
              </a:rPr>
              <a:t> </a:t>
            </a:r>
            <a:r>
              <a:rPr lang="en-US" sz="1600" dirty="0" err="1">
                <a:latin typeface="Corbel" charset="0"/>
                <a:ea typeface="Corbel" charset="0"/>
                <a:cs typeface="Corbel" charset="0"/>
              </a:rPr>
              <a:t>Środkowo-Wschodniej</a:t>
            </a:r>
            <a:r>
              <a:rPr lang="en-US" sz="1600" dirty="0">
                <a:latin typeface="Corbel" charset="0"/>
                <a:ea typeface="Corbel" charset="0"/>
                <a:cs typeface="Corbel" charset="0"/>
              </a:rPr>
              <a:t>, </a:t>
            </a:r>
            <a:r>
              <a:rPr lang="en-US" sz="1600" dirty="0" err="1">
                <a:latin typeface="Corbel" charset="0"/>
                <a:ea typeface="Corbel" charset="0"/>
                <a:cs typeface="Corbel" charset="0"/>
              </a:rPr>
              <a:t>ni</a:t>
            </a:r>
            <a:r>
              <a:rPr lang="pl-PL" sz="1600" dirty="0">
                <a:latin typeface="Corbel" charset="0"/>
                <a:ea typeface="Corbel" charset="0"/>
                <a:cs typeface="Corbel" charset="0"/>
              </a:rPr>
              <a:t>ż</a:t>
            </a:r>
            <a:r>
              <a:rPr lang="en-US" sz="1600" dirty="0">
                <a:latin typeface="Corbel" charset="0"/>
                <a:ea typeface="Corbel" charset="0"/>
                <a:cs typeface="Corbel" charset="0"/>
              </a:rPr>
              <a:t> w </a:t>
            </a:r>
            <a:r>
              <a:rPr lang="en-US" sz="1600" dirty="0" err="1">
                <a:latin typeface="Corbel" charset="0"/>
                <a:ea typeface="Corbel" charset="0"/>
                <a:cs typeface="Corbel" charset="0"/>
              </a:rPr>
              <a:t>Zachodniej</a:t>
            </a:r>
            <a:r>
              <a:rPr lang="en-US" sz="1600" dirty="0">
                <a:latin typeface="Corbel" charset="0"/>
                <a:ea typeface="Corbel" charset="0"/>
                <a:cs typeface="Corbel" charset="0"/>
              </a:rPr>
              <a:t> </a:t>
            </a:r>
            <a:r>
              <a:rPr lang="en-US" sz="1600" dirty="0" err="1">
                <a:latin typeface="Corbel" charset="0"/>
                <a:ea typeface="Corbel" charset="0"/>
                <a:cs typeface="Corbel" charset="0"/>
              </a:rPr>
              <a:t>Europie</a:t>
            </a:r>
            <a:r>
              <a:rPr lang="en-US" sz="1600" dirty="0">
                <a:latin typeface="Corbel" charset="0"/>
                <a:ea typeface="Corbel" charset="0"/>
                <a:cs typeface="Corbel" charset="0"/>
              </a:rPr>
              <a:t>.</a:t>
            </a:r>
          </a:p>
          <a:p>
            <a:pPr marL="285750" lvl="0" indent="-285750">
              <a:lnSpc>
                <a:spcPct val="150000"/>
              </a:lnSpc>
              <a:spcBef>
                <a:spcPts val="0"/>
              </a:spcBef>
              <a:spcAft>
                <a:spcPts val="0"/>
              </a:spcAft>
              <a:buSzPct val="100000"/>
              <a:buFont typeface="Arial" charset="0"/>
              <a:buChar char="•"/>
            </a:pPr>
            <a:r>
              <a:rPr lang="en-US" sz="1600" dirty="0">
                <a:latin typeface="Corbel" charset="0"/>
                <a:ea typeface="Corbel" charset="0"/>
                <a:cs typeface="Corbel" charset="0"/>
              </a:rPr>
              <a:t>FDI </a:t>
            </a:r>
            <a:r>
              <a:rPr lang="en-US" sz="1600" dirty="0" err="1">
                <a:latin typeface="Corbel" charset="0"/>
                <a:ea typeface="Corbel" charset="0"/>
                <a:cs typeface="Corbel" charset="0"/>
              </a:rPr>
              <a:t>spadły</a:t>
            </a:r>
            <a:r>
              <a:rPr lang="en-US" sz="1600" dirty="0">
                <a:latin typeface="Corbel" charset="0"/>
                <a:ea typeface="Corbel" charset="0"/>
                <a:cs typeface="Corbel" charset="0"/>
              </a:rPr>
              <a:t> </a:t>
            </a:r>
            <a:r>
              <a:rPr lang="en-US" sz="1600" dirty="0" err="1">
                <a:latin typeface="Corbel" charset="0"/>
                <a:ea typeface="Corbel" charset="0"/>
                <a:cs typeface="Corbel" charset="0"/>
              </a:rPr>
              <a:t>nieznacznie</a:t>
            </a:r>
            <a:r>
              <a:rPr lang="en-US" sz="1600" dirty="0">
                <a:latin typeface="Corbel" charset="0"/>
                <a:ea typeface="Corbel" charset="0"/>
                <a:cs typeface="Corbel" charset="0"/>
              </a:rPr>
              <a:t> </a:t>
            </a:r>
            <a:r>
              <a:rPr lang="en-US" sz="1600" dirty="0" err="1">
                <a:latin typeface="Corbel" charset="0"/>
                <a:ea typeface="Corbel" charset="0"/>
                <a:cs typeface="Corbel" charset="0"/>
              </a:rPr>
              <a:t>ze</a:t>
            </a:r>
            <a:r>
              <a:rPr lang="en-US" sz="1600" dirty="0">
                <a:latin typeface="Corbel" charset="0"/>
                <a:ea typeface="Corbel" charset="0"/>
                <a:cs typeface="Corbel" charset="0"/>
              </a:rPr>
              <a:t> </a:t>
            </a:r>
            <a:r>
              <a:rPr lang="en-US" sz="1600" dirty="0" err="1">
                <a:latin typeface="Corbel" charset="0"/>
                <a:ea typeface="Corbel" charset="0"/>
                <a:cs typeface="Corbel" charset="0"/>
              </a:rPr>
              <a:t>względu</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dojrzewajace</a:t>
            </a:r>
            <a:r>
              <a:rPr lang="en-US" sz="1600" dirty="0">
                <a:latin typeface="Corbel" charset="0"/>
                <a:ea typeface="Corbel" charset="0"/>
                <a:cs typeface="Corbel" charset="0"/>
              </a:rPr>
              <a:t> </a:t>
            </a:r>
            <a:r>
              <a:rPr lang="en-US" sz="1600" dirty="0" err="1">
                <a:latin typeface="Corbel" charset="0"/>
                <a:ea typeface="Corbel" charset="0"/>
                <a:cs typeface="Corbel" charset="0"/>
              </a:rPr>
              <a:t>rynki</a:t>
            </a:r>
            <a:r>
              <a:rPr lang="en-US" sz="1600" dirty="0">
                <a:latin typeface="Corbel" charset="0"/>
                <a:ea typeface="Corbel" charset="0"/>
                <a:cs typeface="Corbel" charset="0"/>
              </a:rPr>
              <a:t>, w </a:t>
            </a:r>
            <a:r>
              <a:rPr lang="en-US" sz="1600" dirty="0" err="1">
                <a:latin typeface="Corbel" charset="0"/>
                <a:ea typeface="Corbel" charset="0"/>
                <a:cs typeface="Corbel" charset="0"/>
              </a:rPr>
              <a:t>zaawansowanych</a:t>
            </a:r>
            <a:r>
              <a:rPr lang="en-US" sz="1600" dirty="0">
                <a:latin typeface="Corbel" charset="0"/>
                <a:ea typeface="Corbel" charset="0"/>
                <a:cs typeface="Corbel" charset="0"/>
              </a:rPr>
              <a:t> </a:t>
            </a:r>
            <a:r>
              <a:rPr lang="en-US" sz="1600" dirty="0" err="1">
                <a:latin typeface="Corbel" charset="0"/>
                <a:ea typeface="Corbel" charset="0"/>
                <a:cs typeface="Corbel" charset="0"/>
              </a:rPr>
              <a:t>usługach</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biznesu</a:t>
            </a:r>
            <a:r>
              <a:rPr lang="en-US" sz="1600" dirty="0">
                <a:latin typeface="Corbel" charset="0"/>
                <a:ea typeface="Corbel" charset="0"/>
                <a:cs typeface="Corbel" charset="0"/>
              </a:rPr>
              <a:t>, IT </a:t>
            </a:r>
            <a:r>
              <a:rPr lang="en-US" sz="1600" dirty="0" err="1">
                <a:latin typeface="Corbel" charset="0"/>
                <a:ea typeface="Corbel" charset="0"/>
                <a:cs typeface="Corbel" charset="0"/>
              </a:rPr>
              <a:t>i</a:t>
            </a:r>
            <a:r>
              <a:rPr lang="en-US" sz="1600" dirty="0">
                <a:latin typeface="Corbel" charset="0"/>
                <a:ea typeface="Corbel" charset="0"/>
                <a:cs typeface="Corbel" charset="0"/>
              </a:rPr>
              <a:t> back-office </a:t>
            </a:r>
            <a:r>
              <a:rPr lang="en-US" sz="1600" dirty="0" err="1">
                <a:latin typeface="Corbel" charset="0"/>
                <a:ea typeface="Corbel" charset="0"/>
                <a:cs typeface="Corbel" charset="0"/>
              </a:rPr>
              <a:t>operacji</a:t>
            </a:r>
            <a:r>
              <a:rPr lang="en-US" sz="1600" dirty="0">
                <a:latin typeface="Corbel" charset="0"/>
                <a:ea typeface="Corbel" charset="0"/>
                <a:cs typeface="Corbel" charset="0"/>
              </a:rPr>
              <a:t>.</a:t>
            </a:r>
          </a:p>
          <a:p>
            <a:pPr marL="285750" lvl="0" indent="-285750">
              <a:lnSpc>
                <a:spcPct val="150000"/>
              </a:lnSpc>
              <a:spcBef>
                <a:spcPts val="0"/>
              </a:spcBef>
              <a:spcAft>
                <a:spcPts val="0"/>
              </a:spcAft>
              <a:buSzPct val="100000"/>
              <a:buFont typeface="Arial" charset="0"/>
              <a:buChar char="•"/>
            </a:pPr>
            <a:r>
              <a:rPr lang="en-US" sz="1600" dirty="0">
                <a:latin typeface="Corbel" charset="0"/>
                <a:ea typeface="Corbel" charset="0"/>
                <a:cs typeface="Corbel" charset="0"/>
              </a:rPr>
              <a:t>MSP w </a:t>
            </a:r>
            <a:r>
              <a:rPr lang="en-US" sz="1600" dirty="0" err="1">
                <a:latin typeface="Corbel" charset="0"/>
                <a:ea typeface="Corbel" charset="0"/>
                <a:cs typeface="Corbel" charset="0"/>
              </a:rPr>
              <a:t>regionie</a:t>
            </a:r>
            <a:r>
              <a:rPr lang="en-US" sz="1600" dirty="0">
                <a:latin typeface="Corbel" charset="0"/>
                <a:ea typeface="Corbel" charset="0"/>
                <a:cs typeface="Corbel" charset="0"/>
              </a:rPr>
              <a:t> </a:t>
            </a:r>
            <a:r>
              <a:rPr lang="en-US" sz="1600" dirty="0" err="1">
                <a:latin typeface="Corbel" charset="0"/>
                <a:ea typeface="Corbel" charset="0"/>
                <a:cs typeface="Corbel" charset="0"/>
              </a:rPr>
              <a:t>Europie</a:t>
            </a:r>
            <a:r>
              <a:rPr lang="en-US" sz="1600" dirty="0">
                <a:latin typeface="Corbel" charset="0"/>
                <a:ea typeface="Corbel" charset="0"/>
                <a:cs typeface="Corbel" charset="0"/>
              </a:rPr>
              <a:t> </a:t>
            </a:r>
            <a:r>
              <a:rPr lang="en-US" sz="1600" dirty="0" err="1">
                <a:latin typeface="Corbel" charset="0"/>
                <a:ea typeface="Corbel" charset="0"/>
                <a:cs typeface="Corbel" charset="0"/>
              </a:rPr>
              <a:t>Środkowo-Wschodniej</a:t>
            </a:r>
            <a:r>
              <a:rPr lang="en-US" sz="1600" dirty="0">
                <a:latin typeface="Corbel" charset="0"/>
                <a:ea typeface="Corbel" charset="0"/>
                <a:cs typeface="Corbel" charset="0"/>
              </a:rPr>
              <a:t> </a:t>
            </a:r>
            <a:r>
              <a:rPr lang="en-US" sz="1600" dirty="0" err="1">
                <a:latin typeface="Corbel" charset="0"/>
                <a:ea typeface="Corbel" charset="0"/>
                <a:cs typeface="Corbel" charset="0"/>
              </a:rPr>
              <a:t>stworzy</a:t>
            </a:r>
            <a:r>
              <a:rPr lang="pl-PL" sz="1600" dirty="0">
                <a:latin typeface="Corbel" charset="0"/>
                <a:ea typeface="Corbel" charset="0"/>
                <a:cs typeface="Corbel" charset="0"/>
              </a:rPr>
              <a:t>ł</a:t>
            </a:r>
            <a:r>
              <a:rPr lang="en-US" sz="1600" dirty="0">
                <a:latin typeface="Corbel" charset="0"/>
                <a:ea typeface="Corbel" charset="0"/>
                <a:cs typeface="Corbel" charset="0"/>
              </a:rPr>
              <a:t>y </a:t>
            </a:r>
            <a:r>
              <a:rPr lang="en-US" sz="1600" dirty="0" err="1">
                <a:latin typeface="Corbel" charset="0"/>
                <a:ea typeface="Corbel" charset="0"/>
                <a:cs typeface="Corbel" charset="0"/>
              </a:rPr>
              <a:t>prawie</a:t>
            </a:r>
            <a:r>
              <a:rPr lang="en-US" sz="1600" dirty="0">
                <a:latin typeface="Corbel" charset="0"/>
                <a:ea typeface="Corbel" charset="0"/>
                <a:cs typeface="Corbel" charset="0"/>
              </a:rPr>
              <a:t> </a:t>
            </a:r>
            <a:r>
              <a:rPr lang="en-US" sz="1600" dirty="0" err="1">
                <a:latin typeface="Corbel" charset="0"/>
                <a:ea typeface="Corbel" charset="0"/>
                <a:cs typeface="Corbel" charset="0"/>
              </a:rPr>
              <a:t>tyle</a:t>
            </a:r>
            <a:r>
              <a:rPr lang="en-US" sz="1600" dirty="0">
                <a:latin typeface="Corbel" charset="0"/>
                <a:ea typeface="Corbel" charset="0"/>
                <a:cs typeface="Corbel" charset="0"/>
              </a:rPr>
              <a:t> </a:t>
            </a:r>
            <a:r>
              <a:rPr lang="en-US" sz="1600" dirty="0" err="1">
                <a:latin typeface="Corbel" charset="0"/>
                <a:ea typeface="Corbel" charset="0"/>
                <a:cs typeface="Corbel" charset="0"/>
              </a:rPr>
              <a:t>samo</a:t>
            </a:r>
            <a:r>
              <a:rPr lang="en-US" sz="1600" dirty="0">
                <a:latin typeface="Corbel" charset="0"/>
                <a:ea typeface="Corbel" charset="0"/>
                <a:cs typeface="Corbel" charset="0"/>
              </a:rPr>
              <a:t> </a:t>
            </a:r>
            <a:r>
              <a:rPr lang="en-US" sz="1600" dirty="0" err="1">
                <a:latin typeface="Corbel" charset="0"/>
                <a:ea typeface="Corbel" charset="0"/>
                <a:cs typeface="Corbel" charset="0"/>
              </a:rPr>
              <a:t>miejsc</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generują</a:t>
            </a:r>
            <a:r>
              <a:rPr lang="en-US" sz="1600" dirty="0">
                <a:latin typeface="Corbel" charset="0"/>
                <a:ea typeface="Corbel" charset="0"/>
                <a:cs typeface="Corbel" charset="0"/>
              </a:rPr>
              <a:t> </a:t>
            </a:r>
            <a:r>
              <a:rPr lang="en-US" sz="1600" dirty="0" err="1">
                <a:latin typeface="Corbel" charset="0"/>
                <a:ea typeface="Corbel" charset="0"/>
                <a:cs typeface="Corbel" charset="0"/>
              </a:rPr>
              <a:t>prawie</a:t>
            </a:r>
            <a:r>
              <a:rPr lang="en-US" sz="1600" dirty="0">
                <a:latin typeface="Corbel" charset="0"/>
                <a:ea typeface="Corbel" charset="0"/>
                <a:cs typeface="Corbel" charset="0"/>
              </a:rPr>
              <a:t> </a:t>
            </a:r>
            <a:r>
              <a:rPr lang="en-US" sz="1600" dirty="0" err="1">
                <a:latin typeface="Corbel" charset="0"/>
                <a:ea typeface="Corbel" charset="0"/>
                <a:cs typeface="Corbel" charset="0"/>
              </a:rPr>
              <a:t>tak</a:t>
            </a:r>
            <a:r>
              <a:rPr lang="en-US" sz="1600" dirty="0">
                <a:latin typeface="Corbel" charset="0"/>
                <a:ea typeface="Corbel" charset="0"/>
                <a:cs typeface="Corbel" charset="0"/>
              </a:rPr>
              <a:t> </a:t>
            </a:r>
            <a:r>
              <a:rPr lang="en-US" sz="1600" dirty="0" err="1">
                <a:latin typeface="Corbel" charset="0"/>
                <a:ea typeface="Corbel" charset="0"/>
                <a:cs typeface="Corbel" charset="0"/>
              </a:rPr>
              <a:t>samą</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gospodarki</a:t>
            </a:r>
            <a:r>
              <a:rPr lang="en-US" sz="1600" dirty="0">
                <a:latin typeface="Corbel" charset="0"/>
                <a:ea typeface="Corbel" charset="0"/>
                <a:cs typeface="Corbel" charset="0"/>
              </a:rPr>
              <a:t>, </a:t>
            </a:r>
            <a:r>
              <a:rPr lang="en-US" sz="1600" dirty="0" err="1">
                <a:latin typeface="Corbel" charset="0"/>
                <a:ea typeface="Corbel" charset="0"/>
                <a:cs typeface="Corbel" charset="0"/>
              </a:rPr>
              <a:t>jak</a:t>
            </a:r>
            <a:r>
              <a:rPr lang="en-US" sz="1600" dirty="0">
                <a:latin typeface="Corbel" charset="0"/>
                <a:ea typeface="Corbel" charset="0"/>
                <a:cs typeface="Corbel" charset="0"/>
              </a:rPr>
              <a:t> w </a:t>
            </a:r>
            <a:r>
              <a:rPr lang="en-US" sz="1600" dirty="0" err="1">
                <a:latin typeface="Corbel" charset="0"/>
                <a:ea typeface="Corbel" charset="0"/>
                <a:cs typeface="Corbel" charset="0"/>
              </a:rPr>
              <a:t>Niemczech</a:t>
            </a:r>
            <a:r>
              <a:rPr lang="en-US" sz="1600" dirty="0">
                <a:latin typeface="Corbel" charset="0"/>
                <a:ea typeface="Corbel" charset="0"/>
                <a:cs typeface="Corbel" charset="0"/>
              </a:rPr>
              <a:t>.</a:t>
            </a:r>
          </a:p>
          <a:p>
            <a:pPr marL="285750" lvl="0" indent="-285750">
              <a:lnSpc>
                <a:spcPct val="150000"/>
              </a:lnSpc>
              <a:spcBef>
                <a:spcPts val="0"/>
              </a:spcBef>
              <a:spcAft>
                <a:spcPts val="0"/>
              </a:spcAft>
              <a:buSzPct val="100000"/>
              <a:buFont typeface="Arial" charset="0"/>
              <a:buChar char="•"/>
            </a:pPr>
            <a:r>
              <a:rPr lang="en-US" sz="1600" dirty="0" err="1">
                <a:latin typeface="Corbel" charset="0"/>
                <a:ea typeface="Corbel" charset="0"/>
                <a:cs typeface="Corbel" charset="0"/>
              </a:rPr>
              <a:t>Słaby</a:t>
            </a:r>
            <a:r>
              <a:rPr lang="en-US" sz="1600" dirty="0">
                <a:latin typeface="Corbel" charset="0"/>
                <a:ea typeface="Corbel" charset="0"/>
                <a:cs typeface="Corbel" charset="0"/>
              </a:rPr>
              <a:t> </a:t>
            </a:r>
            <a:r>
              <a:rPr lang="en-US" sz="1600" dirty="0" err="1">
                <a:latin typeface="Corbel" charset="0"/>
                <a:ea typeface="Corbel" charset="0"/>
                <a:cs typeface="Corbel" charset="0"/>
              </a:rPr>
              <a:t>popyt</a:t>
            </a:r>
            <a:r>
              <a:rPr lang="en-US" sz="1600" dirty="0">
                <a:latin typeface="Corbel" charset="0"/>
                <a:ea typeface="Corbel" charset="0"/>
                <a:cs typeface="Corbel" charset="0"/>
              </a:rPr>
              <a:t> </a:t>
            </a:r>
            <a:r>
              <a:rPr lang="en-US" sz="1600" dirty="0" err="1">
                <a:latin typeface="Corbel" charset="0"/>
                <a:ea typeface="Corbel" charset="0"/>
                <a:cs typeface="Corbel" charset="0"/>
              </a:rPr>
              <a:t>zewnętrzny</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samochodów</a:t>
            </a:r>
            <a:r>
              <a:rPr lang="en-US" sz="1600" dirty="0">
                <a:latin typeface="Corbel" charset="0"/>
                <a:ea typeface="Corbel" charset="0"/>
                <a:cs typeface="Corbel" charset="0"/>
              </a:rPr>
              <a:t> </a:t>
            </a:r>
            <a:r>
              <a:rPr lang="en-US" sz="1600" dirty="0" err="1">
                <a:latin typeface="Corbel" charset="0"/>
                <a:ea typeface="Corbel" charset="0"/>
                <a:cs typeface="Corbel" charset="0"/>
              </a:rPr>
              <a:t>osobowych</a:t>
            </a:r>
            <a:r>
              <a:rPr lang="en-US" sz="1600" dirty="0">
                <a:latin typeface="Corbel" charset="0"/>
                <a:ea typeface="Corbel" charset="0"/>
                <a:cs typeface="Corbel" charset="0"/>
              </a:rPr>
              <a:t> </a:t>
            </a:r>
            <a:r>
              <a:rPr lang="pl-PL" sz="1600" dirty="0">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skandale</a:t>
            </a:r>
            <a:r>
              <a:rPr lang="en-US" sz="1600" dirty="0">
                <a:latin typeface="Corbel" charset="0"/>
                <a:ea typeface="Corbel" charset="0"/>
                <a:cs typeface="Corbel" charset="0"/>
              </a:rPr>
              <a:t> z </a:t>
            </a:r>
            <a:r>
              <a:rPr lang="en-US" sz="1600" dirty="0" err="1">
                <a:latin typeface="Corbel" charset="0"/>
                <a:ea typeface="Corbel" charset="0"/>
                <a:cs typeface="Corbel" charset="0"/>
              </a:rPr>
              <a:t>emisją</a:t>
            </a:r>
            <a:r>
              <a:rPr lang="en-US" sz="1600" dirty="0">
                <a:latin typeface="Corbel" charset="0"/>
                <a:ea typeface="Corbel" charset="0"/>
                <a:cs typeface="Corbel" charset="0"/>
              </a:rPr>
              <a:t> </a:t>
            </a:r>
            <a:r>
              <a:rPr lang="en-US" sz="1600" dirty="0" err="1">
                <a:latin typeface="Corbel" charset="0"/>
                <a:ea typeface="Corbel" charset="0"/>
                <a:cs typeface="Corbel" charset="0"/>
              </a:rPr>
              <a:t>znieczyszczeń</a:t>
            </a:r>
            <a:r>
              <a:rPr lang="en-US" sz="1600" dirty="0">
                <a:latin typeface="Corbel" charset="0"/>
                <a:ea typeface="Corbel" charset="0"/>
                <a:cs typeface="Corbel" charset="0"/>
              </a:rPr>
              <a:t> </a:t>
            </a:r>
            <a:r>
              <a:rPr lang="en-US" sz="1600" dirty="0" err="1">
                <a:latin typeface="Corbel" charset="0"/>
                <a:ea typeface="Corbel" charset="0"/>
                <a:cs typeface="Corbel" charset="0"/>
              </a:rPr>
              <a:t>mogą</a:t>
            </a:r>
            <a:r>
              <a:rPr lang="en-US" sz="1600" dirty="0">
                <a:latin typeface="Corbel" charset="0"/>
                <a:ea typeface="Corbel" charset="0"/>
                <a:cs typeface="Corbel" charset="0"/>
              </a:rPr>
              <a:t> </a:t>
            </a:r>
            <a:r>
              <a:rPr lang="en-US" sz="1600" dirty="0" err="1">
                <a:latin typeface="Corbel" charset="0"/>
                <a:ea typeface="Corbel" charset="0"/>
                <a:cs typeface="Corbel" charset="0"/>
              </a:rPr>
              <a:t>mieć</a:t>
            </a:r>
            <a:r>
              <a:rPr lang="en-US" sz="1600" dirty="0">
                <a:latin typeface="Corbel" charset="0"/>
                <a:ea typeface="Corbel" charset="0"/>
                <a:cs typeface="Corbel" charset="0"/>
              </a:rPr>
              <a:t> </a:t>
            </a:r>
            <a:r>
              <a:rPr lang="en-US" sz="1600" dirty="0" err="1">
                <a:latin typeface="Corbel" charset="0"/>
                <a:ea typeface="Corbel" charset="0"/>
                <a:cs typeface="Corbel" charset="0"/>
              </a:rPr>
              <a:t>wpływ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sektor</a:t>
            </a:r>
            <a:r>
              <a:rPr lang="en-US" sz="1600" dirty="0">
                <a:latin typeface="Corbel" charset="0"/>
                <a:ea typeface="Corbel" charset="0"/>
                <a:cs typeface="Corbel" charset="0"/>
              </a:rPr>
              <a:t> </a:t>
            </a:r>
            <a:r>
              <a:rPr lang="en-US" sz="1600" dirty="0" err="1">
                <a:latin typeface="Corbel" charset="0"/>
                <a:ea typeface="Corbel" charset="0"/>
                <a:cs typeface="Corbel" charset="0"/>
              </a:rPr>
              <a:t>produkcji</a:t>
            </a:r>
            <a:r>
              <a:rPr lang="en-US" sz="1600" dirty="0">
                <a:latin typeface="Corbel" charset="0"/>
                <a:ea typeface="Corbel" charset="0"/>
                <a:cs typeface="Corbel" charset="0"/>
              </a:rPr>
              <a:t> </a:t>
            </a:r>
            <a:r>
              <a:rPr lang="en-US" sz="1600" dirty="0" err="1">
                <a:latin typeface="Corbel" charset="0"/>
                <a:ea typeface="Corbel" charset="0"/>
                <a:cs typeface="Corbel" charset="0"/>
              </a:rPr>
              <a:t>samochodów</a:t>
            </a:r>
            <a:r>
              <a:rPr lang="en-US" sz="1600" dirty="0">
                <a:latin typeface="Corbel" charset="0"/>
                <a:ea typeface="Corbel" charset="0"/>
                <a:cs typeface="Corbel" charset="0"/>
              </a:rPr>
              <a:t>.</a:t>
            </a:r>
          </a:p>
          <a:p>
            <a:pPr marL="285750" lvl="0" indent="-285750">
              <a:lnSpc>
                <a:spcPct val="150000"/>
              </a:lnSpc>
              <a:spcBef>
                <a:spcPts val="0"/>
              </a:spcBef>
              <a:spcAft>
                <a:spcPts val="0"/>
              </a:spcAft>
              <a:buSzPct val="100000"/>
              <a:buFont typeface="Wingdings" charset="2"/>
              <a:buChar char="§"/>
            </a:pPr>
            <a:endParaRPr lang="en-US" sz="1600" dirty="0">
              <a:latin typeface="Corbel" charset="0"/>
              <a:ea typeface="Corbel" charset="0"/>
              <a:cs typeface="Corbel" charset="0"/>
            </a:endParaRPr>
          </a:p>
          <a:p>
            <a:pPr lvl="0">
              <a:spcBef>
                <a:spcPts val="0"/>
              </a:spcBef>
              <a:spcAft>
                <a:spcPts val="0"/>
              </a:spcAft>
              <a:buSzPct val="45000"/>
            </a:pPr>
            <a:r>
              <a:rPr lang="en-US" sz="1600" b="1" dirty="0" err="1">
                <a:latin typeface="Corbel" pitchFamily="18"/>
              </a:rPr>
              <a:t>Prognoza</a:t>
            </a:r>
            <a:r>
              <a:rPr lang="en-US" sz="1600" b="1" dirty="0">
                <a:latin typeface="Corbel" pitchFamily="18"/>
              </a:rPr>
              <a:t> </a:t>
            </a:r>
            <a:r>
              <a:rPr lang="en-US" sz="1600" b="1" dirty="0" err="1">
                <a:latin typeface="Corbel" pitchFamily="18"/>
              </a:rPr>
              <a:t>wzrostu</a:t>
            </a:r>
            <a:r>
              <a:rPr lang="en-US" sz="1600" b="1" dirty="0">
                <a:latin typeface="Corbel" pitchFamily="18"/>
              </a:rPr>
              <a:t> GDP w </a:t>
            </a:r>
            <a:r>
              <a:rPr lang="en-US" sz="1600" b="1" dirty="0" err="1">
                <a:latin typeface="Corbel" pitchFamily="18"/>
              </a:rPr>
              <a:t>Europie</a:t>
            </a:r>
            <a:r>
              <a:rPr lang="en-US" sz="1600" b="1" dirty="0">
                <a:latin typeface="Corbel" pitchFamily="18"/>
              </a:rPr>
              <a:t> </a:t>
            </a:r>
            <a:r>
              <a:rPr lang="en-US" sz="1600" b="1" dirty="0" err="1">
                <a:latin typeface="Corbel" pitchFamily="18"/>
              </a:rPr>
              <a:t>na</a:t>
            </a:r>
            <a:r>
              <a:rPr lang="en-US" sz="1600" b="1" dirty="0">
                <a:latin typeface="Corbel" pitchFamily="18"/>
              </a:rPr>
              <a:t> 2020:</a:t>
            </a:r>
          </a:p>
          <a:p>
            <a:pPr lvl="0">
              <a:spcBef>
                <a:spcPts val="0"/>
              </a:spcBef>
              <a:spcAft>
                <a:spcPts val="0"/>
              </a:spcAft>
              <a:buSzPct val="45000"/>
            </a:pPr>
            <a:r>
              <a:rPr lang="en-US" sz="1600" dirty="0" err="1">
                <a:latin typeface="Corbel" pitchFamily="18"/>
              </a:rPr>
              <a:t>Polska</a:t>
            </a:r>
            <a:r>
              <a:rPr lang="en-US" sz="1600" dirty="0">
                <a:latin typeface="Corbel" pitchFamily="18"/>
              </a:rPr>
              <a:t> + 3,5%, </a:t>
            </a:r>
            <a:r>
              <a:rPr lang="en-US" sz="1600" dirty="0" err="1">
                <a:latin typeface="Corbel" pitchFamily="18"/>
              </a:rPr>
              <a:t>Czechy</a:t>
            </a:r>
            <a:r>
              <a:rPr lang="en-US" sz="1600" dirty="0">
                <a:latin typeface="Corbel" pitchFamily="18"/>
              </a:rPr>
              <a:t> 2,2%, </a:t>
            </a:r>
            <a:r>
              <a:rPr lang="en-US" sz="1600" dirty="0" err="1">
                <a:latin typeface="Corbel" pitchFamily="18"/>
              </a:rPr>
              <a:t>Słowacja</a:t>
            </a:r>
            <a:r>
              <a:rPr lang="en-US" sz="1600" dirty="0">
                <a:latin typeface="Corbel" pitchFamily="18"/>
              </a:rPr>
              <a:t> -3,2%, </a:t>
            </a:r>
          </a:p>
          <a:p>
            <a:pPr lvl="0">
              <a:spcBef>
                <a:spcPts val="0"/>
              </a:spcBef>
              <a:spcAft>
                <a:spcPts val="0"/>
              </a:spcAft>
              <a:buSzPct val="45000"/>
            </a:pPr>
            <a:r>
              <a:rPr lang="en-US" sz="1600" dirty="0" err="1">
                <a:latin typeface="Corbel" pitchFamily="18"/>
              </a:rPr>
              <a:t>Węgry</a:t>
            </a:r>
            <a:r>
              <a:rPr lang="en-US" sz="1600" dirty="0">
                <a:latin typeface="Corbel" pitchFamily="18"/>
              </a:rPr>
              <a:t> + 2,1%, </a:t>
            </a:r>
            <a:r>
              <a:rPr lang="en-US" sz="1600" dirty="0" err="1">
                <a:latin typeface="Corbel" pitchFamily="18"/>
              </a:rPr>
              <a:t>Rumunia</a:t>
            </a:r>
            <a:r>
              <a:rPr lang="en-US" sz="1600" dirty="0">
                <a:latin typeface="Corbel" pitchFamily="18"/>
              </a:rPr>
              <a:t> + 3,3% </a:t>
            </a:r>
          </a:p>
          <a:p>
            <a:endParaRPr lang="en-US" sz="1600" dirty="0"/>
          </a:p>
          <a:p>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7937"/>
          <a:stretch/>
        </p:blipFill>
        <p:spPr>
          <a:xfrm>
            <a:off x="5681270" y="5449930"/>
            <a:ext cx="3711411" cy="1507004"/>
          </a:xfrm>
          <a:prstGeom prst="rect">
            <a:avLst/>
          </a:prstGeom>
        </p:spPr>
      </p:pic>
      <p:sp>
        <p:nvSpPr>
          <p:cNvPr id="11" name="Text Placeholder 1"/>
          <p:cNvSpPr>
            <a:spLocks noGrp="1"/>
          </p:cNvSpPr>
          <p:nvPr>
            <p:ph type="body" sz="quarter" idx="10"/>
          </p:nvPr>
        </p:nvSpPr>
        <p:spPr>
          <a:xfrm>
            <a:off x="685800" y="838200"/>
            <a:ext cx="6096000" cy="457200"/>
          </a:xfrm>
        </p:spPr>
        <p:txBody>
          <a:bodyPr/>
          <a:lstStyle/>
          <a:p>
            <a:pPr>
              <a:spcBef>
                <a:spcPts val="0"/>
              </a:spcBef>
              <a:spcAft>
                <a:spcPts val="0"/>
              </a:spcAft>
              <a:buSzPct val="45000"/>
            </a:pPr>
            <a:r>
              <a:rPr lang="en-US" sz="2800" dirty="0">
                <a:latin typeface="Corbel" pitchFamily="18"/>
              </a:rPr>
              <a:t>Trendy  FDI w  </a:t>
            </a:r>
            <a:r>
              <a:rPr lang="en-US" sz="2800" dirty="0" err="1">
                <a:latin typeface="Corbel" pitchFamily="18"/>
              </a:rPr>
              <a:t>Europie</a:t>
            </a:r>
            <a:r>
              <a:rPr lang="en-US" sz="2800" dirty="0">
                <a:latin typeface="Corbel" pitchFamily="18"/>
              </a:rPr>
              <a:t> </a:t>
            </a:r>
            <a:r>
              <a:rPr lang="en-US" sz="2800" dirty="0" err="1">
                <a:latin typeface="Corbel" pitchFamily="18"/>
              </a:rPr>
              <a:t>Środkowo-Wschodniej</a:t>
            </a:r>
            <a:r>
              <a:rPr lang="en-US" sz="2800" dirty="0">
                <a:latin typeface="Corbel" pitchFamily="18"/>
              </a:rPr>
              <a:t> </a:t>
            </a:r>
          </a:p>
          <a:p>
            <a:pPr>
              <a:spcBef>
                <a:spcPts val="0"/>
              </a:spcBef>
              <a:spcAft>
                <a:spcPts val="0"/>
              </a:spcAft>
              <a:buSzPct val="45000"/>
            </a:pPr>
            <a:endParaRPr lang="en-US" sz="1200" dirty="0">
              <a:latin typeface="Corbel" charset="0"/>
              <a:ea typeface="Corbel" charset="0"/>
              <a:cs typeface="Corbel" charset="0"/>
            </a:endParaRPr>
          </a:p>
          <a:p>
            <a:pPr lvl="0">
              <a:spcAft>
                <a:spcPts val="1417"/>
              </a:spcAft>
              <a:buSzPct val="45000"/>
            </a:pPr>
            <a:endParaRPr lang="en-US" sz="2800" dirty="0">
              <a:latin typeface="Corbel" pitchFamily="18"/>
            </a:endParaRPr>
          </a:p>
        </p:txBody>
      </p:sp>
    </p:spTree>
    <p:extLst>
      <p:ext uri="{BB962C8B-B14F-4D97-AF65-F5344CB8AC3E}">
        <p14:creationId xmlns:p14="http://schemas.microsoft.com/office/powerpoint/2010/main" val="2607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10:00 – 11:45</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Przegląd trendów FDI w dziedzinie globalnych i regionalnych inwestycji</a:t>
            </a:r>
          </a:p>
          <a:p>
            <a:pPr algn="r"/>
            <a:endParaRPr lang="pl-PL" b="1" dirty="0">
              <a:solidFill>
                <a:srgbClr val="003B4D"/>
              </a:solidFill>
              <a:latin typeface="Corbel" pitchFamily="18"/>
              <a:sym typeface="Calibri"/>
            </a:endParaRPr>
          </a:p>
          <a:p>
            <a:pPr marL="0" lvl="2"/>
            <a:r>
              <a:rPr lang="pl-PL" sz="1600" b="1" dirty="0">
                <a:solidFill>
                  <a:srgbClr val="003B4D"/>
                </a:solidFill>
                <a:latin typeface="Corbel" pitchFamily="18"/>
                <a:sym typeface="Calibri"/>
              </a:rPr>
              <a:t>		</a:t>
            </a:r>
          </a:p>
          <a:p>
            <a:pPr marL="762000" lvl="2" indent="-227013">
              <a:lnSpc>
                <a:spcPct val="150000"/>
              </a:lnSpc>
              <a:buFont typeface="Arial" charset="0"/>
              <a:buChar char="•"/>
            </a:pPr>
            <a:r>
              <a:rPr lang="pl-PL" sz="1600" b="1" dirty="0">
                <a:solidFill>
                  <a:srgbClr val="003B4D"/>
                </a:solidFill>
                <a:latin typeface="Corbel" pitchFamily="18"/>
                <a:sym typeface="Calibri"/>
              </a:rPr>
              <a:t>Globalne i regionalne znaczenie FDI</a:t>
            </a:r>
          </a:p>
          <a:p>
            <a:pPr marL="762000" lvl="2" indent="-227013">
              <a:lnSpc>
                <a:spcPct val="150000"/>
              </a:lnSpc>
              <a:buFont typeface="Arial" charset="0"/>
              <a:buChar char="•"/>
            </a:pPr>
            <a:r>
              <a:rPr lang="pl-PL" sz="1600" b="1" dirty="0">
                <a:solidFill>
                  <a:srgbClr val="003B4D"/>
                </a:solidFill>
                <a:latin typeface="Corbel" pitchFamily="18"/>
                <a:sym typeface="Calibri"/>
              </a:rPr>
              <a:t>Fakty i dane krajowe </a:t>
            </a:r>
            <a:r>
              <a:rPr lang="pl-PL" sz="1600" b="1" dirty="0" err="1">
                <a:solidFill>
                  <a:srgbClr val="003B4D"/>
                </a:solidFill>
                <a:latin typeface="Corbel" pitchFamily="18"/>
                <a:sym typeface="Calibri"/>
              </a:rPr>
              <a:t>dotyczące</a:t>
            </a:r>
            <a:r>
              <a:rPr lang="pl-PL" sz="1600" b="1" dirty="0">
                <a:solidFill>
                  <a:srgbClr val="003B4D"/>
                </a:solidFill>
                <a:latin typeface="Corbel" pitchFamily="18"/>
                <a:sym typeface="Calibri"/>
              </a:rPr>
              <a:t> FDI </a:t>
            </a:r>
          </a:p>
          <a:p>
            <a:pPr marL="762000" lvl="2" indent="-227013">
              <a:lnSpc>
                <a:spcPct val="150000"/>
              </a:lnSpc>
              <a:buFont typeface="Arial" charset="0"/>
              <a:buChar char="•"/>
            </a:pPr>
            <a:r>
              <a:rPr lang="pl-PL" sz="1600" b="1" dirty="0" err="1">
                <a:solidFill>
                  <a:srgbClr val="003B4D"/>
                </a:solidFill>
                <a:latin typeface="Corbel" pitchFamily="18"/>
                <a:sym typeface="Calibri"/>
              </a:rPr>
              <a:t>Znaczące</a:t>
            </a:r>
            <a:r>
              <a:rPr lang="pl-PL" sz="1600" b="1" dirty="0">
                <a:solidFill>
                  <a:srgbClr val="003B4D"/>
                </a:solidFill>
                <a:latin typeface="Corbel" pitchFamily="18"/>
                <a:sym typeface="Calibri"/>
              </a:rPr>
              <a:t> trendy FDI i ich wpływ na </a:t>
            </a:r>
            <a:r>
              <a:rPr lang="pl-PL" sz="1600" b="1" dirty="0" err="1">
                <a:solidFill>
                  <a:srgbClr val="003B4D"/>
                </a:solidFill>
                <a:latin typeface="Corbel" pitchFamily="18"/>
                <a:sym typeface="Calibri"/>
              </a:rPr>
              <a:t>Małopolske</a:t>
            </a:r>
            <a:r>
              <a:rPr lang="pl-PL" sz="1600" b="1" dirty="0">
                <a:solidFill>
                  <a:srgbClr val="003B4D"/>
                </a:solidFill>
                <a:latin typeface="Corbel" pitchFamily="18"/>
                <a:sym typeface="Calibri"/>
              </a:rPr>
              <a:t>̨ </a:t>
            </a:r>
          </a:p>
          <a:p>
            <a:pPr marL="762000" lvl="2" indent="-227013">
              <a:lnSpc>
                <a:spcPct val="150000"/>
              </a:lnSpc>
              <a:buFont typeface="Arial" charset="0"/>
              <a:buChar char="•"/>
            </a:pPr>
            <a:r>
              <a:rPr lang="pl-PL" sz="1600" b="1" dirty="0">
                <a:solidFill>
                  <a:srgbClr val="003B4D"/>
                </a:solidFill>
                <a:latin typeface="Corbel" pitchFamily="18"/>
                <a:sym typeface="Calibri"/>
              </a:rPr>
              <a:t>Wyzwania i czynniki </a:t>
            </a:r>
            <a:r>
              <a:rPr lang="pl-PL" sz="1600" b="1" dirty="0" err="1">
                <a:solidFill>
                  <a:srgbClr val="003B4D"/>
                </a:solidFill>
                <a:latin typeface="Corbel" pitchFamily="18"/>
                <a:sym typeface="Calibri"/>
              </a:rPr>
              <a:t>decydujące</a:t>
            </a:r>
            <a:r>
              <a:rPr lang="pl-PL" sz="1600" b="1" dirty="0">
                <a:solidFill>
                  <a:srgbClr val="003B4D"/>
                </a:solidFill>
                <a:latin typeface="Corbel" pitchFamily="18"/>
                <a:sym typeface="Calibri"/>
              </a:rPr>
              <a:t> o </a:t>
            </a:r>
            <a:r>
              <a:rPr lang="pl-PL" sz="1600" b="1" dirty="0" err="1">
                <a:solidFill>
                  <a:srgbClr val="003B4D"/>
                </a:solidFill>
                <a:latin typeface="Corbel" pitchFamily="18"/>
                <a:sym typeface="Calibri"/>
              </a:rPr>
              <a:t>przyciąganiu</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projektów</a:t>
            </a:r>
            <a:r>
              <a:rPr lang="pl-PL" sz="1600" b="1" dirty="0">
                <a:solidFill>
                  <a:srgbClr val="003B4D"/>
                </a:solidFill>
                <a:latin typeface="Corbel" pitchFamily="18"/>
                <a:sym typeface="Calibri"/>
              </a:rPr>
              <a:t> inwestycyjnych </a:t>
            </a:r>
          </a:p>
          <a:p>
            <a:pPr marL="762000" lvl="2" indent="-227013">
              <a:lnSpc>
                <a:spcPct val="150000"/>
              </a:lnSpc>
              <a:buFont typeface="Arial" charset="0"/>
              <a:buChar char="•"/>
            </a:pPr>
            <a:r>
              <a:rPr lang="pl-PL" sz="1600" b="1" dirty="0">
                <a:solidFill>
                  <a:srgbClr val="003B4D"/>
                </a:solidFill>
                <a:latin typeface="Corbel" pitchFamily="18"/>
                <a:sym typeface="Calibri"/>
              </a:rPr>
              <a:t>Czynniki oraz innowacje FDI </a:t>
            </a:r>
            <a:r>
              <a:rPr lang="pl-PL" sz="1600" b="1" dirty="0" err="1">
                <a:solidFill>
                  <a:srgbClr val="003B4D"/>
                </a:solidFill>
                <a:latin typeface="Corbel" pitchFamily="18"/>
                <a:sym typeface="Calibri"/>
              </a:rPr>
              <a:t>wpływające</a:t>
            </a:r>
            <a:r>
              <a:rPr lang="pl-PL" sz="1600" b="1" dirty="0">
                <a:solidFill>
                  <a:srgbClr val="003B4D"/>
                </a:solidFill>
                <a:latin typeface="Corbel" pitchFamily="18"/>
                <a:sym typeface="Calibri"/>
              </a:rPr>
              <a:t> na inwestycje transgraniczne </a:t>
            </a:r>
          </a:p>
          <a:p>
            <a:pPr marL="762000" lvl="2" indent="-227013">
              <a:lnSpc>
                <a:spcPct val="150000"/>
              </a:lnSpc>
              <a:buFont typeface="Arial" charset="0"/>
              <a:buChar char="•"/>
            </a:pPr>
            <a:r>
              <a:rPr lang="pl-PL" sz="1600" b="1" dirty="0">
                <a:solidFill>
                  <a:srgbClr val="003B4D"/>
                </a:solidFill>
                <a:latin typeface="Corbel" pitchFamily="18"/>
                <a:sym typeface="Calibri"/>
              </a:rPr>
              <a:t>Czwarta rewolucja przemysłowa i </a:t>
            </a:r>
            <a:r>
              <a:rPr lang="pl-PL" sz="1600" b="1" dirty="0" err="1">
                <a:solidFill>
                  <a:srgbClr val="003B4D"/>
                </a:solidFill>
                <a:latin typeface="Corbel" pitchFamily="18"/>
                <a:sym typeface="Calibri"/>
              </a:rPr>
              <a:t>zmieniające</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sie</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łańcuchy</a:t>
            </a:r>
            <a:r>
              <a:rPr lang="pl-PL" sz="1600" b="1" dirty="0">
                <a:solidFill>
                  <a:srgbClr val="003B4D"/>
                </a:solidFill>
                <a:latin typeface="Corbel" pitchFamily="18"/>
                <a:sym typeface="Calibri"/>
              </a:rPr>
              <a:t> produkcji </a:t>
            </a:r>
          </a:p>
          <a:p>
            <a:pPr marL="0" lvl="2"/>
            <a:endParaRPr lang="de-DE" sz="2800" b="1" dirty="0">
              <a:solidFill>
                <a:srgbClr val="000000"/>
              </a:solidFill>
              <a:latin typeface="Corbel" pitchFamily="18"/>
              <a:sym typeface="Calibri"/>
            </a:endParaRPr>
          </a:p>
          <a:p>
            <a:pPr marL="184150"/>
            <a:endParaRPr lang="de-DE" sz="16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99966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564" y="841169"/>
            <a:ext cx="6255611" cy="457200"/>
          </a:xfrm>
        </p:spPr>
        <p:txBody>
          <a:bodyPr/>
          <a:lstStyle/>
          <a:p>
            <a:r>
              <a:rPr lang="en-US" sz="2800" dirty="0" err="1">
                <a:latin typeface="Corbel" charset="0"/>
                <a:ea typeface="Corbel" charset="0"/>
                <a:cs typeface="Corbel" charset="0"/>
              </a:rPr>
              <a:t>konkurencyjności</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atrakcyjności</a:t>
            </a:r>
            <a:r>
              <a:rPr lang="en-US" sz="2800" dirty="0">
                <a:latin typeface="Corbel" charset="0"/>
                <a:ea typeface="Corbel" charset="0"/>
                <a:cs typeface="Corbel" charset="0"/>
              </a:rPr>
              <a:t> </a:t>
            </a:r>
            <a:r>
              <a:rPr lang="en-US" sz="2800" dirty="0" err="1">
                <a:latin typeface="Corbel" charset="0"/>
                <a:ea typeface="Corbel" charset="0"/>
                <a:cs typeface="Corbel" charset="0"/>
              </a:rPr>
              <a:t>Europy</a:t>
            </a:r>
            <a:r>
              <a:rPr lang="en-US" sz="2800" dirty="0">
                <a:latin typeface="Corbel" charset="0"/>
                <a:ea typeface="Corbel" charset="0"/>
                <a:cs typeface="Corbel" charset="0"/>
              </a:rPr>
              <a:t> </a:t>
            </a:r>
            <a:r>
              <a:rPr lang="en-US" sz="2800" dirty="0" err="1">
                <a:latin typeface="Corbel" charset="0"/>
                <a:ea typeface="Corbel" charset="0"/>
                <a:cs typeface="Corbel" charset="0"/>
              </a:rPr>
              <a:t>Środkowej</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Wschodniej</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838200" y="1485900"/>
            <a:ext cx="8159337" cy="5600700"/>
          </a:xfrm>
        </p:spPr>
        <p:txBody>
          <a:bodyPr/>
          <a:lstStyle/>
          <a:p>
            <a:endParaRPr lang="en-US" sz="1600"/>
          </a:p>
          <a:p>
            <a:endParaRPr lang="en-US"/>
          </a:p>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5" name="TextBox 4"/>
          <p:cNvSpPr txBox="1"/>
          <p:nvPr/>
        </p:nvSpPr>
        <p:spPr>
          <a:xfrm>
            <a:off x="495299" y="2108020"/>
            <a:ext cx="9064351" cy="4739759"/>
          </a:xfrm>
          <a:prstGeom prst="rect">
            <a:avLst/>
          </a:prstGeom>
          <a:noFill/>
        </p:spPr>
        <p:txBody>
          <a:bodyPr wrap="square" rtlCol="0">
            <a:spAutoFit/>
          </a:bodyPr>
          <a:lstStyle/>
          <a:p>
            <a:pPr marL="285750" indent="-285750">
              <a:buFont typeface="Arial" charset="0"/>
              <a:buChar char="•"/>
            </a:pPr>
            <a:r>
              <a:rPr lang="en-US" sz="1600" b="1" dirty="0">
                <a:latin typeface="Corbel" charset="0"/>
                <a:ea typeface="Corbel" charset="0"/>
                <a:cs typeface="Corbel" charset="0"/>
              </a:rPr>
              <a:t>CEE </a:t>
            </a:r>
            <a:r>
              <a:rPr lang="en-US" sz="1600" dirty="0" err="1">
                <a:latin typeface="Corbel" charset="0"/>
                <a:ea typeface="Corbel" charset="0"/>
                <a:cs typeface="Corbel" charset="0"/>
              </a:rPr>
              <a:t>zdobyło</a:t>
            </a:r>
            <a:r>
              <a:rPr lang="en-US" sz="1600" dirty="0">
                <a:latin typeface="Corbel" charset="0"/>
                <a:ea typeface="Corbel" charset="0"/>
                <a:cs typeface="Corbel" charset="0"/>
              </a:rPr>
              <a:t> 23% </a:t>
            </a:r>
            <a:r>
              <a:rPr lang="en-US" sz="1600" dirty="0" err="1">
                <a:latin typeface="Corbel" charset="0"/>
                <a:ea typeface="Corbel" charset="0"/>
                <a:cs typeface="Corbel" charset="0"/>
              </a:rPr>
              <a:t>projektów</a:t>
            </a:r>
            <a:r>
              <a:rPr lang="en-US" sz="1600" dirty="0">
                <a:latin typeface="Corbel" charset="0"/>
                <a:ea typeface="Corbel" charset="0"/>
                <a:cs typeface="Corbel" charset="0"/>
              </a:rPr>
              <a:t> FDI </a:t>
            </a:r>
            <a:r>
              <a:rPr lang="en-US" sz="1600" dirty="0" err="1">
                <a:latin typeface="Corbel" charset="0"/>
                <a:ea typeface="Corbel" charset="0"/>
                <a:cs typeface="Corbel" charset="0"/>
              </a:rPr>
              <a:t>i</a:t>
            </a:r>
            <a:r>
              <a:rPr lang="en-US" sz="1600" dirty="0">
                <a:latin typeface="Corbel" charset="0"/>
                <a:ea typeface="Corbel" charset="0"/>
                <a:cs typeface="Corbel" charset="0"/>
              </a:rPr>
              <a:t> 52% </a:t>
            </a:r>
            <a:r>
              <a:rPr lang="en-US" sz="1600" dirty="0" err="1">
                <a:latin typeface="Corbel" charset="0"/>
                <a:ea typeface="Corbel" charset="0"/>
                <a:cs typeface="Corbel" charset="0"/>
              </a:rPr>
              <a:t>miejsc</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w </a:t>
            </a:r>
            <a:r>
              <a:rPr lang="en-US" sz="1600" dirty="0" err="1">
                <a:latin typeface="Corbel" charset="0"/>
                <a:ea typeface="Corbel" charset="0"/>
                <a:cs typeface="Corbel" charset="0"/>
              </a:rPr>
              <a:t>Europie</a:t>
            </a:r>
            <a:endParaRPr lang="en-US" sz="1600" dirty="0">
              <a:latin typeface="Corbel" charset="0"/>
              <a:ea typeface="Corbel" charset="0"/>
              <a:cs typeface="Corbel" charset="0"/>
            </a:endParaRPr>
          </a:p>
          <a:p>
            <a:pPr marL="285750" indent="-285750">
              <a:buFont typeface="Arial" charset="0"/>
              <a:buChar char="•"/>
            </a:pPr>
            <a:endParaRPr lang="en-US" sz="500" b="1" dirty="0">
              <a:latin typeface="Corbel" charset="0"/>
              <a:ea typeface="Corbel" charset="0"/>
              <a:cs typeface="Corbel" charset="0"/>
            </a:endParaRPr>
          </a:p>
          <a:p>
            <a:pPr marL="285750" indent="-285750">
              <a:buFont typeface="Arial" charset="0"/>
              <a:buChar char="•"/>
            </a:pPr>
            <a:r>
              <a:rPr lang="en-US" sz="1600" b="1" dirty="0" err="1">
                <a:latin typeface="Corbel" charset="0"/>
                <a:ea typeface="Corbel" charset="0"/>
                <a:cs typeface="Corbel" charset="0"/>
              </a:rPr>
              <a:t>Polska</a:t>
            </a:r>
            <a:r>
              <a:rPr lang="en-US" sz="1600" b="1" dirty="0">
                <a:latin typeface="Corbel" charset="0"/>
                <a:ea typeface="Corbel" charset="0"/>
                <a:cs typeface="Corbel" charset="0"/>
              </a:rPr>
              <a:t> </a:t>
            </a:r>
            <a:r>
              <a:rPr lang="en-US" sz="1600" dirty="0" err="1">
                <a:latin typeface="Corbel" charset="0"/>
                <a:ea typeface="Corbel" charset="0"/>
                <a:cs typeface="Corbel" charset="0"/>
              </a:rPr>
              <a:t>przyciąga</a:t>
            </a:r>
            <a:r>
              <a:rPr lang="en-US" sz="1600" dirty="0">
                <a:latin typeface="Corbel" charset="0"/>
                <a:ea typeface="Corbel" charset="0"/>
                <a:cs typeface="Corbel" charset="0"/>
              </a:rPr>
              <a:t> 256 </a:t>
            </a:r>
            <a:r>
              <a:rPr lang="en-US" sz="1600" dirty="0" err="1">
                <a:latin typeface="Corbel" charset="0"/>
                <a:ea typeface="Corbel" charset="0"/>
                <a:cs typeface="Corbel" charset="0"/>
              </a:rPr>
              <a:t>projektów</a:t>
            </a:r>
            <a:r>
              <a:rPr lang="en-US" sz="1600" dirty="0">
                <a:latin typeface="Corbel" charset="0"/>
                <a:ea typeface="Corbel" charset="0"/>
                <a:cs typeface="Corbel" charset="0"/>
              </a:rPr>
              <a:t>, </a:t>
            </a:r>
            <a:r>
              <a:rPr lang="en-US" sz="1600" dirty="0" err="1">
                <a:latin typeface="Corbel" charset="0"/>
                <a:ea typeface="Corbel" charset="0"/>
                <a:cs typeface="Corbel" charset="0"/>
              </a:rPr>
              <a:t>zajmuje</a:t>
            </a:r>
            <a:r>
              <a:rPr lang="en-US" sz="1600" dirty="0">
                <a:latin typeface="Corbel" charset="0"/>
                <a:ea typeface="Corbel" charset="0"/>
                <a:cs typeface="Corbel" charset="0"/>
              </a:rPr>
              <a:t> 5. </a:t>
            </a:r>
            <a:r>
              <a:rPr lang="en-US" sz="1600" dirty="0" err="1">
                <a:latin typeface="Corbel" charset="0"/>
                <a:ea typeface="Corbel" charset="0"/>
                <a:cs typeface="Corbel" charset="0"/>
              </a:rPr>
              <a:t>miejsce</a:t>
            </a:r>
            <a:r>
              <a:rPr lang="en-US" sz="1600" dirty="0">
                <a:latin typeface="Corbel" charset="0"/>
                <a:ea typeface="Corbel" charset="0"/>
                <a:cs typeface="Corbel" charset="0"/>
              </a:rPr>
              <a:t> w </a:t>
            </a:r>
            <a:r>
              <a:rPr lang="en-US" sz="1600" dirty="0" err="1">
                <a:latin typeface="Corbel" charset="0"/>
                <a:ea typeface="Corbel" charset="0"/>
                <a:cs typeface="Corbel" charset="0"/>
              </a:rPr>
              <a:t>rankingu</a:t>
            </a:r>
            <a:r>
              <a:rPr lang="en-US" sz="1600" dirty="0">
                <a:latin typeface="Corbel" charset="0"/>
                <a:ea typeface="Corbel" charset="0"/>
                <a:cs typeface="Corbel" charset="0"/>
              </a:rPr>
              <a:t> </a:t>
            </a:r>
            <a:r>
              <a:rPr lang="en-US" sz="1600" dirty="0" err="1">
                <a:latin typeface="Corbel" charset="0"/>
                <a:ea typeface="Corbel" charset="0"/>
                <a:cs typeface="Corbel" charset="0"/>
              </a:rPr>
              <a:t>krajowym</a:t>
            </a:r>
            <a:r>
              <a:rPr lang="en-US" sz="1600" dirty="0">
                <a:latin typeface="Corbel" charset="0"/>
                <a:ea typeface="Corbel" charset="0"/>
                <a:cs typeface="Corbel" charset="0"/>
              </a:rPr>
              <a:t>, </a:t>
            </a:r>
            <a:r>
              <a:rPr lang="en-US" sz="1600" dirty="0" err="1">
                <a:latin typeface="Corbel" charset="0"/>
                <a:ea typeface="Corbel" charset="0"/>
                <a:cs typeface="Corbel" charset="0"/>
              </a:rPr>
              <a:t>przy</a:t>
            </a:r>
            <a:r>
              <a:rPr lang="en-US" sz="1600" dirty="0">
                <a:latin typeface="Corbel" charset="0"/>
                <a:ea typeface="Corbel" charset="0"/>
                <a:cs typeface="Corbel" charset="0"/>
              </a:rPr>
              <a:t> </a:t>
            </a:r>
            <a:r>
              <a:rPr lang="en-US" sz="1600" dirty="0" err="1">
                <a:latin typeface="Corbel" charset="0"/>
                <a:ea typeface="Corbel" charset="0"/>
                <a:cs typeface="Corbel" charset="0"/>
              </a:rPr>
              <a:t>czym</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o 21%</a:t>
            </a:r>
          </a:p>
          <a:p>
            <a:pPr marL="285750" indent="-285750">
              <a:buFont typeface="Arial" charset="0"/>
              <a:buChar char="•"/>
            </a:pPr>
            <a:endParaRPr lang="en-US" sz="500" dirty="0">
              <a:latin typeface="Corbel" charset="0"/>
              <a:ea typeface="Corbel" charset="0"/>
              <a:cs typeface="Corbel" charset="0"/>
            </a:endParaRPr>
          </a:p>
          <a:p>
            <a:pPr marL="285750" indent="-285750">
              <a:buFont typeface="Arial" charset="0"/>
              <a:buChar char="•"/>
            </a:pPr>
            <a:r>
              <a:rPr lang="en-US" sz="1600" b="1" dirty="0" err="1">
                <a:latin typeface="Corbel" charset="0"/>
                <a:ea typeface="Corbel" charset="0"/>
                <a:cs typeface="Corbel" charset="0"/>
              </a:rPr>
              <a:t>Czechy</a:t>
            </a:r>
            <a:r>
              <a:rPr lang="en-US" sz="1600" b="1" dirty="0">
                <a:latin typeface="Corbel" charset="0"/>
                <a:ea typeface="Corbel" charset="0"/>
                <a:cs typeface="Corbel" charset="0"/>
              </a:rPr>
              <a:t> </a:t>
            </a:r>
            <a:r>
              <a:rPr lang="en-US" sz="1600" dirty="0" err="1">
                <a:latin typeface="Corbel" charset="0"/>
                <a:ea typeface="Corbel" charset="0"/>
                <a:cs typeface="Corbel" charset="0"/>
              </a:rPr>
              <a:t>uzyskały</a:t>
            </a:r>
            <a:r>
              <a:rPr lang="en-US" sz="1600" dirty="0">
                <a:latin typeface="Corbel" charset="0"/>
                <a:ea typeface="Corbel" charset="0"/>
                <a:cs typeface="Corbel" charset="0"/>
              </a:rPr>
              <a:t> 110 </a:t>
            </a:r>
            <a:r>
              <a:rPr lang="en-US" sz="1600" dirty="0" err="1">
                <a:latin typeface="Corbel" charset="0"/>
                <a:ea typeface="Corbel" charset="0"/>
                <a:cs typeface="Corbel" charset="0"/>
              </a:rPr>
              <a:t>projektów</a:t>
            </a:r>
            <a:r>
              <a:rPr lang="en-US" sz="1600" dirty="0">
                <a:latin typeface="Corbel" charset="0"/>
                <a:ea typeface="Corbel" charset="0"/>
                <a:cs typeface="Corbel" charset="0"/>
              </a:rPr>
              <a:t>, co </a:t>
            </a:r>
            <a:r>
              <a:rPr lang="en-US" sz="1600" dirty="0" err="1">
                <a:latin typeface="Corbel" charset="0"/>
                <a:ea typeface="Corbel" charset="0"/>
                <a:cs typeface="Corbel" charset="0"/>
              </a:rPr>
              <a:t>oznacza</a:t>
            </a:r>
            <a:r>
              <a:rPr lang="en-US" sz="1600" dirty="0">
                <a:latin typeface="Corbel" charset="0"/>
                <a:ea typeface="Corbel" charset="0"/>
                <a:cs typeface="Corbel" charset="0"/>
              </a:rPr>
              <a:t> </a:t>
            </a:r>
            <a:r>
              <a:rPr lang="en-US" sz="1600" dirty="0" err="1">
                <a:latin typeface="Corbel" charset="0"/>
                <a:ea typeface="Corbel" charset="0"/>
                <a:cs typeface="Corbel" charset="0"/>
              </a:rPr>
              <a:t>wzrost</a:t>
            </a:r>
            <a:r>
              <a:rPr lang="en-US" sz="1600" dirty="0">
                <a:latin typeface="Corbel" charset="0"/>
                <a:ea typeface="Corbel" charset="0"/>
                <a:cs typeface="Corbel" charset="0"/>
              </a:rPr>
              <a:t> o 57%</a:t>
            </a:r>
          </a:p>
          <a:p>
            <a:pPr marL="285750" indent="-285750">
              <a:buFont typeface="Arial" charset="0"/>
              <a:buChar char="•"/>
            </a:pPr>
            <a:endParaRPr lang="en-US" sz="500" dirty="0">
              <a:latin typeface="Corbel" charset="0"/>
              <a:ea typeface="Corbel" charset="0"/>
              <a:cs typeface="Corbel" charset="0"/>
            </a:endParaRPr>
          </a:p>
          <a:p>
            <a:pPr marL="285750" indent="-285750">
              <a:buFont typeface="Arial" charset="0"/>
              <a:buChar char="•"/>
            </a:pPr>
            <a:r>
              <a:rPr lang="en-US" sz="1600" dirty="0">
                <a:latin typeface="Corbel" charset="0"/>
                <a:ea typeface="Corbel" charset="0"/>
                <a:cs typeface="Corbel" charset="0"/>
              </a:rPr>
              <a:t>Region </a:t>
            </a:r>
            <a:r>
              <a:rPr lang="en-US" sz="1600" dirty="0" err="1">
                <a:latin typeface="Corbel" charset="0"/>
                <a:ea typeface="Corbel" charset="0"/>
                <a:cs typeface="Corbel" charset="0"/>
              </a:rPr>
              <a:t>przyciągnął</a:t>
            </a:r>
            <a:r>
              <a:rPr lang="en-US" sz="1600" dirty="0">
                <a:latin typeface="Corbel" charset="0"/>
                <a:ea typeface="Corbel" charset="0"/>
                <a:cs typeface="Corbel" charset="0"/>
              </a:rPr>
              <a:t> </a:t>
            </a:r>
            <a:r>
              <a:rPr lang="en-US" sz="1600" dirty="0" err="1">
                <a:latin typeface="Corbel" charset="0"/>
                <a:ea typeface="Corbel" charset="0"/>
                <a:cs typeface="Corbel" charset="0"/>
              </a:rPr>
              <a:t>prawie</a:t>
            </a:r>
            <a:r>
              <a:rPr lang="en-US" sz="1600" dirty="0">
                <a:latin typeface="Corbel" charset="0"/>
                <a:ea typeface="Corbel" charset="0"/>
                <a:cs typeface="Corbel" charset="0"/>
              </a:rPr>
              <a:t> </a:t>
            </a:r>
            <a:r>
              <a:rPr lang="en-US" sz="1600" dirty="0" err="1">
                <a:latin typeface="Corbel" charset="0"/>
                <a:ea typeface="Corbel" charset="0"/>
                <a:cs typeface="Corbel" charset="0"/>
              </a:rPr>
              <a:t>połowę</a:t>
            </a:r>
            <a:r>
              <a:rPr lang="en-US" sz="1600" dirty="0">
                <a:latin typeface="Corbel" charset="0"/>
                <a:ea typeface="Corbel" charset="0"/>
                <a:cs typeface="Corbel" charset="0"/>
              </a:rPr>
              <a:t> </a:t>
            </a:r>
            <a:r>
              <a:rPr lang="en-US" sz="1600" dirty="0" err="1">
                <a:latin typeface="Corbel" charset="0"/>
                <a:ea typeface="Corbel" charset="0"/>
                <a:cs typeface="Corbel" charset="0"/>
              </a:rPr>
              <a:t>europejskich</a:t>
            </a:r>
            <a:r>
              <a:rPr lang="en-US" sz="1600" dirty="0">
                <a:latin typeface="Corbel" charset="0"/>
                <a:ea typeface="Corbel" charset="0"/>
                <a:cs typeface="Corbel" charset="0"/>
              </a:rPr>
              <a:t> </a:t>
            </a:r>
            <a:r>
              <a:rPr lang="en-US" sz="1600" dirty="0" err="1">
                <a:latin typeface="Corbel" charset="0"/>
                <a:ea typeface="Corbel" charset="0"/>
                <a:cs typeface="Corbel" charset="0"/>
              </a:rPr>
              <a:t>projektów</a:t>
            </a:r>
            <a:r>
              <a:rPr lang="en-US" sz="1600" dirty="0">
                <a:latin typeface="Corbel" charset="0"/>
                <a:ea typeface="Corbel" charset="0"/>
                <a:cs typeface="Corbel" charset="0"/>
              </a:rPr>
              <a:t> </a:t>
            </a:r>
            <a:r>
              <a:rPr lang="en-US" sz="1600" dirty="0" err="1">
                <a:latin typeface="Corbel" charset="0"/>
                <a:ea typeface="Corbel" charset="0"/>
                <a:cs typeface="Corbel" charset="0"/>
              </a:rPr>
              <a:t>inwestycyjnych</a:t>
            </a:r>
            <a:r>
              <a:rPr lang="en-US" sz="1600" dirty="0">
                <a:latin typeface="Corbel" charset="0"/>
                <a:ea typeface="Corbel" charset="0"/>
                <a:cs typeface="Corbel" charset="0"/>
              </a:rPr>
              <a:t> FDI </a:t>
            </a:r>
            <a:r>
              <a:rPr lang="en-US" sz="1600" dirty="0" err="1">
                <a:latin typeface="Corbel" charset="0"/>
                <a:ea typeface="Corbel" charset="0"/>
                <a:cs typeface="Corbel" charset="0"/>
              </a:rPr>
              <a:t>i</a:t>
            </a:r>
            <a:r>
              <a:rPr lang="en-US" sz="1600" dirty="0">
                <a:latin typeface="Corbel" charset="0"/>
                <a:ea typeface="Corbel" charset="0"/>
                <a:cs typeface="Corbel" charset="0"/>
              </a:rPr>
              <a:t> jest </a:t>
            </a:r>
            <a:r>
              <a:rPr lang="en-US" sz="1600" dirty="0" err="1">
                <a:latin typeface="Corbel" charset="0"/>
                <a:ea typeface="Corbel" charset="0"/>
                <a:cs typeface="Corbel" charset="0"/>
              </a:rPr>
              <a:t>ulubionym</a:t>
            </a:r>
            <a:r>
              <a:rPr lang="en-US" sz="1600" dirty="0">
                <a:latin typeface="Corbel" charset="0"/>
                <a:ea typeface="Corbel" charset="0"/>
                <a:cs typeface="Corbel" charset="0"/>
              </a:rPr>
              <a:t> </a:t>
            </a:r>
            <a:r>
              <a:rPr lang="en-US" sz="1600" dirty="0" err="1">
                <a:latin typeface="Corbel" charset="0"/>
                <a:ea typeface="Corbel" charset="0"/>
                <a:cs typeface="Corbel" charset="0"/>
              </a:rPr>
              <a:t>regionemy</a:t>
            </a:r>
            <a:r>
              <a:rPr lang="en-US" sz="1600" dirty="0">
                <a:latin typeface="Corbel" charset="0"/>
                <a:ea typeface="Corbel" charset="0"/>
                <a:cs typeface="Corbel" charset="0"/>
              </a:rPr>
              <a:t> </a:t>
            </a:r>
            <a:r>
              <a:rPr lang="en-US" sz="1600" b="1" dirty="0" err="1">
                <a:latin typeface="Corbel" charset="0"/>
                <a:ea typeface="Corbel" charset="0"/>
                <a:cs typeface="Corbel" charset="0"/>
              </a:rPr>
              <a:t>producentów</a:t>
            </a:r>
            <a:r>
              <a:rPr lang="en-US" sz="1600" b="1" dirty="0">
                <a:latin typeface="Corbel" charset="0"/>
                <a:ea typeface="Corbel" charset="0"/>
                <a:cs typeface="Corbel" charset="0"/>
              </a:rPr>
              <a:t> </a:t>
            </a:r>
            <a:r>
              <a:rPr lang="en-US" sz="1600" b="1" dirty="0" err="1">
                <a:latin typeface="Corbel" charset="0"/>
                <a:ea typeface="Corbel" charset="0"/>
                <a:cs typeface="Corbel" charset="0"/>
              </a:rPr>
              <a:t>samochodów</a:t>
            </a:r>
            <a:r>
              <a:rPr lang="en-US" sz="1600" dirty="0">
                <a:latin typeface="Corbel" charset="0"/>
                <a:ea typeface="Corbel" charset="0"/>
                <a:cs typeface="Corbel" charset="0"/>
              </a:rPr>
              <a:t>, </a:t>
            </a:r>
            <a:r>
              <a:rPr lang="en-US" sz="1600" dirty="0" err="1">
                <a:latin typeface="Corbel" charset="0"/>
                <a:ea typeface="Corbel" charset="0"/>
                <a:cs typeface="Corbel" charset="0"/>
              </a:rPr>
              <a:t>dzieku</a:t>
            </a:r>
            <a:r>
              <a:rPr lang="en-US" sz="1600" dirty="0">
                <a:latin typeface="Corbel" charset="0"/>
                <a:ea typeface="Corbel" charset="0"/>
                <a:cs typeface="Corbel" charset="0"/>
              </a:rPr>
              <a:t>:</a:t>
            </a:r>
          </a:p>
          <a:p>
            <a:pPr marL="285750" indent="-285750">
              <a:buFont typeface="Arial" charset="0"/>
              <a:buChar char="•"/>
            </a:pPr>
            <a:endParaRPr lang="en-US" sz="500" dirty="0">
              <a:latin typeface="Corbel" charset="0"/>
              <a:ea typeface="Corbel" charset="0"/>
              <a:cs typeface="Corbel" charset="0"/>
            </a:endParaRPr>
          </a:p>
          <a:p>
            <a:r>
              <a:rPr lang="en-US" sz="1600" dirty="0">
                <a:latin typeface="Corbel" charset="0"/>
                <a:ea typeface="Corbel" charset="0"/>
                <a:cs typeface="Corbel" charset="0"/>
              </a:rPr>
              <a:t>	- </a:t>
            </a:r>
            <a:r>
              <a:rPr lang="en-US" sz="1600" dirty="0" err="1">
                <a:latin typeface="Corbel" charset="0"/>
                <a:ea typeface="Corbel" charset="0"/>
                <a:cs typeface="Corbel" charset="0"/>
              </a:rPr>
              <a:t>Zaangażowanymi</a:t>
            </a:r>
            <a:r>
              <a:rPr lang="en-US" sz="1600" dirty="0">
                <a:latin typeface="Corbel" charset="0"/>
                <a:ea typeface="Corbel" charset="0"/>
                <a:cs typeface="Corbel" charset="0"/>
              </a:rPr>
              <a:t>, </a:t>
            </a:r>
            <a:r>
              <a:rPr lang="en-US" sz="1600" dirty="0" err="1">
                <a:latin typeface="Corbel" charset="0"/>
                <a:ea typeface="Corbel" charset="0"/>
                <a:cs typeface="Corbel" charset="0"/>
              </a:rPr>
              <a:t>wykwalifikowanym</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niedrogi</a:t>
            </a:r>
            <a:r>
              <a:rPr lang="en-US" sz="1600" dirty="0">
                <a:latin typeface="Corbel" charset="0"/>
                <a:ea typeface="Corbel" charset="0"/>
                <a:cs typeface="Corbel" charset="0"/>
              </a:rPr>
              <a:t> </a:t>
            </a:r>
            <a:r>
              <a:rPr lang="en-US" sz="1600" dirty="0" err="1">
                <a:latin typeface="Corbel" charset="0"/>
                <a:ea typeface="Corbel" charset="0"/>
                <a:cs typeface="Corbel" charset="0"/>
              </a:rPr>
              <a:t>pracownikom</a:t>
            </a:r>
            <a:endParaRPr lang="en-US" sz="1600" dirty="0">
              <a:latin typeface="Corbel" charset="0"/>
              <a:ea typeface="Corbel" charset="0"/>
              <a:cs typeface="Corbel" charset="0"/>
            </a:endParaRPr>
          </a:p>
          <a:p>
            <a:r>
              <a:rPr lang="en-US" sz="1600" dirty="0">
                <a:latin typeface="Corbel" charset="0"/>
                <a:ea typeface="Corbel" charset="0"/>
                <a:cs typeface="Corbel" charset="0"/>
              </a:rPr>
              <a:t>	- </a:t>
            </a:r>
            <a:r>
              <a:rPr lang="en-US" sz="1600" dirty="0" err="1">
                <a:latin typeface="Corbel" charset="0"/>
                <a:ea typeface="Corbel" charset="0"/>
                <a:cs typeface="Corbel" charset="0"/>
              </a:rPr>
              <a:t>Punktualnosc</a:t>
            </a:r>
            <a:r>
              <a:rPr lang="en-US" sz="1600" dirty="0">
                <a:latin typeface="Corbel" charset="0"/>
                <a:ea typeface="Corbel" charset="0"/>
                <a:cs typeface="Corbel" charset="0"/>
              </a:rPr>
              <a:t> w </a:t>
            </a:r>
            <a:r>
              <a:rPr lang="en-US" sz="1600" dirty="0" err="1">
                <a:latin typeface="Corbel" charset="0"/>
                <a:ea typeface="Corbel" charset="0"/>
                <a:cs typeface="Corbel" charset="0"/>
              </a:rPr>
              <a:t>łańcuchach</a:t>
            </a:r>
            <a:r>
              <a:rPr lang="en-US" sz="1600" dirty="0">
                <a:latin typeface="Corbel" charset="0"/>
                <a:ea typeface="Corbel" charset="0"/>
                <a:cs typeface="Corbel" charset="0"/>
              </a:rPr>
              <a:t> </a:t>
            </a:r>
            <a:r>
              <a:rPr lang="en-US" sz="1600" dirty="0" err="1">
                <a:latin typeface="Corbel" charset="0"/>
                <a:ea typeface="Corbel" charset="0"/>
                <a:cs typeface="Corbel" charset="0"/>
              </a:rPr>
              <a:t>wartości</a:t>
            </a:r>
            <a:r>
              <a:rPr lang="en-US" sz="1600" dirty="0">
                <a:latin typeface="Corbel" charset="0"/>
                <a:ea typeface="Corbel" charset="0"/>
                <a:cs typeface="Corbel" charset="0"/>
              </a:rPr>
              <a:t>, </a:t>
            </a:r>
            <a:r>
              <a:rPr lang="en-US" sz="1600" dirty="0" err="1">
                <a:latin typeface="Corbel" charset="0"/>
                <a:ea typeface="Corbel" charset="0"/>
                <a:cs typeface="Corbel" charset="0"/>
              </a:rPr>
              <a:t>dzięki</a:t>
            </a:r>
            <a:r>
              <a:rPr lang="en-US" sz="1600" dirty="0">
                <a:latin typeface="Corbel" charset="0"/>
                <a:ea typeface="Corbel" charset="0"/>
                <a:cs typeface="Corbel" charset="0"/>
              </a:rPr>
              <a:t> </a:t>
            </a:r>
            <a:r>
              <a:rPr lang="en-US" sz="1600" dirty="0" err="1">
                <a:latin typeface="Corbel" charset="0"/>
                <a:ea typeface="Corbel" charset="0"/>
                <a:cs typeface="Corbel" charset="0"/>
              </a:rPr>
              <a:t>dużej</a:t>
            </a:r>
            <a:r>
              <a:rPr lang="en-US" sz="1600" dirty="0">
                <a:latin typeface="Corbel" charset="0"/>
                <a:ea typeface="Corbel" charset="0"/>
                <a:cs typeface="Corbel" charset="0"/>
              </a:rPr>
              <a:t> </a:t>
            </a:r>
            <a:r>
              <a:rPr lang="en-US" sz="1600" dirty="0" err="1">
                <a:latin typeface="Corbel" charset="0"/>
                <a:ea typeface="Corbel" charset="0"/>
                <a:cs typeface="Corbel" charset="0"/>
              </a:rPr>
              <a:t>liczbie</a:t>
            </a:r>
            <a:r>
              <a:rPr lang="en-US" sz="1600" dirty="0">
                <a:latin typeface="Corbel" charset="0"/>
                <a:ea typeface="Corbel" charset="0"/>
                <a:cs typeface="Corbel" charset="0"/>
              </a:rPr>
              <a:t> 	</a:t>
            </a:r>
            <a:r>
              <a:rPr lang="en-US" sz="1600" dirty="0" err="1">
                <a:latin typeface="Corbel" charset="0"/>
                <a:ea typeface="Corbel" charset="0"/>
                <a:cs typeface="Corbel" charset="0"/>
              </a:rPr>
              <a:t>dostawców</a:t>
            </a:r>
            <a:r>
              <a:rPr lang="en-US" sz="1600" dirty="0">
                <a:latin typeface="Corbel" charset="0"/>
                <a:ea typeface="Corbel" charset="0"/>
                <a:cs typeface="Corbel" charset="0"/>
              </a:rPr>
              <a:t> </a:t>
            </a:r>
            <a:r>
              <a:rPr lang="en-US" sz="1600" dirty="0" err="1">
                <a:latin typeface="Corbel" charset="0"/>
                <a:ea typeface="Corbel" charset="0"/>
                <a:cs typeface="Corbel" charset="0"/>
              </a:rPr>
              <a:t>komponentów</a:t>
            </a:r>
            <a:r>
              <a:rPr lang="en-US" sz="1600" dirty="0">
                <a:latin typeface="Corbel" charset="0"/>
                <a:ea typeface="Corbel" charset="0"/>
                <a:cs typeface="Corbel" charset="0"/>
              </a:rPr>
              <a:t>.</a:t>
            </a:r>
          </a:p>
          <a:p>
            <a:endParaRPr lang="en-US" sz="5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Polska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jej</a:t>
            </a:r>
            <a:r>
              <a:rPr lang="en-US" sz="1600" dirty="0">
                <a:latin typeface="Corbel" charset="0"/>
                <a:ea typeface="Corbel" charset="0"/>
                <a:cs typeface="Corbel" charset="0"/>
              </a:rPr>
              <a:t> </a:t>
            </a:r>
            <a:r>
              <a:rPr lang="en-US" sz="1600" dirty="0" err="1">
                <a:latin typeface="Corbel" charset="0"/>
                <a:ea typeface="Corbel" charset="0"/>
                <a:cs typeface="Corbel" charset="0"/>
              </a:rPr>
              <a:t>sąsiedzi</a:t>
            </a:r>
            <a:r>
              <a:rPr lang="en-US" sz="1600" dirty="0">
                <a:latin typeface="Corbel" charset="0"/>
                <a:ea typeface="Corbel" charset="0"/>
                <a:cs typeface="Corbel" charset="0"/>
              </a:rPr>
              <a:t>, w </a:t>
            </a:r>
            <a:r>
              <a:rPr lang="en-US" sz="1600" dirty="0" err="1">
                <a:latin typeface="Corbel" charset="0"/>
                <a:ea typeface="Corbel" charset="0"/>
                <a:cs typeface="Corbel" charset="0"/>
              </a:rPr>
              <a:t>tym</a:t>
            </a:r>
            <a:r>
              <a:rPr lang="en-US" sz="1600" dirty="0">
                <a:latin typeface="Corbel" charset="0"/>
                <a:ea typeface="Corbel" charset="0"/>
                <a:cs typeface="Corbel" charset="0"/>
              </a:rPr>
              <a:t> </a:t>
            </a:r>
            <a:r>
              <a:rPr lang="en-US" sz="1600" dirty="0" err="1">
                <a:latin typeface="Corbel" charset="0"/>
                <a:ea typeface="Corbel" charset="0"/>
                <a:cs typeface="Corbel" charset="0"/>
              </a:rPr>
              <a:t>kraje</a:t>
            </a:r>
            <a:r>
              <a:rPr lang="en-US" sz="1600" dirty="0">
                <a:latin typeface="Corbel" charset="0"/>
                <a:ea typeface="Corbel" charset="0"/>
                <a:cs typeface="Corbel" charset="0"/>
              </a:rPr>
              <a:t> </a:t>
            </a:r>
            <a:r>
              <a:rPr lang="en-US" sz="1600" dirty="0" err="1">
                <a:latin typeface="Corbel" charset="0"/>
                <a:ea typeface="Corbel" charset="0"/>
                <a:cs typeface="Corbel" charset="0"/>
              </a:rPr>
              <a:t>bałtyckie</a:t>
            </a:r>
            <a:r>
              <a:rPr lang="en-US" sz="1600" dirty="0">
                <a:latin typeface="Corbel" charset="0"/>
                <a:ea typeface="Corbel" charset="0"/>
                <a:cs typeface="Corbel" charset="0"/>
              </a:rPr>
              <a:t>, </a:t>
            </a:r>
            <a:r>
              <a:rPr lang="en-US" sz="1600" dirty="0" err="1">
                <a:latin typeface="Corbel" charset="0"/>
                <a:ea typeface="Corbel" charset="0"/>
                <a:cs typeface="Corbel" charset="0"/>
              </a:rPr>
              <a:t>przyciągają</a:t>
            </a:r>
            <a:r>
              <a:rPr lang="en-US" sz="1600" dirty="0">
                <a:latin typeface="Corbel" charset="0"/>
                <a:ea typeface="Corbel" charset="0"/>
                <a:cs typeface="Corbel" charset="0"/>
              </a:rPr>
              <a:t> 83 % </a:t>
            </a:r>
            <a:r>
              <a:rPr lang="en-US" sz="1600" b="1" dirty="0" err="1">
                <a:latin typeface="Corbel" charset="0"/>
                <a:ea typeface="Corbel" charset="0"/>
                <a:cs typeface="Corbel" charset="0"/>
              </a:rPr>
              <a:t>centrów</a:t>
            </a:r>
            <a:r>
              <a:rPr lang="en-US" sz="1600" b="1" dirty="0">
                <a:latin typeface="Corbel" charset="0"/>
                <a:ea typeface="Corbel" charset="0"/>
                <a:cs typeface="Corbel" charset="0"/>
              </a:rPr>
              <a:t> </a:t>
            </a:r>
            <a:r>
              <a:rPr lang="en-US" sz="1600" b="1" dirty="0" err="1">
                <a:latin typeface="Corbel" charset="0"/>
                <a:ea typeface="Corbel" charset="0"/>
                <a:cs typeface="Corbel" charset="0"/>
              </a:rPr>
              <a:t>usług</a:t>
            </a:r>
            <a:r>
              <a:rPr lang="en-US" sz="1600" b="1" dirty="0">
                <a:latin typeface="Corbel" charset="0"/>
                <a:ea typeface="Corbel" charset="0"/>
                <a:cs typeface="Corbel" charset="0"/>
              </a:rPr>
              <a:t> </a:t>
            </a:r>
            <a:r>
              <a:rPr lang="en-US" sz="1600" b="1" dirty="0" err="1">
                <a:latin typeface="Corbel" charset="0"/>
                <a:ea typeface="Corbel" charset="0"/>
                <a:cs typeface="Corbel" charset="0"/>
              </a:rPr>
              <a:t>wspólnych</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inne</a:t>
            </a:r>
            <a:r>
              <a:rPr lang="en-US" sz="1600" dirty="0">
                <a:latin typeface="Corbel" charset="0"/>
                <a:ea typeface="Corbel" charset="0"/>
                <a:cs typeface="Corbel" charset="0"/>
              </a:rPr>
              <a:t> </a:t>
            </a:r>
            <a:r>
              <a:rPr lang="en-US" sz="1600" dirty="0" err="1">
                <a:latin typeface="Corbel" charset="0"/>
                <a:ea typeface="Corbel" charset="0"/>
                <a:cs typeface="Corbel" charset="0"/>
              </a:rPr>
              <a:t>działania</a:t>
            </a:r>
            <a:r>
              <a:rPr lang="en-US" sz="1600" dirty="0">
                <a:latin typeface="Corbel" charset="0"/>
                <a:ea typeface="Corbel" charset="0"/>
                <a:cs typeface="Corbel" charset="0"/>
              </a:rPr>
              <a:t> </a:t>
            </a:r>
            <a:r>
              <a:rPr lang="en-US" sz="1600" dirty="0" err="1">
                <a:latin typeface="Corbel" charset="0"/>
                <a:ea typeface="Corbel" charset="0"/>
                <a:cs typeface="Corbel" charset="0"/>
              </a:rPr>
              <a:t>świadczące</a:t>
            </a:r>
            <a:r>
              <a:rPr lang="en-US" sz="1600" dirty="0">
                <a:latin typeface="Corbel" charset="0"/>
                <a:ea typeface="Corbel" charset="0"/>
                <a:cs typeface="Corbel" charset="0"/>
              </a:rPr>
              <a:t> </a:t>
            </a:r>
            <a:r>
              <a:rPr lang="en-US" sz="1600" dirty="0" err="1">
                <a:latin typeface="Corbel" charset="0"/>
                <a:ea typeface="Corbel" charset="0"/>
                <a:cs typeface="Corbel" charset="0"/>
              </a:rPr>
              <a:t>usługi</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firm w 2016 r.</a:t>
            </a:r>
          </a:p>
          <a:p>
            <a:endParaRPr lang="en-US" sz="5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Operacja</a:t>
            </a:r>
            <a:r>
              <a:rPr lang="en-US" sz="1600" dirty="0">
                <a:latin typeface="Corbel" charset="0"/>
                <a:ea typeface="Corbel" charset="0"/>
                <a:cs typeface="Corbel" charset="0"/>
              </a:rPr>
              <a:t>, </a:t>
            </a:r>
            <a:r>
              <a:rPr lang="en-US" sz="1600" dirty="0" err="1">
                <a:latin typeface="Corbel" charset="0"/>
                <a:ea typeface="Corbel" charset="0"/>
                <a:cs typeface="Corbel" charset="0"/>
              </a:rPr>
              <a:t>która</a:t>
            </a:r>
            <a:r>
              <a:rPr lang="en-US" sz="1600" dirty="0">
                <a:latin typeface="Corbel" charset="0"/>
                <a:ea typeface="Corbel" charset="0"/>
                <a:cs typeface="Corbel" charset="0"/>
              </a:rPr>
              <a:t> </a:t>
            </a:r>
            <a:r>
              <a:rPr lang="en-US" sz="1600" dirty="0" err="1">
                <a:latin typeface="Corbel" charset="0"/>
                <a:ea typeface="Corbel" charset="0"/>
                <a:cs typeface="Corbel" charset="0"/>
              </a:rPr>
              <a:t>rozpoczęła</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centrum </a:t>
            </a:r>
            <a:r>
              <a:rPr lang="en-US" sz="1600" dirty="0" err="1">
                <a:latin typeface="Corbel" charset="0"/>
                <a:ea typeface="Corbel" charset="0"/>
                <a:cs typeface="Corbel" charset="0"/>
              </a:rPr>
              <a:t>obsługi</a:t>
            </a:r>
            <a:r>
              <a:rPr lang="en-US" sz="1600" dirty="0">
                <a:latin typeface="Corbel" charset="0"/>
                <a:ea typeface="Corbel" charset="0"/>
                <a:cs typeface="Corbel" charset="0"/>
              </a:rPr>
              <a:t> </a:t>
            </a:r>
            <a:r>
              <a:rPr lang="en-US" sz="1600" dirty="0" err="1">
                <a:latin typeface="Corbel" charset="0"/>
                <a:ea typeface="Corbel" charset="0"/>
                <a:cs typeface="Corbel" charset="0"/>
              </a:rPr>
              <a:t>telefonicznej</a:t>
            </a:r>
            <a:r>
              <a:rPr lang="en-US" sz="1600" dirty="0">
                <a:latin typeface="Corbel" charset="0"/>
                <a:ea typeface="Corbel" charset="0"/>
                <a:cs typeface="Corbel" charset="0"/>
              </a:rPr>
              <a:t>, </a:t>
            </a:r>
            <a:r>
              <a:rPr lang="en-US" sz="1600" dirty="0" err="1">
                <a:latin typeface="Corbel" charset="0"/>
                <a:ea typeface="Corbel" charset="0"/>
                <a:cs typeface="Corbel" charset="0"/>
              </a:rPr>
              <a:t>może</a:t>
            </a:r>
            <a:r>
              <a:rPr lang="en-US" sz="1600" dirty="0">
                <a:latin typeface="Corbel" charset="0"/>
                <a:ea typeface="Corbel" charset="0"/>
                <a:cs typeface="Corbel" charset="0"/>
              </a:rPr>
              <a:t> </a:t>
            </a:r>
            <a:r>
              <a:rPr lang="en-US" sz="1600" dirty="0" err="1">
                <a:latin typeface="Corbel" charset="0"/>
                <a:ea typeface="Corbel" charset="0"/>
                <a:cs typeface="Corbel" charset="0"/>
              </a:rPr>
              <a:t>obecnie</a:t>
            </a:r>
            <a:r>
              <a:rPr lang="en-US" sz="1600" dirty="0">
                <a:latin typeface="Corbel" charset="0"/>
                <a:ea typeface="Corbel" charset="0"/>
                <a:cs typeface="Corbel" charset="0"/>
              </a:rPr>
              <a:t> </a:t>
            </a:r>
            <a:r>
              <a:rPr lang="en-US" sz="1600" dirty="0" err="1">
                <a:latin typeface="Corbel" charset="0"/>
                <a:ea typeface="Corbel" charset="0"/>
                <a:cs typeface="Corbel" charset="0"/>
              </a:rPr>
              <a:t>rozszerzać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funkcję</a:t>
            </a:r>
            <a:r>
              <a:rPr lang="en-US" sz="1600" dirty="0">
                <a:latin typeface="Corbel" charset="0"/>
                <a:ea typeface="Corbel" charset="0"/>
                <a:cs typeface="Corbel" charset="0"/>
              </a:rPr>
              <a:t> </a:t>
            </a:r>
            <a:r>
              <a:rPr lang="en-US" sz="1600" dirty="0" err="1">
                <a:latin typeface="Corbel" charset="0"/>
                <a:ea typeface="Corbel" charset="0"/>
                <a:cs typeface="Corbel" charset="0"/>
              </a:rPr>
              <a:t>wsparcia</a:t>
            </a:r>
            <a:r>
              <a:rPr lang="en-US" sz="1600" dirty="0">
                <a:latin typeface="Corbel" charset="0"/>
                <a:ea typeface="Corbel" charset="0"/>
                <a:cs typeface="Corbel" charset="0"/>
              </a:rPr>
              <a:t> </a:t>
            </a:r>
            <a:r>
              <a:rPr lang="en-US" sz="1600" dirty="0" err="1">
                <a:latin typeface="Corbel" charset="0"/>
                <a:ea typeface="Corbel" charset="0"/>
                <a:cs typeface="Corbel" charset="0"/>
              </a:rPr>
              <a:t>informatycznego</a:t>
            </a:r>
            <a:r>
              <a:rPr lang="en-US" sz="1600" dirty="0">
                <a:latin typeface="Corbel" charset="0"/>
                <a:ea typeface="Corbel" charset="0"/>
                <a:cs typeface="Corbel" charset="0"/>
              </a:rPr>
              <a:t>, </a:t>
            </a:r>
            <a:r>
              <a:rPr lang="en-US" sz="1600" dirty="0" err="1">
                <a:latin typeface="Corbel" charset="0"/>
                <a:ea typeface="Corbel" charset="0"/>
                <a:cs typeface="Corbel" charset="0"/>
              </a:rPr>
              <a:t>angażując</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w </a:t>
            </a:r>
            <a:r>
              <a:rPr lang="en-US" sz="1600" dirty="0" err="1">
                <a:latin typeface="Corbel" charset="0"/>
                <a:ea typeface="Corbel" charset="0"/>
                <a:cs typeface="Corbel" charset="0"/>
              </a:rPr>
              <a:t>wyrafinowany</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oprogramowania</a:t>
            </a:r>
            <a:r>
              <a:rPr lang="en-US" sz="1600" dirty="0">
                <a:latin typeface="Corbel" charset="0"/>
                <a:ea typeface="Corbel" charset="0"/>
                <a:cs typeface="Corbel" charset="0"/>
              </a:rPr>
              <a:t>, a </a:t>
            </a:r>
            <a:r>
              <a:rPr lang="en-US" sz="1600" dirty="0" err="1">
                <a:latin typeface="Corbel" charset="0"/>
                <a:ea typeface="Corbel" charset="0"/>
                <a:cs typeface="Corbel" charset="0"/>
              </a:rPr>
              <a:t>nawet</a:t>
            </a:r>
            <a:r>
              <a:rPr lang="en-US" sz="1600" dirty="0">
                <a:latin typeface="Corbel" charset="0"/>
                <a:ea typeface="Corbel" charset="0"/>
                <a:cs typeface="Corbel" charset="0"/>
              </a:rPr>
              <a:t> </a:t>
            </a:r>
            <a:r>
              <a:rPr lang="en-US" sz="1600" dirty="0" err="1">
                <a:latin typeface="Corbel" charset="0"/>
                <a:ea typeface="Corbel" charset="0"/>
                <a:cs typeface="Corbel" charset="0"/>
              </a:rPr>
              <a:t>dodając</a:t>
            </a:r>
            <a:r>
              <a:rPr lang="en-US" sz="1600" dirty="0">
                <a:latin typeface="Corbel" charset="0"/>
                <a:ea typeface="Corbel" charset="0"/>
                <a:cs typeface="Corbel" charset="0"/>
              </a:rPr>
              <a:t> </a:t>
            </a:r>
            <a:r>
              <a:rPr lang="en-US" sz="1600" dirty="0" err="1">
                <a:latin typeface="Corbel" charset="0"/>
                <a:ea typeface="Corbel" charset="0"/>
                <a:cs typeface="Corbel" charset="0"/>
              </a:rPr>
              <a:t>możliwości</a:t>
            </a:r>
            <a:r>
              <a:rPr lang="en-US" sz="1600" dirty="0">
                <a:latin typeface="Corbel" charset="0"/>
                <a:ea typeface="Corbel" charset="0"/>
                <a:cs typeface="Corbel" charset="0"/>
              </a:rPr>
              <a:t> </a:t>
            </a:r>
            <a:r>
              <a:rPr lang="en-US" sz="1600" dirty="0" err="1">
                <a:latin typeface="Corbel" charset="0"/>
                <a:ea typeface="Corbel" charset="0"/>
                <a:cs typeface="Corbel" charset="0"/>
              </a:rPr>
              <a:t>badawczo-rozwojowe</a:t>
            </a:r>
            <a:r>
              <a:rPr lang="en-US" sz="1600" dirty="0">
                <a:latin typeface="Corbel" charset="0"/>
                <a:ea typeface="Corbel" charset="0"/>
                <a:cs typeface="Corbel" charset="0"/>
              </a:rPr>
              <a:t>. </a:t>
            </a:r>
            <a:r>
              <a:rPr lang="en-US" sz="1600" b="1" dirty="0">
                <a:latin typeface="Corbel" charset="0"/>
                <a:ea typeface="Corbel" charset="0"/>
                <a:cs typeface="Corbel" charset="0"/>
              </a:rPr>
              <a:t>W 2016 r. </a:t>
            </a:r>
            <a:r>
              <a:rPr lang="en-US" sz="1600" b="1" dirty="0" err="1">
                <a:latin typeface="Corbel" charset="0"/>
                <a:ea typeface="Corbel" charset="0"/>
                <a:cs typeface="Corbel" charset="0"/>
              </a:rPr>
              <a:t>liczba</a:t>
            </a:r>
            <a:r>
              <a:rPr lang="en-US" sz="1600" b="1" dirty="0">
                <a:latin typeface="Corbel" charset="0"/>
                <a:ea typeface="Corbel" charset="0"/>
                <a:cs typeface="Corbel" charset="0"/>
              </a:rPr>
              <a:t> </a:t>
            </a:r>
            <a:r>
              <a:rPr lang="en-US" sz="1600" b="1" dirty="0" err="1">
                <a:latin typeface="Corbel" charset="0"/>
                <a:ea typeface="Corbel" charset="0"/>
                <a:cs typeface="Corbel" charset="0"/>
              </a:rPr>
              <a:t>badań</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rozwoju</a:t>
            </a:r>
            <a:r>
              <a:rPr lang="en-US" sz="1600" b="1" dirty="0">
                <a:latin typeface="Corbel" charset="0"/>
                <a:ea typeface="Corbel" charset="0"/>
                <a:cs typeface="Corbel" charset="0"/>
              </a:rPr>
              <a:t> </a:t>
            </a:r>
            <a:r>
              <a:rPr lang="en-US" sz="1600" b="1" dirty="0" err="1">
                <a:latin typeface="Corbel" charset="0"/>
                <a:ea typeface="Corbel" charset="0"/>
                <a:cs typeface="Corbel" charset="0"/>
              </a:rPr>
              <a:t>wzrosła</a:t>
            </a:r>
            <a:r>
              <a:rPr lang="en-US" sz="1600" b="1" dirty="0">
                <a:latin typeface="Corbel" charset="0"/>
                <a:ea typeface="Corbel" charset="0"/>
                <a:cs typeface="Corbel" charset="0"/>
              </a:rPr>
              <a:t> o 36%.</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Przedsiębiorstwa</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rozszerzają</a:t>
            </a:r>
            <a:r>
              <a:rPr lang="en-US" sz="1600" dirty="0">
                <a:latin typeface="Corbel" charset="0"/>
                <a:ea typeface="Corbel" charset="0"/>
                <a:cs typeface="Corbel" charset="0"/>
              </a:rPr>
              <a:t> w </a:t>
            </a:r>
            <a:r>
              <a:rPr lang="en-US" sz="1600" dirty="0" err="1">
                <a:latin typeface="Corbel" charset="0"/>
                <a:ea typeface="Corbel" charset="0"/>
                <a:cs typeface="Corbel" charset="0"/>
              </a:rPr>
              <a:t>miastach</a:t>
            </a:r>
            <a:r>
              <a:rPr lang="en-US" sz="1600" dirty="0">
                <a:latin typeface="Corbel" charset="0"/>
                <a:ea typeface="Corbel" charset="0"/>
                <a:cs typeface="Corbel" charset="0"/>
              </a:rPr>
              <a:t> </a:t>
            </a:r>
            <a:r>
              <a:rPr lang="en-US" sz="1600" dirty="0" err="1">
                <a:latin typeface="Corbel" charset="0"/>
                <a:ea typeface="Corbel" charset="0"/>
                <a:cs typeface="Corbel" charset="0"/>
              </a:rPr>
              <a:t>jak</a:t>
            </a:r>
            <a:r>
              <a:rPr lang="en-US" sz="1600" dirty="0">
                <a:latin typeface="Corbel" charset="0"/>
                <a:ea typeface="Corbel" charset="0"/>
                <a:cs typeface="Corbel" charset="0"/>
              </a:rPr>
              <a:t> </a:t>
            </a:r>
            <a:r>
              <a:rPr lang="en-US" sz="1600" dirty="0" err="1">
                <a:latin typeface="Corbel" charset="0"/>
                <a:ea typeface="Corbel" charset="0"/>
                <a:cs typeface="Corbel" charset="0"/>
              </a:rPr>
              <a:t>Łódź</a:t>
            </a:r>
            <a:r>
              <a:rPr lang="en-US" sz="1600" dirty="0">
                <a:latin typeface="Corbel" charset="0"/>
                <a:ea typeface="Corbel" charset="0"/>
                <a:cs typeface="Corbel" charset="0"/>
              </a:rPr>
              <a:t> </a:t>
            </a:r>
            <a:r>
              <a:rPr lang="en-US" sz="1600" dirty="0" err="1">
                <a:latin typeface="Corbel" charset="0"/>
                <a:ea typeface="Corbel" charset="0"/>
                <a:cs typeface="Corbel" charset="0"/>
              </a:rPr>
              <a:t>czy</a:t>
            </a:r>
            <a:r>
              <a:rPr lang="en-US" sz="1600" dirty="0">
                <a:latin typeface="Corbel" charset="0"/>
                <a:ea typeface="Corbel" charset="0"/>
                <a:cs typeface="Corbel" charset="0"/>
              </a:rPr>
              <a:t> Brno z </a:t>
            </a:r>
            <a:r>
              <a:rPr lang="en-US" sz="1600" dirty="0" err="1">
                <a:latin typeface="Corbel" charset="0"/>
                <a:ea typeface="Corbel" charset="0"/>
                <a:cs typeface="Corbel" charset="0"/>
              </a:rPr>
              <a:t>powodu</a:t>
            </a:r>
            <a:r>
              <a:rPr lang="en-US" sz="1600" dirty="0">
                <a:latin typeface="Corbel" charset="0"/>
                <a:ea typeface="Corbel" charset="0"/>
                <a:cs typeface="Corbel" charset="0"/>
              </a:rPr>
              <a:t> </a:t>
            </a:r>
            <a:r>
              <a:rPr lang="en-US" sz="1600" b="1" dirty="0" err="1">
                <a:latin typeface="Corbel" charset="0"/>
                <a:ea typeface="Corbel" charset="0"/>
                <a:cs typeface="Corbel" charset="0"/>
              </a:rPr>
              <a:t>zmniejszających</a:t>
            </a:r>
            <a:r>
              <a:rPr lang="en-US" sz="1600" b="1" dirty="0">
                <a:latin typeface="Corbel" charset="0"/>
                <a:ea typeface="Corbel" charset="0"/>
                <a:cs typeface="Corbel" charset="0"/>
              </a:rPr>
              <a:t> </a:t>
            </a:r>
            <a:r>
              <a:rPr lang="en-US" sz="1600" b="1" dirty="0" err="1">
                <a:latin typeface="Corbel" charset="0"/>
                <a:ea typeface="Corbel" charset="0"/>
                <a:cs typeface="Corbel" charset="0"/>
              </a:rPr>
              <a:t>się</a:t>
            </a:r>
            <a:r>
              <a:rPr lang="en-US" sz="1600" b="1" dirty="0">
                <a:latin typeface="Corbel" charset="0"/>
                <a:ea typeface="Corbel" charset="0"/>
                <a:cs typeface="Corbel" charset="0"/>
              </a:rPr>
              <a:t> </a:t>
            </a:r>
            <a:r>
              <a:rPr lang="en-US" sz="1600" b="1" dirty="0" err="1">
                <a:latin typeface="Corbel" charset="0"/>
                <a:ea typeface="Corbel" charset="0"/>
                <a:cs typeface="Corbel" charset="0"/>
              </a:rPr>
              <a:t>dostępu</a:t>
            </a:r>
            <a:r>
              <a:rPr lang="en-US" sz="1600" b="1" dirty="0">
                <a:latin typeface="Corbel" charset="0"/>
                <a:ea typeface="Corbel" charset="0"/>
                <a:cs typeface="Corbel" charset="0"/>
              </a:rPr>
              <a:t> do </a:t>
            </a:r>
            <a:r>
              <a:rPr lang="en-US" sz="1600" b="1" dirty="0" err="1">
                <a:latin typeface="Corbel" charset="0"/>
                <a:ea typeface="Corbel" charset="0"/>
                <a:cs typeface="Corbel" charset="0"/>
              </a:rPr>
              <a:t>sił</a:t>
            </a:r>
            <a:r>
              <a:rPr lang="en-US" sz="1600" b="1" dirty="0">
                <a:latin typeface="Corbel" charset="0"/>
                <a:ea typeface="Corbel" charset="0"/>
                <a:cs typeface="Corbel" charset="0"/>
              </a:rPr>
              <a:t> </a:t>
            </a:r>
            <a:r>
              <a:rPr lang="en-US" sz="1600" b="1" dirty="0" err="1">
                <a:latin typeface="Corbel" charset="0"/>
                <a:ea typeface="Corbel" charset="0"/>
                <a:cs typeface="Corbel" charset="0"/>
              </a:rPr>
              <a:t>roboczych</a:t>
            </a:r>
            <a:r>
              <a:rPr lang="en-US" sz="1600" b="1" dirty="0">
                <a:latin typeface="Corbel" charset="0"/>
                <a:ea typeface="Corbel" charset="0"/>
                <a:cs typeface="Corbel" charset="0"/>
              </a:rPr>
              <a:t> </a:t>
            </a:r>
            <a:r>
              <a:rPr lang="en-US" sz="1600" dirty="0">
                <a:latin typeface="Corbel" charset="0"/>
                <a:ea typeface="Corbel" charset="0"/>
                <a:cs typeface="Corbel" charset="0"/>
              </a:rPr>
              <a:t>w </a:t>
            </a:r>
            <a:r>
              <a:rPr lang="en-US" sz="1600" dirty="0" err="1">
                <a:latin typeface="Corbel" charset="0"/>
                <a:ea typeface="Corbel" charset="0"/>
                <a:cs typeface="Corbel" charset="0"/>
              </a:rPr>
              <a:t>miastach</a:t>
            </a:r>
            <a:r>
              <a:rPr lang="en-US" sz="1600" dirty="0">
                <a:latin typeface="Corbel" charset="0"/>
                <a:ea typeface="Corbel" charset="0"/>
                <a:cs typeface="Corbel" charset="0"/>
              </a:rPr>
              <a:t> </a:t>
            </a:r>
            <a:r>
              <a:rPr lang="en-US" sz="1600" dirty="0" err="1">
                <a:latin typeface="Corbel" charset="0"/>
                <a:ea typeface="Corbel" charset="0"/>
                <a:cs typeface="Corbel" charset="0"/>
              </a:rPr>
              <a:t>takich</a:t>
            </a:r>
            <a:r>
              <a:rPr lang="en-US" sz="1600" dirty="0">
                <a:latin typeface="Corbel" charset="0"/>
                <a:ea typeface="Corbel" charset="0"/>
                <a:cs typeface="Corbel" charset="0"/>
              </a:rPr>
              <a:t> </a:t>
            </a:r>
            <a:r>
              <a:rPr lang="en-US" sz="1600" dirty="0" err="1">
                <a:latin typeface="Corbel" charset="0"/>
                <a:ea typeface="Corbel" charset="0"/>
                <a:cs typeface="Corbel" charset="0"/>
              </a:rPr>
              <a:t>jak</a:t>
            </a:r>
            <a:r>
              <a:rPr lang="en-US" sz="1600" dirty="0">
                <a:latin typeface="Corbel" charset="0"/>
                <a:ea typeface="Corbel" charset="0"/>
                <a:cs typeface="Corbel" charset="0"/>
              </a:rPr>
              <a:t> Warszawa </a:t>
            </a:r>
            <a:r>
              <a:rPr lang="en-US" sz="1600" dirty="0" err="1">
                <a:latin typeface="Corbel" charset="0"/>
                <a:ea typeface="Corbel" charset="0"/>
                <a:cs typeface="Corbel" charset="0"/>
              </a:rPr>
              <a:t>czy</a:t>
            </a:r>
            <a:r>
              <a:rPr lang="en-US" sz="1600" dirty="0">
                <a:latin typeface="Corbel" charset="0"/>
                <a:ea typeface="Corbel" charset="0"/>
                <a:cs typeface="Corbel" charset="0"/>
              </a:rPr>
              <a:t> </a:t>
            </a:r>
            <a:r>
              <a:rPr lang="en-US" sz="1600" dirty="0" err="1">
                <a:latin typeface="Corbel" charset="0"/>
                <a:ea typeface="Corbel" charset="0"/>
                <a:cs typeface="Corbel" charset="0"/>
              </a:rPr>
              <a:t>Praga</a:t>
            </a:r>
            <a:r>
              <a:rPr lang="en-US" sz="1600" dirty="0">
                <a:latin typeface="Corbel" charset="0"/>
                <a:ea typeface="Corbel" charset="0"/>
                <a:cs typeface="Corbel" charset="0"/>
              </a:rPr>
              <a:t>. </a:t>
            </a:r>
            <a:r>
              <a:rPr lang="en-US" sz="1600" dirty="0" err="1">
                <a:latin typeface="Corbel" charset="0"/>
                <a:ea typeface="Corbel" charset="0"/>
                <a:cs typeface="Corbel" charset="0"/>
              </a:rPr>
              <a:t>Także</a:t>
            </a:r>
            <a:r>
              <a:rPr lang="en-US" sz="1600" dirty="0">
                <a:latin typeface="Corbel" charset="0"/>
                <a:ea typeface="Corbel" charset="0"/>
                <a:cs typeface="Corbel" charset="0"/>
              </a:rPr>
              <a:t> </a:t>
            </a:r>
            <a:r>
              <a:rPr lang="en-US" sz="1600" dirty="0" err="1">
                <a:latin typeface="Corbel" charset="0"/>
                <a:ea typeface="Corbel" charset="0"/>
                <a:cs typeface="Corbel" charset="0"/>
              </a:rPr>
              <a:t>członkowie</a:t>
            </a:r>
            <a:r>
              <a:rPr lang="en-US" sz="1600" dirty="0">
                <a:latin typeface="Corbel" charset="0"/>
                <a:ea typeface="Corbel" charset="0"/>
                <a:cs typeface="Corbel" charset="0"/>
              </a:rPr>
              <a:t> </a:t>
            </a:r>
            <a:r>
              <a:rPr lang="en-US" sz="1600" dirty="0" err="1">
                <a:latin typeface="Corbel" charset="0"/>
                <a:ea typeface="Corbel" charset="0"/>
                <a:cs typeface="Corbel" charset="0"/>
              </a:rPr>
              <a:t>spoza</a:t>
            </a:r>
            <a:r>
              <a:rPr lang="en-US" sz="1600" dirty="0">
                <a:latin typeface="Corbel" charset="0"/>
                <a:ea typeface="Corbel" charset="0"/>
                <a:cs typeface="Corbel" charset="0"/>
              </a:rPr>
              <a:t> UE, </a:t>
            </a:r>
            <a:r>
              <a:rPr lang="en-US" sz="1600" dirty="0" err="1">
                <a:latin typeface="Corbel" charset="0"/>
                <a:ea typeface="Corbel" charset="0"/>
                <a:cs typeface="Corbel" charset="0"/>
              </a:rPr>
              <a:t>jak</a:t>
            </a:r>
            <a:r>
              <a:rPr lang="en-US" sz="1600" dirty="0">
                <a:latin typeface="Corbel" charset="0"/>
                <a:ea typeface="Corbel" charset="0"/>
                <a:cs typeface="Corbel" charset="0"/>
              </a:rPr>
              <a:t> Serbia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inne</a:t>
            </a:r>
            <a:r>
              <a:rPr lang="en-US" sz="1600" dirty="0">
                <a:latin typeface="Corbel" charset="0"/>
                <a:ea typeface="Corbel" charset="0"/>
                <a:cs typeface="Corbel" charset="0"/>
              </a:rPr>
              <a:t> </a:t>
            </a:r>
            <a:r>
              <a:rPr lang="en-US" sz="1600" dirty="0" err="1">
                <a:latin typeface="Corbel" charset="0"/>
                <a:ea typeface="Corbel" charset="0"/>
                <a:cs typeface="Corbel" charset="0"/>
              </a:rPr>
              <a:t>państwa</a:t>
            </a:r>
            <a:r>
              <a:rPr lang="en-US" sz="1600" dirty="0">
                <a:latin typeface="Corbel" charset="0"/>
                <a:ea typeface="Corbel" charset="0"/>
                <a:cs typeface="Corbel" charset="0"/>
              </a:rPr>
              <a:t> </a:t>
            </a:r>
            <a:r>
              <a:rPr lang="en-US" sz="1600" dirty="0" err="1">
                <a:latin typeface="Corbel" charset="0"/>
                <a:ea typeface="Corbel" charset="0"/>
                <a:cs typeface="Corbel" charset="0"/>
              </a:rPr>
              <a:t>bałtyckie</a:t>
            </a:r>
            <a:r>
              <a:rPr lang="en-US" sz="1600" dirty="0">
                <a:latin typeface="Corbel" charset="0"/>
                <a:ea typeface="Corbel" charset="0"/>
                <a:cs typeface="Corbel" charset="0"/>
              </a:rPr>
              <a:t>, </a:t>
            </a:r>
            <a:r>
              <a:rPr lang="en-US" sz="1600" dirty="0" err="1">
                <a:latin typeface="Corbel" charset="0"/>
                <a:ea typeface="Corbel" charset="0"/>
                <a:cs typeface="Corbel" charset="0"/>
              </a:rPr>
              <a:t>przyciągnęły</a:t>
            </a:r>
            <a:r>
              <a:rPr lang="en-US" sz="1600" dirty="0">
                <a:latin typeface="Corbel" charset="0"/>
                <a:ea typeface="Corbel" charset="0"/>
                <a:cs typeface="Corbel" charset="0"/>
              </a:rPr>
              <a:t> </a:t>
            </a:r>
            <a:r>
              <a:rPr lang="en-US" sz="1600" dirty="0" err="1">
                <a:latin typeface="Corbel" charset="0"/>
                <a:ea typeface="Corbel" charset="0"/>
                <a:cs typeface="Corbel" charset="0"/>
              </a:rPr>
              <a:t>ponad</a:t>
            </a:r>
            <a:r>
              <a:rPr lang="en-US" sz="1600" dirty="0">
                <a:latin typeface="Corbel" charset="0"/>
                <a:ea typeface="Corbel" charset="0"/>
                <a:cs typeface="Corbel" charset="0"/>
              </a:rPr>
              <a:t> 100 </a:t>
            </a:r>
            <a:r>
              <a:rPr lang="en-US" sz="1600" dirty="0" err="1">
                <a:latin typeface="Corbel" charset="0"/>
                <a:ea typeface="Corbel" charset="0"/>
                <a:cs typeface="Corbel" charset="0"/>
              </a:rPr>
              <a:t>projektów</a:t>
            </a:r>
            <a:r>
              <a:rPr lang="en-US" sz="1600" dirty="0">
                <a:latin typeface="Corbel" charset="0"/>
                <a:ea typeface="Corbel" charset="0"/>
                <a:cs typeface="Corbel" charset="0"/>
              </a:rPr>
              <a:t>.</a:t>
            </a:r>
          </a:p>
          <a:p>
            <a:pPr marL="285750" indent="-285750">
              <a:buFont typeface="Arial" charset="0"/>
              <a:buChar char="•"/>
            </a:pPr>
            <a:endParaRPr lang="en-US" sz="1600" dirty="0">
              <a:latin typeface="Corbel" charset="0"/>
              <a:ea typeface="Corbel" charset="0"/>
              <a:cs typeface="Corbel" charset="0"/>
            </a:endParaRPr>
          </a:p>
        </p:txBody>
      </p:sp>
    </p:spTree>
    <p:extLst>
      <p:ext uri="{BB962C8B-B14F-4D97-AF65-F5344CB8AC3E}">
        <p14:creationId xmlns:p14="http://schemas.microsoft.com/office/powerpoint/2010/main" val="368880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700" y="838200"/>
            <a:ext cx="6268475" cy="954107"/>
          </a:xfrm>
          <a:prstGeom prst="rect">
            <a:avLst/>
          </a:prstGeom>
        </p:spPr>
        <p:txBody>
          <a:bodyPr wrap="square">
            <a:spAutoFit/>
          </a:bodyPr>
          <a:lstStyle/>
          <a:p>
            <a:r>
              <a:rPr lang="en-US" sz="2800" b="1" dirty="0" err="1">
                <a:solidFill>
                  <a:srgbClr val="003B4D"/>
                </a:solidFill>
                <a:latin typeface="Corbel" charset="0"/>
                <a:ea typeface="Corbel" charset="0"/>
                <a:cs typeface="Corbel" charset="0"/>
              </a:rPr>
              <a:t>Wskaźnik</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atrakcyjności</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inwestycyjnej</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dla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poszczególnych</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województw</a:t>
            </a:r>
            <a:r>
              <a:rPr lang="en-US" sz="2800" b="1" dirty="0">
                <a:solidFill>
                  <a:srgbClr val="003B4D"/>
                </a:solidFill>
                <a:latin typeface="Corbel" charset="0"/>
                <a:ea typeface="Corbel" charset="0"/>
                <a:cs typeface="Corbel" charset="0"/>
              </a:rPr>
              <a:t> </a:t>
            </a:r>
          </a:p>
        </p:txBody>
      </p:sp>
      <p:sp>
        <p:nvSpPr>
          <p:cNvPr id="5" name="TextBox 4"/>
          <p:cNvSpPr txBox="1"/>
          <p:nvPr/>
        </p:nvSpPr>
        <p:spPr>
          <a:xfrm>
            <a:off x="6788012" y="4982896"/>
            <a:ext cx="3009900" cy="1077218"/>
          </a:xfrm>
          <a:prstGeom prst="rect">
            <a:avLst/>
          </a:prstGeom>
          <a:noFill/>
        </p:spPr>
        <p:txBody>
          <a:bodyPr wrap="square" rtlCol="0">
            <a:spAutoFit/>
          </a:bodyPr>
          <a:lstStyle/>
          <a:p>
            <a:r>
              <a:rPr lang="en-US" sz="1600" b="1" dirty="0" err="1">
                <a:latin typeface="Corbel" charset="0"/>
                <a:ea typeface="Corbel" charset="0"/>
                <a:cs typeface="Corbel" charset="0"/>
              </a:rPr>
              <a:t>Malopolskie</a:t>
            </a:r>
            <a:endParaRPr lang="en-US" sz="1600" b="1" dirty="0">
              <a:latin typeface="Corbel" charset="0"/>
              <a:ea typeface="Corbel" charset="0"/>
              <a:cs typeface="Corbel" charset="0"/>
            </a:endParaRPr>
          </a:p>
          <a:p>
            <a:r>
              <a:rPr lang="en-US" sz="1600" dirty="0" err="1">
                <a:latin typeface="Corbel" charset="0"/>
                <a:ea typeface="Corbel" charset="0"/>
                <a:cs typeface="Corbel" charset="0"/>
              </a:rPr>
              <a:t>Inwestycje</a:t>
            </a:r>
            <a:r>
              <a:rPr lang="en-US" sz="1600" dirty="0">
                <a:latin typeface="Corbel" charset="0"/>
                <a:ea typeface="Corbel" charset="0"/>
                <a:cs typeface="Corbel" charset="0"/>
              </a:rPr>
              <a:t> 39,2 </a:t>
            </a:r>
            <a:r>
              <a:rPr lang="en-US" sz="1600" dirty="0" err="1">
                <a:latin typeface="Corbel" charset="0"/>
                <a:ea typeface="Corbel" charset="0"/>
                <a:cs typeface="Corbel" charset="0"/>
              </a:rPr>
              <a:t>mln</a:t>
            </a:r>
            <a:r>
              <a:rPr lang="en-US" sz="1600" dirty="0">
                <a:latin typeface="Corbel" charset="0"/>
                <a:ea typeface="Corbel" charset="0"/>
                <a:cs typeface="Corbel" charset="0"/>
              </a:rPr>
              <a:t> EUR</a:t>
            </a:r>
          </a:p>
          <a:p>
            <a:r>
              <a:rPr lang="en-US" sz="1600" dirty="0">
                <a:latin typeface="Corbel" charset="0"/>
                <a:ea typeface="Corbel" charset="0"/>
                <a:cs typeface="Corbel" charset="0"/>
              </a:rPr>
              <a:t>815 </a:t>
            </a:r>
            <a:r>
              <a:rPr lang="en-US" sz="1600" dirty="0" err="1">
                <a:latin typeface="Corbel" charset="0"/>
                <a:ea typeface="Corbel" charset="0"/>
                <a:cs typeface="Corbel" charset="0"/>
              </a:rPr>
              <a:t>pracownik</a:t>
            </a:r>
            <a:r>
              <a:rPr lang="pl-PL" sz="1600" dirty="0">
                <a:latin typeface="Corbel" charset="0"/>
                <a:ea typeface="Corbel" charset="0"/>
                <a:cs typeface="Corbel" charset="0"/>
              </a:rPr>
              <a:t>ó</a:t>
            </a:r>
            <a:r>
              <a:rPr lang="en-US" sz="1600" dirty="0">
                <a:latin typeface="Corbel" charset="0"/>
                <a:ea typeface="Corbel" charset="0"/>
                <a:cs typeface="Corbel" charset="0"/>
              </a:rPr>
              <a:t>w</a:t>
            </a:r>
          </a:p>
          <a:p>
            <a:r>
              <a:rPr lang="en-US" sz="1600" dirty="0">
                <a:latin typeface="Corbel" charset="0"/>
                <a:ea typeface="Corbel" charset="0"/>
                <a:cs typeface="Corbel" charset="0"/>
              </a:rPr>
              <a:t>BCC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przetw</a:t>
            </a:r>
            <a:r>
              <a:rPr lang="pl-PL" sz="1600" dirty="0">
                <a:latin typeface="Corbel" charset="0"/>
                <a:ea typeface="Corbel" charset="0"/>
                <a:cs typeface="Corbel" charset="0"/>
              </a:rPr>
              <a:t>o</a:t>
            </a:r>
            <a:r>
              <a:rPr lang="en-US" sz="1600" dirty="0" err="1">
                <a:latin typeface="Corbel" charset="0"/>
                <a:ea typeface="Corbel" charset="0"/>
                <a:cs typeface="Corbel" charset="0"/>
              </a:rPr>
              <a:t>ry</a:t>
            </a:r>
            <a:r>
              <a:rPr lang="en-US" sz="1600" dirty="0">
                <a:latin typeface="Corbel" charset="0"/>
                <a:ea typeface="Corbel" charset="0"/>
                <a:cs typeface="Corbel" charset="0"/>
              </a:rPr>
              <a:t> </a:t>
            </a:r>
            <a:r>
              <a:rPr lang="en-US" sz="1600" dirty="0" err="1">
                <a:latin typeface="Corbel" charset="0"/>
                <a:ea typeface="Corbel" charset="0"/>
                <a:cs typeface="Corbel" charset="0"/>
              </a:rPr>
              <a:t>spożywcze</a:t>
            </a:r>
            <a:r>
              <a:rPr lang="en-US" sz="1600" dirty="0">
                <a:latin typeface="Corbel" charset="0"/>
                <a:ea typeface="Corbel" charset="0"/>
                <a:cs typeface="Corbel" charset="0"/>
              </a:rPr>
              <a:t> </a:t>
            </a:r>
            <a:endParaRPr lang="en-US" dirty="0">
              <a:latin typeface="Corbel" charset="0"/>
              <a:ea typeface="Corbel" charset="0"/>
              <a:cs typeface="Corbel" charset="0"/>
            </a:endParaRP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765300"/>
            <a:ext cx="8432800" cy="4673600"/>
          </a:xfrm>
          <a:prstGeom prst="rect">
            <a:avLst/>
          </a:prstGeom>
        </p:spPr>
      </p:pic>
      <p:sp>
        <p:nvSpPr>
          <p:cNvPr id="9" name="TextBox 8"/>
          <p:cNvSpPr txBox="1"/>
          <p:nvPr/>
        </p:nvSpPr>
        <p:spPr>
          <a:xfrm>
            <a:off x="5867400" y="3276600"/>
            <a:ext cx="3930512" cy="2092881"/>
          </a:xfrm>
          <a:prstGeom prst="rect">
            <a:avLst/>
          </a:prstGeom>
          <a:noFill/>
        </p:spPr>
        <p:txBody>
          <a:bodyPr wrap="square" rtlCol="0">
            <a:spAutoFit/>
          </a:bodyPr>
          <a:lstStyle/>
          <a:p>
            <a:r>
              <a:rPr lang="en-US" sz="1600" b="1" dirty="0" err="1">
                <a:latin typeface="Corbel" charset="0"/>
                <a:ea typeface="Corbel" charset="0"/>
                <a:cs typeface="Corbel" charset="0"/>
              </a:rPr>
              <a:t>Liderem</a:t>
            </a:r>
            <a:r>
              <a:rPr lang="en-US" sz="1600" b="1" dirty="0">
                <a:latin typeface="Corbel" charset="0"/>
                <a:ea typeface="Corbel" charset="0"/>
                <a:cs typeface="Corbel" charset="0"/>
              </a:rPr>
              <a:t> </a:t>
            </a:r>
            <a:r>
              <a:rPr lang="en-US" sz="1600" b="1" dirty="0" err="1">
                <a:latin typeface="Corbel" charset="0"/>
                <a:ea typeface="Corbel" charset="0"/>
                <a:cs typeface="Corbel" charset="0"/>
              </a:rPr>
              <a:t>pozostaje</a:t>
            </a:r>
            <a:r>
              <a:rPr lang="en-US" sz="1600" b="1" dirty="0">
                <a:latin typeface="Corbel" charset="0"/>
                <a:ea typeface="Corbel" charset="0"/>
                <a:cs typeface="Corbel" charset="0"/>
              </a:rPr>
              <a:t> </a:t>
            </a:r>
            <a:r>
              <a:rPr lang="en-US" sz="1600" b="1" dirty="0" err="1">
                <a:latin typeface="Corbel" charset="0"/>
                <a:ea typeface="Corbel" charset="0"/>
                <a:cs typeface="Corbel" charset="0"/>
              </a:rPr>
              <a:t>województwo</a:t>
            </a:r>
            <a:r>
              <a:rPr lang="en-US" sz="1600" b="1" dirty="0">
                <a:latin typeface="Corbel" charset="0"/>
                <a:ea typeface="Corbel" charset="0"/>
                <a:cs typeface="Corbel" charset="0"/>
              </a:rPr>
              <a:t> </a:t>
            </a:r>
            <a:r>
              <a:rPr lang="en-US" sz="1600" b="1" dirty="0" err="1">
                <a:latin typeface="Corbel" charset="0"/>
                <a:ea typeface="Corbel" charset="0"/>
                <a:cs typeface="Corbel" charset="0"/>
              </a:rPr>
              <a:t>śląskie</a:t>
            </a:r>
            <a:r>
              <a:rPr lang="en-US" sz="1600" b="1" dirty="0">
                <a:latin typeface="Corbel" charset="0"/>
                <a:ea typeface="Corbel" charset="0"/>
                <a:cs typeface="Corbel" charset="0"/>
              </a:rPr>
              <a:t>. </a:t>
            </a:r>
            <a:endParaRPr lang="en-US" sz="1600" dirty="0">
              <a:latin typeface="Corbel" charset="0"/>
              <a:ea typeface="Corbel" charset="0"/>
              <a:cs typeface="Corbel" charset="0"/>
            </a:endParaRPr>
          </a:p>
          <a:p>
            <a:pPr marL="285750" indent="-285750">
              <a:lnSpc>
                <a:spcPct val="150000"/>
              </a:lnSpc>
              <a:buFontTx/>
              <a:buChar char="-"/>
            </a:pP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obszerne</a:t>
            </a:r>
            <a:r>
              <a:rPr lang="en-US" sz="1600" dirty="0">
                <a:latin typeface="Corbel" charset="0"/>
                <a:ea typeface="Corbel" charset="0"/>
                <a:cs typeface="Corbel" charset="0"/>
              </a:rPr>
              <a:t> </a:t>
            </a:r>
            <a:r>
              <a:rPr lang="en-US" sz="1600" dirty="0" err="1">
                <a:latin typeface="Corbel" charset="0"/>
                <a:ea typeface="Corbel" charset="0"/>
                <a:cs typeface="Corbel" charset="0"/>
              </a:rPr>
              <a:t>zasoby</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a:t>
            </a:r>
          </a:p>
          <a:p>
            <a:pPr marL="285750" indent="-285750">
              <a:lnSpc>
                <a:spcPct val="150000"/>
              </a:lnSpc>
              <a:buFontTx/>
              <a:buChar char="-"/>
            </a:pPr>
            <a:r>
              <a:rPr lang="en-US" sz="1600" dirty="0" err="1">
                <a:latin typeface="Corbel" charset="0"/>
                <a:ea typeface="Corbel" charset="0"/>
                <a:cs typeface="Corbel" charset="0"/>
              </a:rPr>
              <a:t>drugi</a:t>
            </a:r>
            <a:r>
              <a:rPr lang="en-US" sz="1600" dirty="0">
                <a:latin typeface="Corbel" charset="0"/>
                <a:ea typeface="Corbel" charset="0"/>
                <a:cs typeface="Corbel" charset="0"/>
              </a:rPr>
              <a:t> </a:t>
            </a:r>
            <a:r>
              <a:rPr lang="en-US" sz="1600" dirty="0" err="1">
                <a:latin typeface="Corbel" charset="0"/>
                <a:ea typeface="Corbel" charset="0"/>
                <a:cs typeface="Corbel" charset="0"/>
              </a:rPr>
              <a:t>największy</a:t>
            </a:r>
            <a:r>
              <a:rPr lang="en-US" sz="1600" dirty="0">
                <a:latin typeface="Corbel" charset="0"/>
                <a:ea typeface="Corbel" charset="0"/>
                <a:cs typeface="Corbel" charset="0"/>
              </a:rPr>
              <a:t> w </a:t>
            </a:r>
            <a:r>
              <a:rPr lang="en-US" sz="1600" dirty="0" err="1">
                <a:latin typeface="Corbel" charset="0"/>
                <a:ea typeface="Corbel" charset="0"/>
                <a:cs typeface="Corbel" charset="0"/>
              </a:rPr>
              <a:t>Polsce</a:t>
            </a:r>
            <a:r>
              <a:rPr lang="en-US" sz="1600" dirty="0">
                <a:latin typeface="Corbel" charset="0"/>
                <a:ea typeface="Corbel" charset="0"/>
                <a:cs typeface="Corbel" charset="0"/>
              </a:rPr>
              <a:t> </a:t>
            </a:r>
            <a:r>
              <a:rPr lang="en-US" sz="1600" dirty="0" err="1">
                <a:latin typeface="Corbel" charset="0"/>
                <a:ea typeface="Corbel" charset="0"/>
                <a:cs typeface="Corbel" charset="0"/>
              </a:rPr>
              <a:t>rynek</a:t>
            </a:r>
            <a:r>
              <a:rPr lang="en-US" sz="1600" dirty="0">
                <a:latin typeface="Corbel" charset="0"/>
                <a:ea typeface="Corbel" charset="0"/>
                <a:cs typeface="Corbel" charset="0"/>
              </a:rPr>
              <a:t> </a:t>
            </a:r>
            <a:r>
              <a:rPr lang="en-US" sz="1600" dirty="0" err="1">
                <a:latin typeface="Corbel" charset="0"/>
                <a:ea typeface="Corbel" charset="0"/>
                <a:cs typeface="Corbel" charset="0"/>
              </a:rPr>
              <a:t>zbytu</a:t>
            </a:r>
            <a:r>
              <a:rPr lang="en-US" sz="1600" dirty="0">
                <a:latin typeface="Corbel" charset="0"/>
                <a:ea typeface="Corbel" charset="0"/>
                <a:cs typeface="Corbel" charset="0"/>
              </a:rPr>
              <a:t>, </a:t>
            </a:r>
          </a:p>
          <a:p>
            <a:pPr marL="285750" indent="-285750">
              <a:lnSpc>
                <a:spcPct val="150000"/>
              </a:lnSpc>
              <a:buFontTx/>
              <a:buChar char="-"/>
            </a:pP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dobrze</a:t>
            </a:r>
            <a:r>
              <a:rPr lang="en-US" sz="1600" dirty="0">
                <a:latin typeface="Corbel" charset="0"/>
                <a:ea typeface="Corbel" charset="0"/>
                <a:cs typeface="Corbel" charset="0"/>
              </a:rPr>
              <a:t> </a:t>
            </a:r>
            <a:r>
              <a:rPr lang="en-US" sz="1600" dirty="0" err="1">
                <a:latin typeface="Corbel" charset="0"/>
                <a:ea typeface="Corbel" charset="0"/>
                <a:cs typeface="Corbel" charset="0"/>
              </a:rPr>
              <a:t>rozwinięta</a:t>
            </a:r>
            <a:r>
              <a:rPr lang="en-US" sz="1600" dirty="0">
                <a:latin typeface="Corbel" charset="0"/>
                <a:ea typeface="Corbel" charset="0"/>
                <a:cs typeface="Corbel" charset="0"/>
              </a:rPr>
              <a:t> </a:t>
            </a:r>
            <a:r>
              <a:rPr lang="en-US" sz="1600" dirty="0" err="1">
                <a:latin typeface="Corbel" charset="0"/>
                <a:ea typeface="Corbel" charset="0"/>
                <a:cs typeface="Corbel" charset="0"/>
              </a:rPr>
              <a:t>infrastruktura</a:t>
            </a:r>
            <a:r>
              <a:rPr lang="en-US" sz="1600" dirty="0">
                <a:latin typeface="Corbel" charset="0"/>
                <a:ea typeface="Corbel" charset="0"/>
                <a:cs typeface="Corbel" charset="0"/>
              </a:rPr>
              <a:t> </a:t>
            </a:r>
            <a:r>
              <a:rPr lang="en-US" sz="1600" dirty="0" err="1">
                <a:latin typeface="Corbel" charset="0"/>
                <a:ea typeface="Corbel" charset="0"/>
                <a:cs typeface="Corbel" charset="0"/>
              </a:rPr>
              <a:t>gospodarcza</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społeczna</a:t>
            </a:r>
            <a:r>
              <a:rPr lang="en-US" sz="1600" dirty="0">
                <a:latin typeface="Corbel" charset="0"/>
                <a:ea typeface="Corbel" charset="0"/>
                <a:cs typeface="Corbel" charset="0"/>
              </a:rPr>
              <a:t>. </a:t>
            </a:r>
          </a:p>
          <a:p>
            <a:endParaRPr lang="en-US" dirty="0"/>
          </a:p>
        </p:txBody>
      </p:sp>
      <p:sp>
        <p:nvSpPr>
          <p:cNvPr id="14" name="TextBox 13"/>
          <p:cNvSpPr txBox="1"/>
          <p:nvPr/>
        </p:nvSpPr>
        <p:spPr>
          <a:xfrm>
            <a:off x="266700" y="2019300"/>
            <a:ext cx="3619500" cy="3323987"/>
          </a:xfrm>
          <a:prstGeom prst="rect">
            <a:avLst/>
          </a:prstGeom>
          <a:noFill/>
        </p:spPr>
        <p:txBody>
          <a:bodyPr wrap="square" rtlCol="0">
            <a:spAutoFit/>
          </a:bodyPr>
          <a:lstStyle/>
          <a:p>
            <a:r>
              <a:rPr lang="en-US" sz="1600" b="1" dirty="0" err="1">
                <a:latin typeface="Corbel" charset="0"/>
                <a:ea typeface="Corbel" charset="0"/>
                <a:cs typeface="Corbel" charset="0"/>
              </a:rPr>
              <a:t>Małopolskiego</a:t>
            </a:r>
            <a:r>
              <a:rPr lang="en-US" sz="1600" b="1" dirty="0">
                <a:latin typeface="Corbel" charset="0"/>
                <a:ea typeface="Corbel" charset="0"/>
                <a:cs typeface="Corbel" charset="0"/>
              </a:rPr>
              <a:t> </a:t>
            </a:r>
            <a:r>
              <a:rPr lang="en-US" sz="1600" b="1" dirty="0" err="1">
                <a:latin typeface="Corbel" charset="0"/>
                <a:ea typeface="Corbel" charset="0"/>
                <a:cs typeface="Corbel" charset="0"/>
              </a:rPr>
              <a:t>oraz</a:t>
            </a:r>
            <a:r>
              <a:rPr lang="en-US" sz="1600" b="1" dirty="0">
                <a:latin typeface="Corbel" charset="0"/>
                <a:ea typeface="Corbel" charset="0"/>
                <a:cs typeface="Corbel" charset="0"/>
              </a:rPr>
              <a:t> </a:t>
            </a:r>
            <a:r>
              <a:rPr lang="en-US" sz="1600" b="1" dirty="0" err="1">
                <a:latin typeface="Corbel" charset="0"/>
                <a:ea typeface="Corbel" charset="0"/>
                <a:cs typeface="Corbel" charset="0"/>
              </a:rPr>
              <a:t>Wielkopolskiego</a:t>
            </a:r>
            <a:r>
              <a:rPr lang="en-US" sz="1600" b="1" dirty="0">
                <a:latin typeface="Corbel" charset="0"/>
                <a:ea typeface="Corbel" charset="0"/>
                <a:cs typeface="Corbel" charset="0"/>
              </a:rPr>
              <a:t> </a:t>
            </a:r>
            <a:r>
              <a:rPr lang="en-US" sz="1600" dirty="0" err="1">
                <a:latin typeface="Corbel" charset="0"/>
                <a:ea typeface="Corbel" charset="0"/>
                <a:cs typeface="Corbel" charset="0"/>
              </a:rPr>
              <a:t>majal</a:t>
            </a:r>
            <a:r>
              <a:rPr lang="en-US" sz="1600" b="1" dirty="0">
                <a:latin typeface="Corbel" charset="0"/>
                <a:ea typeface="Corbel" charset="0"/>
                <a:cs typeface="Corbel" charset="0"/>
              </a:rPr>
              <a:t> </a:t>
            </a: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duże</a:t>
            </a:r>
            <a:r>
              <a:rPr lang="en-US" sz="1600" dirty="0">
                <a:latin typeface="Corbel" charset="0"/>
                <a:ea typeface="Corbel" charset="0"/>
                <a:cs typeface="Corbel" charset="0"/>
              </a:rPr>
              <a:t> </a:t>
            </a:r>
            <a:r>
              <a:rPr lang="en-US" sz="1600" dirty="0" err="1">
                <a:latin typeface="Corbel" charset="0"/>
                <a:ea typeface="Corbel" charset="0"/>
                <a:cs typeface="Corbel" charset="0"/>
              </a:rPr>
              <a:t>zasoby</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a:t>
            </a:r>
            <a:r>
              <a:rPr lang="en-US" sz="1600" dirty="0" err="1">
                <a:latin typeface="Corbel" charset="0"/>
                <a:ea typeface="Corbel" charset="0"/>
                <a:cs typeface="Corbel" charset="0"/>
              </a:rPr>
              <a:t>przy</a:t>
            </a:r>
            <a:r>
              <a:rPr lang="en-US" sz="1600" dirty="0">
                <a:latin typeface="Corbel" charset="0"/>
                <a:ea typeface="Corbel" charset="0"/>
                <a:cs typeface="Corbel" charset="0"/>
              </a:rPr>
              <a:t> doś </a:t>
            </a:r>
            <a:r>
              <a:rPr lang="en-US" sz="1600" dirty="0" err="1">
                <a:latin typeface="Corbel" charset="0"/>
                <a:ea typeface="Corbel" charset="0"/>
                <a:cs typeface="Corbel" charset="0"/>
              </a:rPr>
              <a:t>konkurencyjnych</a:t>
            </a:r>
            <a:r>
              <a:rPr lang="en-US" sz="1600" dirty="0">
                <a:latin typeface="Corbel" charset="0"/>
                <a:ea typeface="Corbel" charset="0"/>
                <a:cs typeface="Corbel" charset="0"/>
              </a:rPr>
              <a:t> </a:t>
            </a:r>
            <a:r>
              <a:rPr lang="en-US" sz="1600" dirty="0" err="1">
                <a:latin typeface="Corbel" charset="0"/>
                <a:ea typeface="Corbel" charset="0"/>
                <a:cs typeface="Corbel" charset="0"/>
              </a:rPr>
              <a:t>wynagrodzeniach</a:t>
            </a:r>
            <a:r>
              <a:rPr lang="en-US" sz="1600" dirty="0">
                <a:latin typeface="Corbel" charset="0"/>
                <a:ea typeface="Corbel" charset="0"/>
                <a:cs typeface="Corbel" charset="0"/>
              </a:rPr>
              <a:t> w </a:t>
            </a:r>
            <a:r>
              <a:rPr lang="en-US" sz="1600" dirty="0" err="1">
                <a:latin typeface="Corbel" charset="0"/>
                <a:ea typeface="Corbel" charset="0"/>
                <a:cs typeface="Corbel" charset="0"/>
              </a:rPr>
              <a:t>stosunku</a:t>
            </a:r>
            <a:r>
              <a:rPr lang="en-US" sz="1600" dirty="0">
                <a:latin typeface="Corbel" charset="0"/>
                <a:ea typeface="Corbel" charset="0"/>
                <a:cs typeface="Corbel" charset="0"/>
              </a:rPr>
              <a:t> do </a:t>
            </a:r>
            <a:r>
              <a:rPr lang="en-US" sz="1600" dirty="0" err="1">
                <a:latin typeface="Corbel" charset="0"/>
                <a:ea typeface="Corbel" charset="0"/>
                <a:cs typeface="Corbel" charset="0"/>
              </a:rPr>
              <a:t>porównywalnych</a:t>
            </a:r>
            <a:r>
              <a:rPr lang="en-US" sz="1600" dirty="0">
                <a:latin typeface="Corbel" charset="0"/>
                <a:ea typeface="Corbel" charset="0"/>
                <a:cs typeface="Corbel" charset="0"/>
              </a:rPr>
              <a:t> </a:t>
            </a:r>
            <a:r>
              <a:rPr lang="en-US" sz="1600" dirty="0" err="1">
                <a:latin typeface="Corbel" charset="0"/>
                <a:ea typeface="Corbel" charset="0"/>
                <a:cs typeface="Corbel" charset="0"/>
              </a:rPr>
              <a:t>regionów</a:t>
            </a:r>
            <a:r>
              <a:rPr lang="en-US" sz="1600" dirty="0">
                <a:latin typeface="Corbel" charset="0"/>
                <a:ea typeface="Corbel" charset="0"/>
                <a:cs typeface="Corbel" charset="0"/>
              </a:rPr>
              <a:t>.</a:t>
            </a:r>
          </a:p>
          <a:p>
            <a:endParaRPr lang="en-US" sz="1600" dirty="0">
              <a:latin typeface="Corbel" charset="0"/>
              <a:ea typeface="Corbel" charset="0"/>
              <a:cs typeface="Corbel" charset="0"/>
            </a:endParaRPr>
          </a:p>
          <a:p>
            <a:pPr marL="285750" indent="-285750">
              <a:buFontTx/>
              <a:buChar char="-"/>
            </a:pPr>
            <a:r>
              <a:rPr lang="en-US" sz="1600" b="1" dirty="0" err="1">
                <a:latin typeface="Corbel" charset="0"/>
                <a:ea typeface="Corbel" charset="0"/>
                <a:cs typeface="Corbel" charset="0"/>
              </a:rPr>
              <a:t>Malopolska</a:t>
            </a:r>
            <a:r>
              <a:rPr lang="en-US" sz="1600" dirty="0">
                <a:latin typeface="Corbel" charset="0"/>
                <a:ea typeface="Corbel" charset="0"/>
                <a:cs typeface="Corbel" charset="0"/>
              </a:rPr>
              <a:t>: </a:t>
            </a: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dobrze</a:t>
            </a:r>
            <a:r>
              <a:rPr lang="en-US" sz="1600" dirty="0">
                <a:latin typeface="Corbel" charset="0"/>
                <a:ea typeface="Corbel" charset="0"/>
                <a:cs typeface="Corbel" charset="0"/>
              </a:rPr>
              <a:t> </a:t>
            </a:r>
            <a:r>
              <a:rPr lang="en-US" sz="1600" dirty="0" err="1">
                <a:latin typeface="Corbel" charset="0"/>
                <a:ea typeface="Corbel" charset="0"/>
                <a:cs typeface="Corbel" charset="0"/>
              </a:rPr>
              <a:t>rozwinięta</a:t>
            </a:r>
            <a:r>
              <a:rPr lang="en-US" sz="1600" dirty="0">
                <a:latin typeface="Corbel" charset="0"/>
                <a:ea typeface="Corbel" charset="0"/>
                <a:cs typeface="Corbel" charset="0"/>
              </a:rPr>
              <a:t>̨ </a:t>
            </a:r>
            <a:r>
              <a:rPr lang="en-US" sz="1600" dirty="0" err="1">
                <a:latin typeface="Corbel" charset="0"/>
                <a:ea typeface="Corbel" charset="0"/>
                <a:cs typeface="Corbel" charset="0"/>
              </a:rPr>
              <a:t>infrastrukture</a:t>
            </a:r>
            <a:r>
              <a:rPr lang="en-US" sz="1600" dirty="0">
                <a:latin typeface="Corbel" charset="0"/>
                <a:ea typeface="Corbel" charset="0"/>
                <a:cs typeface="Corbel" charset="0"/>
              </a:rPr>
              <a:t>̨ </a:t>
            </a:r>
            <a:r>
              <a:rPr lang="en-US" sz="1600" dirty="0" err="1">
                <a:latin typeface="Corbel" charset="0"/>
                <a:ea typeface="Corbel" charset="0"/>
                <a:cs typeface="Corbel" charset="0"/>
              </a:rPr>
              <a:t>społeczna</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spory</a:t>
            </a:r>
            <a:r>
              <a:rPr lang="en-US" sz="1600" dirty="0">
                <a:latin typeface="Corbel" charset="0"/>
                <a:ea typeface="Corbel" charset="0"/>
                <a:cs typeface="Corbel" charset="0"/>
              </a:rPr>
              <a:t> </a:t>
            </a:r>
            <a:r>
              <a:rPr lang="en-US" sz="1600" dirty="0" err="1">
                <a:latin typeface="Corbel" charset="0"/>
                <a:ea typeface="Corbel" charset="0"/>
                <a:cs typeface="Corbel" charset="0"/>
              </a:rPr>
              <a:t>rynek</a:t>
            </a:r>
            <a:r>
              <a:rPr lang="en-US" sz="1600" dirty="0">
                <a:latin typeface="Corbel" charset="0"/>
                <a:ea typeface="Corbel" charset="0"/>
                <a:cs typeface="Corbel" charset="0"/>
              </a:rPr>
              <a:t> </a:t>
            </a:r>
            <a:r>
              <a:rPr lang="en-US" sz="1600" dirty="0" err="1">
                <a:latin typeface="Corbel" charset="0"/>
                <a:ea typeface="Corbel" charset="0"/>
                <a:cs typeface="Corbel" charset="0"/>
              </a:rPr>
              <a:t>zbytu</a:t>
            </a:r>
            <a:endParaRPr lang="en-US" sz="1600" dirty="0">
              <a:latin typeface="Corbel" charset="0"/>
              <a:ea typeface="Corbel" charset="0"/>
              <a:cs typeface="Corbel" charset="0"/>
            </a:endParaRP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b="1" dirty="0" err="1">
                <a:latin typeface="Corbel" charset="0"/>
                <a:ea typeface="Corbel" charset="0"/>
                <a:cs typeface="Corbel" charset="0"/>
              </a:rPr>
              <a:t>Wielkopolska</a:t>
            </a:r>
            <a:r>
              <a:rPr lang="en-US" sz="1600" dirty="0">
                <a:latin typeface="Corbel" charset="0"/>
                <a:ea typeface="Corbel" charset="0"/>
                <a:cs typeface="Corbel" charset="0"/>
              </a:rPr>
              <a:t>: </a:t>
            </a:r>
            <a:r>
              <a:rPr lang="en-US" sz="1600" dirty="0" err="1">
                <a:latin typeface="Corbel" charset="0"/>
                <a:ea typeface="Corbel" charset="0"/>
                <a:cs typeface="Corbel" charset="0"/>
              </a:rPr>
              <a:t>wysoka</a:t>
            </a:r>
            <a:r>
              <a:rPr lang="en-US" sz="1600" dirty="0">
                <a:latin typeface="Corbel" charset="0"/>
                <a:ea typeface="Corbel" charset="0"/>
                <a:cs typeface="Corbel" charset="0"/>
              </a:rPr>
              <a:t>̨ </a:t>
            </a:r>
            <a:r>
              <a:rPr lang="en-US" sz="1600" dirty="0" err="1">
                <a:latin typeface="Corbel" charset="0"/>
                <a:ea typeface="Corbel" charset="0"/>
                <a:cs typeface="Corbel" charset="0"/>
              </a:rPr>
              <a:t>aktywnośc</a:t>
            </a:r>
            <a:r>
              <a:rPr lang="en-US" sz="1600" dirty="0">
                <a:latin typeface="Corbel" charset="0"/>
                <a:ea typeface="Corbel" charset="0"/>
                <a:cs typeface="Corbel" charset="0"/>
              </a:rPr>
              <a:t>́ </a:t>
            </a:r>
            <a:r>
              <a:rPr lang="en-US" sz="1600" dirty="0" err="1">
                <a:latin typeface="Corbel" charset="0"/>
                <a:ea typeface="Corbel" charset="0"/>
                <a:cs typeface="Corbel" charset="0"/>
              </a:rPr>
              <a:t>wobec</a:t>
            </a:r>
            <a:r>
              <a:rPr lang="en-US" sz="1600" dirty="0">
                <a:latin typeface="Corbel" charset="0"/>
                <a:ea typeface="Corbel" charset="0"/>
                <a:cs typeface="Corbel" charset="0"/>
              </a:rPr>
              <a:t> </a:t>
            </a:r>
            <a:r>
              <a:rPr lang="en-US" sz="1600" dirty="0" err="1">
                <a:latin typeface="Corbel" charset="0"/>
                <a:ea typeface="Corbel" charset="0"/>
                <a:cs typeface="Corbel" charset="0"/>
              </a:rPr>
              <a:t>inwestorów</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duża</a:t>
            </a:r>
            <a:r>
              <a:rPr lang="en-US" sz="1600" dirty="0">
                <a:latin typeface="Corbel" charset="0"/>
                <a:ea typeface="Corbel" charset="0"/>
                <a:cs typeface="Corbel" charset="0"/>
              </a:rPr>
              <a:t>̨ </a:t>
            </a:r>
            <a:r>
              <a:rPr lang="en-US" sz="1600" dirty="0" err="1">
                <a:latin typeface="Corbel" charset="0"/>
                <a:ea typeface="Corbel" charset="0"/>
                <a:cs typeface="Corbel" charset="0"/>
              </a:rPr>
              <a:t>dostępnośc</a:t>
            </a:r>
            <a:r>
              <a:rPr lang="en-US" sz="1600" dirty="0">
                <a:latin typeface="Corbel" charset="0"/>
                <a:ea typeface="Corbel" charset="0"/>
                <a:cs typeface="Corbel" charset="0"/>
              </a:rPr>
              <a:t>́ </a:t>
            </a:r>
            <a:r>
              <a:rPr lang="en-US" sz="1600" dirty="0" err="1">
                <a:latin typeface="Corbel" charset="0"/>
                <a:ea typeface="Corbel" charset="0"/>
                <a:cs typeface="Corbel" charset="0"/>
              </a:rPr>
              <a:t>transportowa</a:t>
            </a:r>
            <a:r>
              <a:rPr lang="en-US" sz="1600" dirty="0">
                <a:latin typeface="Corbel" charset="0"/>
                <a:ea typeface="Corbel" charset="0"/>
                <a:cs typeface="Corbel" charset="0"/>
              </a:rPr>
              <a:t>. </a:t>
            </a:r>
          </a:p>
          <a:p>
            <a:endParaRPr lang="en-US" dirty="0"/>
          </a:p>
        </p:txBody>
      </p:sp>
    </p:spTree>
    <p:extLst>
      <p:ext uri="{BB962C8B-B14F-4D97-AF65-F5344CB8AC3E}">
        <p14:creationId xmlns:p14="http://schemas.microsoft.com/office/powerpoint/2010/main" val="1410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699" y="838200"/>
            <a:ext cx="6679511" cy="1384995"/>
          </a:xfrm>
          <a:prstGeom prst="rect">
            <a:avLst/>
          </a:prstGeom>
        </p:spPr>
        <p:txBody>
          <a:bodyPr wrap="square">
            <a:spAutoFit/>
          </a:bodyPr>
          <a:lstStyle/>
          <a:p>
            <a:r>
              <a:rPr lang="en-US" sz="2800" b="1" dirty="0" err="1">
                <a:solidFill>
                  <a:srgbClr val="003B4D"/>
                </a:solidFill>
                <a:latin typeface="Corbel" charset="0"/>
                <a:ea typeface="Corbel" charset="0"/>
                <a:cs typeface="Corbel" charset="0"/>
              </a:rPr>
              <a:t>Atrakcyjnośc</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inwestycyjna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województw</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dla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działalności</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przemysłowej</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i</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usługowej</a:t>
            </a:r>
            <a:r>
              <a:rPr lang="en-US" sz="2800" b="1" dirty="0">
                <a:solidFill>
                  <a:srgbClr val="003B4D"/>
                </a:solidFill>
                <a:latin typeface="Corbel" charset="0"/>
                <a:ea typeface="Corbel" charset="0"/>
                <a:cs typeface="Corbel" charset="0"/>
              </a:rPr>
              <a:t> w 2016 </a:t>
            </a:r>
            <a:r>
              <a:rPr lang="en-US" sz="2800" b="1" dirty="0" err="1">
                <a:solidFill>
                  <a:srgbClr val="003B4D"/>
                </a:solidFill>
                <a:latin typeface="Corbel" charset="0"/>
                <a:ea typeface="Corbel" charset="0"/>
                <a:cs typeface="Corbel" charset="0"/>
              </a:rPr>
              <a:t>roku</a:t>
            </a:r>
            <a:r>
              <a:rPr lang="en-US" sz="2800" b="1" dirty="0">
                <a:solidFill>
                  <a:srgbClr val="003B4D"/>
                </a:solidFill>
                <a:latin typeface="Corbel" charset="0"/>
                <a:ea typeface="Corbel" charset="0"/>
                <a:cs typeface="Corbel" charset="0"/>
              </a:rPr>
              <a:t> </a:t>
            </a: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105" y="2423991"/>
            <a:ext cx="4040345" cy="35459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251" y="2423991"/>
            <a:ext cx="4091188" cy="3546764"/>
          </a:xfrm>
          <a:prstGeom prst="rect">
            <a:avLst/>
          </a:prstGeom>
        </p:spPr>
      </p:pic>
      <p:sp>
        <p:nvSpPr>
          <p:cNvPr id="15" name="TextBox 14"/>
          <p:cNvSpPr txBox="1"/>
          <p:nvPr/>
        </p:nvSpPr>
        <p:spPr>
          <a:xfrm>
            <a:off x="533400" y="4982896"/>
            <a:ext cx="1143000" cy="1113104"/>
          </a:xfrm>
          <a:prstGeom prst="rect">
            <a:avLst/>
          </a:prstGeom>
          <a:solidFill>
            <a:srgbClr val="FFFFFF"/>
          </a:solidFill>
        </p:spPr>
        <p:txBody>
          <a:bodyPr wrap="square" rtlCol="0">
            <a:spAutoFit/>
          </a:bodyPr>
          <a:lstStyle/>
          <a:p>
            <a:endParaRPr lang="en-US"/>
          </a:p>
        </p:txBody>
      </p:sp>
      <p:sp>
        <p:nvSpPr>
          <p:cNvPr id="16" name="TextBox 15"/>
          <p:cNvSpPr txBox="1"/>
          <p:nvPr/>
        </p:nvSpPr>
        <p:spPr>
          <a:xfrm>
            <a:off x="4914900" y="5057607"/>
            <a:ext cx="760050" cy="1113104"/>
          </a:xfrm>
          <a:prstGeom prst="rect">
            <a:avLst/>
          </a:prstGeom>
          <a:solidFill>
            <a:srgbClr val="FFFFFF"/>
          </a:solidFill>
        </p:spPr>
        <p:txBody>
          <a:bodyPr wrap="square" rtlCol="0">
            <a:spAutoFit/>
          </a:bodyPr>
          <a:lstStyle/>
          <a:p>
            <a:endParaRPr lang="en-US"/>
          </a:p>
        </p:txBody>
      </p:sp>
    </p:spTree>
    <p:extLst>
      <p:ext uri="{BB962C8B-B14F-4D97-AF65-F5344CB8AC3E}">
        <p14:creationId xmlns:p14="http://schemas.microsoft.com/office/powerpoint/2010/main" val="15533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699" y="838200"/>
            <a:ext cx="6096001" cy="1815882"/>
          </a:xfrm>
          <a:prstGeom prst="rect">
            <a:avLst/>
          </a:prstGeom>
        </p:spPr>
        <p:txBody>
          <a:bodyPr wrap="square">
            <a:spAutoFit/>
          </a:bodyPr>
          <a:lstStyle/>
          <a:p>
            <a:r>
              <a:rPr lang="en-US" sz="2800" b="1" dirty="0" err="1">
                <a:solidFill>
                  <a:srgbClr val="003B4D"/>
                </a:solidFill>
                <a:latin typeface="Corbel" charset="0"/>
                <a:ea typeface="Corbel" charset="0"/>
                <a:cs typeface="Corbel" charset="0"/>
              </a:rPr>
              <a:t>Atrakcyjnośc</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inwestycyjna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podre</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gionów</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dla</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działalności</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zaawansowanej</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technologicznie</a:t>
            </a:r>
            <a:r>
              <a:rPr lang="en-US" sz="2800" b="1" dirty="0">
                <a:solidFill>
                  <a:srgbClr val="003B4D"/>
                </a:solidFill>
                <a:latin typeface="Corbel" charset="0"/>
                <a:ea typeface="Corbel" charset="0"/>
                <a:cs typeface="Corbel" charset="0"/>
              </a:rPr>
              <a:t> w 2016 r. </a:t>
            </a: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15" name="TextBox 14"/>
          <p:cNvSpPr txBox="1"/>
          <p:nvPr/>
        </p:nvSpPr>
        <p:spPr>
          <a:xfrm>
            <a:off x="533400" y="4982896"/>
            <a:ext cx="1143000" cy="1113104"/>
          </a:xfrm>
          <a:prstGeom prst="rect">
            <a:avLst/>
          </a:prstGeom>
          <a:solidFill>
            <a:srgbClr val="FFFFFF"/>
          </a:solidFill>
        </p:spPr>
        <p:txBody>
          <a:bodyPr wrap="square" rtlCol="0">
            <a:spAutoFit/>
          </a:bodyPr>
          <a:lstStyle/>
          <a:p>
            <a:endParaRPr lang="en-US"/>
          </a:p>
        </p:txBody>
      </p:sp>
      <p:sp>
        <p:nvSpPr>
          <p:cNvPr id="16" name="TextBox 15"/>
          <p:cNvSpPr txBox="1"/>
          <p:nvPr/>
        </p:nvSpPr>
        <p:spPr>
          <a:xfrm>
            <a:off x="4914900" y="5057607"/>
            <a:ext cx="760050" cy="1113104"/>
          </a:xfrm>
          <a:prstGeom prst="rect">
            <a:avLst/>
          </a:prstGeom>
          <a:solidFill>
            <a:srgbClr val="FFFFFF"/>
          </a:solidFill>
        </p:spPr>
        <p:txBody>
          <a:bodyPr wrap="square" rtlCol="0">
            <a:spAutoFit/>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132" y="2265237"/>
            <a:ext cx="5636118" cy="4645612"/>
          </a:xfrm>
          <a:prstGeom prst="rect">
            <a:avLst/>
          </a:prstGeom>
        </p:spPr>
      </p:pic>
      <p:sp>
        <p:nvSpPr>
          <p:cNvPr id="9" name="TextBox 8"/>
          <p:cNvSpPr txBox="1"/>
          <p:nvPr/>
        </p:nvSpPr>
        <p:spPr>
          <a:xfrm>
            <a:off x="3467100" y="5524500"/>
            <a:ext cx="1600200" cy="1432434"/>
          </a:xfrm>
          <a:prstGeom prst="rect">
            <a:avLst/>
          </a:prstGeom>
          <a:solidFill>
            <a:srgbClr val="FFFFFF"/>
          </a:solidFill>
        </p:spPr>
        <p:txBody>
          <a:bodyPr wrap="square" rtlCol="0">
            <a:spAutoFit/>
          </a:bodyPr>
          <a:lstStyle/>
          <a:p>
            <a:endParaRPr lang="en-US"/>
          </a:p>
        </p:txBody>
      </p:sp>
      <p:sp>
        <p:nvSpPr>
          <p:cNvPr id="7" name="TextBox 6"/>
          <p:cNvSpPr txBox="1"/>
          <p:nvPr/>
        </p:nvSpPr>
        <p:spPr>
          <a:xfrm>
            <a:off x="533399" y="2705100"/>
            <a:ext cx="3767531" cy="4411464"/>
          </a:xfrm>
          <a:prstGeom prst="rect">
            <a:avLst/>
          </a:prstGeom>
          <a:noFill/>
        </p:spPr>
        <p:txBody>
          <a:bodyPr wrap="square" rtlCol="0">
            <a:spAutoFit/>
          </a:bodyPr>
          <a:lstStyle/>
          <a:p>
            <a:pPr defTabSz="353278" fontAlgn="ctr">
              <a:lnSpc>
                <a:spcPts val="2640"/>
              </a:lnSpc>
              <a:buClr>
                <a:srgbClr val="9B1724"/>
              </a:buClr>
              <a:buSzPct val="100000"/>
            </a:pPr>
            <a:r>
              <a:rPr lang="de-DE" sz="1600" b="1" dirty="0" err="1">
                <a:latin typeface="Corbel" charset="0"/>
                <a:ea typeface="Corbel" charset="0"/>
                <a:cs typeface="Corbel" charset="0"/>
              </a:rPr>
              <a:t>Niski</a:t>
            </a:r>
            <a:r>
              <a:rPr lang="de-DE" sz="1600" b="1" dirty="0">
                <a:latin typeface="Corbel" charset="0"/>
                <a:ea typeface="Corbel" charset="0"/>
                <a:cs typeface="Corbel" charset="0"/>
              </a:rPr>
              <a:t> </a:t>
            </a:r>
            <a:r>
              <a:rPr lang="de-DE" sz="1600" b="1" dirty="0" err="1">
                <a:latin typeface="Corbel" charset="0"/>
                <a:ea typeface="Corbel" charset="0"/>
                <a:cs typeface="Corbel" charset="0"/>
              </a:rPr>
              <a:t>poziom</a:t>
            </a:r>
            <a:r>
              <a:rPr lang="de-DE" sz="1600" b="1" dirty="0">
                <a:latin typeface="Corbel" charset="0"/>
                <a:ea typeface="Corbel" charset="0"/>
                <a:cs typeface="Corbel" charset="0"/>
              </a:rPr>
              <a:t> </a:t>
            </a:r>
            <a:r>
              <a:rPr lang="de-DE" sz="1600" b="1" dirty="0" err="1">
                <a:latin typeface="Corbel" charset="0"/>
                <a:ea typeface="Corbel" charset="0"/>
                <a:cs typeface="Corbel" charset="0"/>
              </a:rPr>
              <a:t>innowacyjności</a:t>
            </a:r>
            <a:r>
              <a:rPr lang="de-DE" sz="1600" b="1" dirty="0">
                <a:latin typeface="Corbel" charset="0"/>
                <a:ea typeface="Corbel" charset="0"/>
                <a:cs typeface="Corbel" charset="0"/>
              </a:rPr>
              <a:t> i </a:t>
            </a:r>
            <a:r>
              <a:rPr lang="de-DE" sz="1600" b="1" dirty="0" err="1">
                <a:latin typeface="Corbel" charset="0"/>
                <a:ea typeface="Corbel" charset="0"/>
                <a:cs typeface="Corbel" charset="0"/>
              </a:rPr>
              <a:t>wskaźnika</a:t>
            </a:r>
            <a:r>
              <a:rPr lang="de-DE" sz="1600" b="1" dirty="0">
                <a:latin typeface="Corbel" charset="0"/>
                <a:ea typeface="Corbel" charset="0"/>
                <a:cs typeface="Corbel" charset="0"/>
              </a:rPr>
              <a:t> </a:t>
            </a:r>
            <a:r>
              <a:rPr lang="de-DE" sz="1600" b="1" dirty="0" err="1">
                <a:latin typeface="Corbel" charset="0"/>
                <a:ea typeface="Corbel" charset="0"/>
                <a:cs typeface="Corbel" charset="0"/>
              </a:rPr>
              <a:t>intensywności</a:t>
            </a:r>
            <a:r>
              <a:rPr lang="de-DE" sz="1600" b="1" dirty="0">
                <a:latin typeface="Corbel" charset="0"/>
                <a:ea typeface="Corbel" charset="0"/>
                <a:cs typeface="Corbel" charset="0"/>
              </a:rPr>
              <a:t> </a:t>
            </a:r>
            <a:r>
              <a:rPr lang="de-DE" sz="1600" b="1" dirty="0" err="1">
                <a:latin typeface="Corbel" charset="0"/>
                <a:ea typeface="Corbel" charset="0"/>
                <a:cs typeface="Corbel" charset="0"/>
              </a:rPr>
              <a:t>badawczo</a:t>
            </a:r>
            <a:r>
              <a:rPr lang="pl-PL" sz="1600" b="1" dirty="0">
                <a:latin typeface="Corbel" charset="0"/>
                <a:ea typeface="Corbel" charset="0"/>
                <a:cs typeface="Corbel" charset="0"/>
              </a:rPr>
              <a:t>-</a:t>
            </a:r>
            <a:r>
              <a:rPr lang="de-DE" sz="1600" b="1" dirty="0" err="1">
                <a:latin typeface="Corbel" charset="0"/>
                <a:ea typeface="Corbel" charset="0"/>
                <a:cs typeface="Corbel" charset="0"/>
              </a:rPr>
              <a:t>rozwojowej</a:t>
            </a:r>
            <a:r>
              <a:rPr lang="de-DE" sz="1600" b="1" dirty="0">
                <a:latin typeface="Corbel" charset="0"/>
                <a:ea typeface="Corbel" charset="0"/>
                <a:cs typeface="Corbel" charset="0"/>
              </a:rPr>
              <a:t> </a:t>
            </a:r>
            <a:r>
              <a:rPr lang="de-DE" sz="1600" b="1" dirty="0" err="1">
                <a:latin typeface="Corbel" charset="0"/>
                <a:ea typeface="Corbel" charset="0"/>
                <a:cs typeface="Corbel" charset="0"/>
              </a:rPr>
              <a:t>w</a:t>
            </a:r>
            <a:r>
              <a:rPr lang="de-DE" sz="1600" b="1" dirty="0">
                <a:latin typeface="Corbel" charset="0"/>
                <a:ea typeface="Corbel" charset="0"/>
                <a:cs typeface="Corbel" charset="0"/>
              </a:rPr>
              <a:t> </a:t>
            </a:r>
            <a:r>
              <a:rPr lang="de-DE" sz="1600" b="1" dirty="0" err="1">
                <a:latin typeface="Corbel" charset="0"/>
                <a:ea typeface="Corbel" charset="0"/>
                <a:cs typeface="Corbel" charset="0"/>
              </a:rPr>
              <a:t>Polsce</a:t>
            </a:r>
            <a:r>
              <a:rPr lang="de-DE" sz="1600" b="1" dirty="0">
                <a:latin typeface="Corbel" charset="0"/>
                <a:ea typeface="Corbel" charset="0"/>
                <a:cs typeface="Corbel" charset="0"/>
              </a:rPr>
              <a:t>!</a:t>
            </a:r>
          </a:p>
          <a:p>
            <a:pPr defTabSz="353278" fontAlgn="ctr">
              <a:lnSpc>
                <a:spcPts val="2640"/>
              </a:lnSpc>
              <a:buClr>
                <a:srgbClr val="9B1724"/>
              </a:buClr>
              <a:buSzPct val="100000"/>
            </a:pPr>
            <a:endParaRPr lang="de-DE" sz="1600" b="1"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Niezadowalające</a:t>
            </a:r>
            <a:r>
              <a:rPr lang="de-DE" sz="1600" dirty="0">
                <a:latin typeface="Corbel" charset="0"/>
                <a:ea typeface="Corbel" charset="0"/>
                <a:cs typeface="Corbel" charset="0"/>
              </a:rPr>
              <a:t> </a:t>
            </a:r>
            <a:r>
              <a:rPr lang="de-DE" sz="1600" dirty="0" err="1">
                <a:latin typeface="Corbel" charset="0"/>
                <a:ea typeface="Corbel" charset="0"/>
                <a:cs typeface="Corbel" charset="0"/>
              </a:rPr>
              <a:t>wyniki</a:t>
            </a:r>
            <a:r>
              <a:rPr lang="de-DE" sz="1600" dirty="0">
                <a:latin typeface="Corbel" charset="0"/>
                <a:ea typeface="Corbel" charset="0"/>
                <a:cs typeface="Corbel" charset="0"/>
              </a:rPr>
              <a:t> </a:t>
            </a:r>
            <a:r>
              <a:rPr lang="de-DE" sz="1600" dirty="0" err="1">
                <a:latin typeface="Corbel" charset="0"/>
                <a:ea typeface="Corbel" charset="0"/>
                <a:cs typeface="Corbel" charset="0"/>
              </a:rPr>
              <a:t>zgłoszeń</a:t>
            </a:r>
            <a:r>
              <a:rPr lang="de-DE" sz="1600" dirty="0">
                <a:latin typeface="Corbel" charset="0"/>
                <a:ea typeface="Corbel" charset="0"/>
                <a:cs typeface="Corbel" charset="0"/>
              </a:rPr>
              <a:t> </a:t>
            </a:r>
            <a:r>
              <a:rPr lang="de-DE" sz="1600" dirty="0" err="1">
                <a:latin typeface="Corbel" charset="0"/>
                <a:ea typeface="Corbel" charset="0"/>
                <a:cs typeface="Corbel" charset="0"/>
              </a:rPr>
              <a:t>patentowych</a:t>
            </a:r>
            <a:r>
              <a:rPr lang="de-DE" sz="1600" dirty="0">
                <a:latin typeface="Corbel" charset="0"/>
                <a:ea typeface="Corbel" charset="0"/>
                <a:cs typeface="Corbel" charset="0"/>
              </a:rPr>
              <a:t> i </a:t>
            </a:r>
            <a:r>
              <a:rPr lang="de-DE" sz="1600" dirty="0" err="1">
                <a:latin typeface="Corbel" charset="0"/>
                <a:ea typeface="Corbel" charset="0"/>
                <a:cs typeface="Corbel" charset="0"/>
              </a:rPr>
              <a:t>słabych</a:t>
            </a:r>
            <a:r>
              <a:rPr lang="de-DE" sz="1600" dirty="0">
                <a:latin typeface="Corbel" charset="0"/>
                <a:ea typeface="Corbel" charset="0"/>
                <a:cs typeface="Corbel" charset="0"/>
              </a:rPr>
              <a:t> </a:t>
            </a:r>
            <a:r>
              <a:rPr lang="de-DE" sz="1600" dirty="0" err="1">
                <a:latin typeface="Corbel" charset="0"/>
                <a:ea typeface="Corbel" charset="0"/>
                <a:cs typeface="Corbel" charset="0"/>
              </a:rPr>
              <a:t>wyników</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eksporcie</a:t>
            </a:r>
            <a:r>
              <a:rPr lang="de-DE" sz="1600" dirty="0">
                <a:latin typeface="Corbel" charset="0"/>
                <a:ea typeface="Corbel" charset="0"/>
                <a:cs typeface="Corbel" charset="0"/>
              </a:rPr>
              <a:t> </a:t>
            </a:r>
            <a:r>
              <a:rPr lang="de-DE" sz="1600" dirty="0" err="1">
                <a:latin typeface="Corbel" charset="0"/>
                <a:ea typeface="Corbel" charset="0"/>
                <a:cs typeface="Corbel" charset="0"/>
              </a:rPr>
              <a:t>technologii</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err="1">
                <a:latin typeface="Corbel" charset="0"/>
                <a:ea typeface="Corbel" charset="0"/>
                <a:cs typeface="Corbel" charset="0"/>
              </a:rPr>
              <a:t>Niskie</a:t>
            </a:r>
            <a:r>
              <a:rPr lang="de-DE" sz="1600" dirty="0">
                <a:latin typeface="Corbel" charset="0"/>
                <a:ea typeface="Corbel" charset="0"/>
                <a:cs typeface="Corbel" charset="0"/>
              </a:rPr>
              <a:t> </a:t>
            </a:r>
            <a:r>
              <a:rPr lang="de-DE" sz="1600" dirty="0" err="1">
                <a:latin typeface="Corbel" charset="0"/>
                <a:ea typeface="Corbel" charset="0"/>
                <a:cs typeface="Corbel" charset="0"/>
              </a:rPr>
              <a:t>nakłady</a:t>
            </a:r>
            <a:r>
              <a:rPr lang="de-DE" sz="1600" dirty="0">
                <a:latin typeface="Corbel" charset="0"/>
                <a:ea typeface="Corbel" charset="0"/>
                <a:cs typeface="Corbel" charset="0"/>
              </a:rPr>
              <a:t> na </a:t>
            </a:r>
            <a:r>
              <a:rPr lang="de-DE" sz="1600" dirty="0" err="1">
                <a:latin typeface="Corbel" charset="0"/>
                <a:ea typeface="Corbel" charset="0"/>
                <a:cs typeface="Corbel" charset="0"/>
              </a:rPr>
              <a:t>badania</a:t>
            </a:r>
            <a:r>
              <a:rPr lang="de-DE" sz="1600" dirty="0">
                <a:latin typeface="Corbel" charset="0"/>
                <a:ea typeface="Corbel" charset="0"/>
                <a:cs typeface="Corbel" charset="0"/>
              </a:rPr>
              <a:t> i </a:t>
            </a:r>
            <a:r>
              <a:rPr lang="de-DE" sz="1600" dirty="0" err="1">
                <a:latin typeface="Corbel" charset="0"/>
                <a:ea typeface="Corbel" charset="0"/>
                <a:cs typeface="Corbel" charset="0"/>
              </a:rPr>
              <a:t>rozwój</a:t>
            </a:r>
            <a:r>
              <a:rPr lang="de-DE" sz="1600" dirty="0">
                <a:latin typeface="Corbel" charset="0"/>
                <a:ea typeface="Corbel" charset="0"/>
                <a:cs typeface="Corbel" charset="0"/>
              </a:rPr>
              <a:t>, 0,87% GDP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por</a:t>
            </a:r>
            <a:r>
              <a:rPr lang="pl-PL" sz="1600" dirty="0">
                <a:latin typeface="Corbel" charset="0"/>
                <a:ea typeface="Corbel" charset="0"/>
                <a:cs typeface="Corbel" charset="0"/>
              </a:rPr>
              <a:t>ó</a:t>
            </a:r>
            <a:r>
              <a:rPr lang="de-DE" sz="1600" dirty="0" err="1">
                <a:latin typeface="Corbel" charset="0"/>
                <a:ea typeface="Corbel" charset="0"/>
                <a:cs typeface="Corbel" charset="0"/>
              </a:rPr>
              <a:t>wnianiu</a:t>
            </a:r>
            <a:r>
              <a:rPr lang="de-DE" sz="1600" dirty="0">
                <a:latin typeface="Corbel" charset="0"/>
                <a:ea typeface="Corbel" charset="0"/>
                <a:cs typeface="Corbel" charset="0"/>
              </a:rPr>
              <a:t> do 2,85 %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Niemczech</a:t>
            </a:r>
            <a:r>
              <a:rPr lang="de-DE" sz="1600" dirty="0">
                <a:latin typeface="Corbel" charset="0"/>
                <a:ea typeface="Corbel" charset="0"/>
                <a:cs typeface="Corbel" charset="0"/>
              </a:rPr>
              <a:t>.</a:t>
            </a:r>
          </a:p>
          <a:p>
            <a:pPr marL="285750" indent="-285750" defTabSz="353278" fontAlgn="ctr">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buClr>
                <a:srgbClr val="214757"/>
              </a:buClr>
              <a:buSzPct val="100000"/>
              <a:buFont typeface="Arial" charset="0"/>
              <a:buChar char="•"/>
            </a:pPr>
            <a:r>
              <a:rPr lang="de-DE" sz="1600" dirty="0">
                <a:latin typeface="Corbel" charset="0"/>
                <a:ea typeface="Corbel" charset="0"/>
                <a:cs typeface="Corbel" charset="0"/>
              </a:rPr>
              <a:t>Sektor </a:t>
            </a:r>
            <a:r>
              <a:rPr lang="de-DE" sz="1600" dirty="0" err="1">
                <a:latin typeface="Corbel" charset="0"/>
                <a:ea typeface="Corbel" charset="0"/>
                <a:cs typeface="Corbel" charset="0"/>
              </a:rPr>
              <a:t>innowacyjny</a:t>
            </a:r>
            <a:r>
              <a:rPr lang="de-DE" sz="1600" dirty="0">
                <a:latin typeface="Corbel" charset="0"/>
                <a:ea typeface="Corbel" charset="0"/>
                <a:cs typeface="Corbel" charset="0"/>
              </a:rPr>
              <a:t>  </a:t>
            </a:r>
            <a:r>
              <a:rPr lang="de-DE" sz="1600" dirty="0" err="1">
                <a:latin typeface="Corbel" charset="0"/>
                <a:ea typeface="Corbel" charset="0"/>
                <a:cs typeface="Corbel" charset="0"/>
              </a:rPr>
              <a:t>zatrudnia</a:t>
            </a:r>
            <a:r>
              <a:rPr lang="de-DE" sz="1600" dirty="0">
                <a:latin typeface="Corbel" charset="0"/>
                <a:ea typeface="Corbel" charset="0"/>
                <a:cs typeface="Corbel" charset="0"/>
              </a:rPr>
              <a:t> 3 % </a:t>
            </a:r>
            <a:r>
              <a:rPr lang="de-DE" sz="1600" dirty="0" err="1">
                <a:latin typeface="Corbel" charset="0"/>
                <a:ea typeface="Corbel" charset="0"/>
                <a:cs typeface="Corbel" charset="0"/>
              </a:rPr>
              <a:t>w</a:t>
            </a:r>
            <a:r>
              <a:rPr lang="de-DE" sz="1600" dirty="0">
                <a:latin typeface="Corbel" charset="0"/>
                <a:ea typeface="Corbel" charset="0"/>
                <a:cs typeface="Corbel" charset="0"/>
              </a:rPr>
              <a:t> </a:t>
            </a:r>
            <a:r>
              <a:rPr lang="de-DE" sz="1600" dirty="0" err="1">
                <a:latin typeface="Corbel" charset="0"/>
                <a:ea typeface="Corbel" charset="0"/>
                <a:cs typeface="Corbel" charset="0"/>
              </a:rPr>
              <a:t>Polsce</a:t>
            </a:r>
            <a:r>
              <a:rPr lang="de-DE" sz="1600" dirty="0">
                <a:latin typeface="Corbel" charset="0"/>
                <a:ea typeface="Corbel" charset="0"/>
                <a:cs typeface="Corbel" charset="0"/>
              </a:rPr>
              <a:t> (14% </a:t>
            </a:r>
            <a:r>
              <a:rPr lang="de-DE" sz="1600" dirty="0" err="1">
                <a:latin typeface="Corbel" charset="0"/>
                <a:ea typeface="Corbel" charset="0"/>
                <a:cs typeface="Corbel" charset="0"/>
              </a:rPr>
              <a:t>Niemczech</a:t>
            </a:r>
            <a:r>
              <a:rPr lang="de-DE" sz="1600" dirty="0">
                <a:latin typeface="Corbel" charset="0"/>
                <a:ea typeface="Corbel" charset="0"/>
                <a:cs typeface="Corbel" charset="0"/>
              </a:rPr>
              <a:t> i </a:t>
            </a:r>
            <a:r>
              <a:rPr lang="de-DE" sz="1600" dirty="0" err="1">
                <a:latin typeface="Corbel" charset="0"/>
                <a:ea typeface="Corbel" charset="0"/>
                <a:cs typeface="Corbel" charset="0"/>
              </a:rPr>
              <a:t>Czechach</a:t>
            </a:r>
            <a:r>
              <a:rPr lang="de-DE" sz="1600" dirty="0">
                <a:latin typeface="Corbel" charset="0"/>
                <a:ea typeface="Corbel" charset="0"/>
                <a:cs typeface="Corbel" charset="0"/>
              </a:rPr>
              <a:t> 15%).</a:t>
            </a:r>
          </a:p>
          <a:p>
            <a:endParaRPr lang="en-US" dirty="0"/>
          </a:p>
        </p:txBody>
      </p:sp>
    </p:spTree>
    <p:extLst>
      <p:ext uri="{BB962C8B-B14F-4D97-AF65-F5344CB8AC3E}">
        <p14:creationId xmlns:p14="http://schemas.microsoft.com/office/powerpoint/2010/main" val="6547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268475" cy="457200"/>
          </a:xfrm>
        </p:spPr>
        <p:txBody>
          <a:bodyPr/>
          <a:lstStyle/>
          <a:p>
            <a:r>
              <a:rPr lang="en-US" sz="2800" dirty="0">
                <a:latin typeface="Corbel" charset="0"/>
                <a:ea typeface="Corbel" charset="0"/>
                <a:cs typeface="Corbel" charset="0"/>
              </a:rPr>
              <a:t>FDI w </a:t>
            </a:r>
            <a:r>
              <a:rPr lang="en-US" sz="2800" dirty="0" err="1">
                <a:latin typeface="Corbel" charset="0"/>
                <a:ea typeface="Corbel" charset="0"/>
                <a:cs typeface="Corbel" charset="0"/>
              </a:rPr>
              <a:t>Polsce</a:t>
            </a:r>
            <a:r>
              <a:rPr lang="en-US" sz="2800" dirty="0">
                <a:latin typeface="Corbel" charset="0"/>
                <a:ea typeface="Corbel" charset="0"/>
                <a:cs typeface="Corbel" charset="0"/>
              </a:rPr>
              <a:t> </a:t>
            </a:r>
            <a:r>
              <a:rPr lang="en-US" sz="2800" dirty="0" err="1">
                <a:latin typeface="Corbel" charset="0"/>
                <a:ea typeface="Corbel" charset="0"/>
                <a:cs typeface="Corbel" charset="0"/>
              </a:rPr>
              <a:t>według</a:t>
            </a:r>
            <a:r>
              <a:rPr lang="en-US" sz="2800" dirty="0">
                <a:latin typeface="Corbel" charset="0"/>
                <a:ea typeface="Corbel" charset="0"/>
                <a:cs typeface="Corbel" charset="0"/>
              </a:rPr>
              <a:t> </a:t>
            </a:r>
            <a:r>
              <a:rPr lang="en-US" sz="2800" dirty="0" err="1">
                <a:latin typeface="Corbel" charset="0"/>
                <a:ea typeface="Corbel" charset="0"/>
                <a:cs typeface="Corbel" charset="0"/>
              </a:rPr>
              <a:t>województw</a:t>
            </a:r>
            <a:r>
              <a:rPr lang="en-US" sz="2800" dirty="0">
                <a:latin typeface="Corbel" charset="0"/>
                <a:ea typeface="Corbel" charset="0"/>
                <a:cs typeface="Corbel" charset="0"/>
              </a:rPr>
              <a:t>- </a:t>
            </a:r>
            <a:r>
              <a:rPr lang="en-US" sz="2800" dirty="0" err="1"/>
              <a:t>Małopolskie</a:t>
            </a:r>
            <a:r>
              <a:rPr lang="en-US" sz="2800" dirty="0"/>
              <a:t>:</a:t>
            </a:r>
            <a:r>
              <a:rPr lang="is-IS" sz="2800" dirty="0"/>
              <a:t>123 projekty w 2015r. </a:t>
            </a:r>
          </a:p>
          <a:p>
            <a:endParaRPr lang="en-US" sz="2800" dirty="0">
              <a:latin typeface="Corbel" charset="0"/>
              <a:ea typeface="Corbel" charset="0"/>
              <a:cs typeface="Corbe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47521"/>
            <a:ext cx="5897736" cy="32820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175" y="2485144"/>
            <a:ext cx="2654859" cy="3606800"/>
          </a:xfrm>
          <a:prstGeom prst="rect">
            <a:avLst/>
          </a:prstGeom>
        </p:spPr>
      </p:pic>
    </p:spTree>
    <p:extLst>
      <p:ext uri="{BB962C8B-B14F-4D97-AF65-F5344CB8AC3E}">
        <p14:creationId xmlns:p14="http://schemas.microsoft.com/office/powerpoint/2010/main" val="164883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700" y="838200"/>
            <a:ext cx="6268475" cy="1384995"/>
          </a:xfrm>
          <a:prstGeom prst="rect">
            <a:avLst/>
          </a:prstGeom>
        </p:spPr>
        <p:txBody>
          <a:bodyPr wrap="square">
            <a:spAutoFit/>
          </a:bodyPr>
          <a:lstStyle/>
          <a:p>
            <a:r>
              <a:rPr lang="en-US" sz="2800" b="1" dirty="0">
                <a:solidFill>
                  <a:srgbClr val="003B4D"/>
                </a:solidFill>
                <a:latin typeface="Corbel" charset="0"/>
                <a:ea typeface="Corbel" charset="0"/>
                <a:cs typeface="Corbel" charset="0"/>
              </a:rPr>
              <a:t>FDI w </a:t>
            </a:r>
            <a:r>
              <a:rPr lang="en-US" sz="2800" b="1" dirty="0" err="1">
                <a:solidFill>
                  <a:srgbClr val="003B4D"/>
                </a:solidFill>
                <a:latin typeface="Corbel" charset="0"/>
                <a:ea typeface="Corbel" charset="0"/>
                <a:cs typeface="Corbel" charset="0"/>
              </a:rPr>
              <a:t>Polsce</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według</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województw</a:t>
            </a:r>
            <a:r>
              <a:rPr lang="en-US" sz="2800" b="1" dirty="0">
                <a:solidFill>
                  <a:srgbClr val="003B4D"/>
                </a:solidFill>
                <a:latin typeface="Corbel" charset="0"/>
                <a:ea typeface="Corbel" charset="0"/>
                <a:cs typeface="Corbel" charset="0"/>
              </a:rPr>
              <a:t>- </a:t>
            </a:r>
            <a:r>
              <a:rPr lang="en-US" sz="2800" b="1" dirty="0" err="1">
                <a:latin typeface="Corbel" charset="0"/>
                <a:ea typeface="Corbel" charset="0"/>
                <a:cs typeface="Corbel" charset="0"/>
              </a:rPr>
              <a:t>Dolnośląskie</a:t>
            </a:r>
            <a:r>
              <a:rPr lang="en-US" sz="2800" b="1" dirty="0">
                <a:latin typeface="Corbel" charset="0"/>
                <a:ea typeface="Corbel" charset="0"/>
                <a:cs typeface="Corbel" charset="0"/>
              </a:rPr>
              <a:t>: 192 </a:t>
            </a:r>
            <a:r>
              <a:rPr lang="en-US" sz="2800" b="1" dirty="0" err="1">
                <a:latin typeface="Corbel" charset="0"/>
                <a:ea typeface="Corbel" charset="0"/>
                <a:cs typeface="Corbel" charset="0"/>
              </a:rPr>
              <a:t>projekty</a:t>
            </a:r>
            <a:r>
              <a:rPr lang="en-US" sz="2800" b="1" dirty="0">
                <a:latin typeface="Corbel" charset="0"/>
                <a:ea typeface="Corbel" charset="0"/>
                <a:cs typeface="Corbel" charset="0"/>
              </a:rPr>
              <a:t> w 2015 r.</a:t>
            </a:r>
          </a:p>
          <a:p>
            <a:endParaRPr lang="en-US" sz="2800" b="1" dirty="0">
              <a:solidFill>
                <a:srgbClr val="003B4D"/>
              </a:solidFill>
              <a:latin typeface="Corbel" charset="0"/>
              <a:ea typeface="Corbel" charset="0"/>
              <a:cs typeface="Corbel" charset="0"/>
            </a:endParaRP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07" y="2909215"/>
            <a:ext cx="5507454" cy="3060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2515862"/>
            <a:ext cx="2453418" cy="3847405"/>
          </a:xfrm>
          <a:prstGeom prst="rect">
            <a:avLst/>
          </a:prstGeom>
        </p:spPr>
      </p:pic>
    </p:spTree>
    <p:extLst>
      <p:ext uri="{BB962C8B-B14F-4D97-AF65-F5344CB8AC3E}">
        <p14:creationId xmlns:p14="http://schemas.microsoft.com/office/powerpoint/2010/main" val="151309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700" y="838200"/>
            <a:ext cx="6268475" cy="1384995"/>
          </a:xfrm>
          <a:prstGeom prst="rect">
            <a:avLst/>
          </a:prstGeom>
        </p:spPr>
        <p:txBody>
          <a:bodyPr wrap="square">
            <a:spAutoFit/>
          </a:bodyPr>
          <a:lstStyle/>
          <a:p>
            <a:r>
              <a:rPr lang="en-US" sz="2800" b="1" dirty="0">
                <a:solidFill>
                  <a:srgbClr val="003B4D"/>
                </a:solidFill>
                <a:latin typeface="Corbel" charset="0"/>
                <a:ea typeface="Corbel" charset="0"/>
                <a:cs typeface="Corbel" charset="0"/>
              </a:rPr>
              <a:t>FDI w </a:t>
            </a:r>
            <a:r>
              <a:rPr lang="en-US" sz="2800" b="1" dirty="0" err="1">
                <a:solidFill>
                  <a:srgbClr val="003B4D"/>
                </a:solidFill>
                <a:latin typeface="Corbel" charset="0"/>
                <a:ea typeface="Corbel" charset="0"/>
                <a:cs typeface="Corbel" charset="0"/>
              </a:rPr>
              <a:t>Polsce</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według</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województw</a:t>
            </a:r>
            <a:r>
              <a:rPr lang="en-US" sz="2800" b="1" dirty="0">
                <a:solidFill>
                  <a:srgbClr val="003B4D"/>
                </a:solidFill>
                <a:latin typeface="Corbel" charset="0"/>
                <a:ea typeface="Corbel" charset="0"/>
                <a:cs typeface="Corbel" charset="0"/>
              </a:rPr>
              <a:t>- </a:t>
            </a:r>
            <a:r>
              <a:rPr lang="en-US" sz="2800" b="1" dirty="0" err="1">
                <a:latin typeface="Corbel" charset="0"/>
                <a:ea typeface="Corbel" charset="0"/>
                <a:cs typeface="Corbel" charset="0"/>
              </a:rPr>
              <a:t>Mazowieckie</a:t>
            </a:r>
            <a:r>
              <a:rPr lang="en-US" sz="2800" b="1" dirty="0">
                <a:latin typeface="Corbel" charset="0"/>
                <a:ea typeface="Corbel" charset="0"/>
                <a:cs typeface="Corbel" charset="0"/>
              </a:rPr>
              <a:t>: 1048 </a:t>
            </a:r>
            <a:r>
              <a:rPr lang="en-US" sz="2800" b="1" dirty="0" err="1">
                <a:latin typeface="Corbel" charset="0"/>
                <a:ea typeface="Corbel" charset="0"/>
                <a:cs typeface="Corbel" charset="0"/>
              </a:rPr>
              <a:t>projekty</a:t>
            </a:r>
            <a:r>
              <a:rPr lang="en-US" sz="2800" b="1" dirty="0">
                <a:latin typeface="Corbel" charset="0"/>
                <a:ea typeface="Corbel" charset="0"/>
                <a:cs typeface="Corbel" charset="0"/>
              </a:rPr>
              <a:t> w 2015 r.</a:t>
            </a:r>
          </a:p>
          <a:p>
            <a:endParaRPr lang="en-US" sz="2800" b="1" dirty="0">
              <a:solidFill>
                <a:srgbClr val="003B4D"/>
              </a:solidFill>
              <a:latin typeface="Corbel" charset="0"/>
              <a:ea typeface="Corbel" charset="0"/>
              <a:cs typeface="Corbel" charset="0"/>
            </a:endParaRP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2435845"/>
            <a:ext cx="6172652" cy="35227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125" y="2755783"/>
            <a:ext cx="2400300" cy="2882900"/>
          </a:xfrm>
          <a:prstGeom prst="rect">
            <a:avLst/>
          </a:prstGeom>
        </p:spPr>
      </p:pic>
    </p:spTree>
    <p:extLst>
      <p:ext uri="{BB962C8B-B14F-4D97-AF65-F5344CB8AC3E}">
        <p14:creationId xmlns:p14="http://schemas.microsoft.com/office/powerpoint/2010/main" val="164886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700" y="838200"/>
            <a:ext cx="6268475" cy="1384995"/>
          </a:xfrm>
          <a:prstGeom prst="rect">
            <a:avLst/>
          </a:prstGeom>
        </p:spPr>
        <p:txBody>
          <a:bodyPr wrap="square">
            <a:spAutoFit/>
          </a:bodyPr>
          <a:lstStyle/>
          <a:p>
            <a:r>
              <a:rPr lang="en-US" sz="2800" b="1" dirty="0">
                <a:solidFill>
                  <a:srgbClr val="003B4D"/>
                </a:solidFill>
                <a:latin typeface="Corbel" charset="0"/>
                <a:ea typeface="Corbel" charset="0"/>
                <a:cs typeface="Corbel" charset="0"/>
              </a:rPr>
              <a:t>FDI w </a:t>
            </a:r>
            <a:r>
              <a:rPr lang="en-US" sz="2800" b="1" dirty="0" err="1">
                <a:solidFill>
                  <a:srgbClr val="003B4D"/>
                </a:solidFill>
                <a:latin typeface="Corbel" charset="0"/>
                <a:ea typeface="Corbel" charset="0"/>
                <a:cs typeface="Corbel" charset="0"/>
              </a:rPr>
              <a:t>Polsce</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według</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województw</a:t>
            </a:r>
            <a:r>
              <a:rPr lang="en-US" sz="2800" b="1" dirty="0">
                <a:solidFill>
                  <a:srgbClr val="003B4D"/>
                </a:solidFill>
                <a:latin typeface="Corbel" charset="0"/>
                <a:ea typeface="Corbel" charset="0"/>
                <a:cs typeface="Corbel" charset="0"/>
              </a:rPr>
              <a:t>- </a:t>
            </a:r>
          </a:p>
          <a:p>
            <a:r>
              <a:rPr lang="en-US" sz="2800" b="1" dirty="0" err="1">
                <a:latin typeface="Corbel" charset="0"/>
                <a:ea typeface="Corbel" charset="0"/>
                <a:cs typeface="Corbel" charset="0"/>
              </a:rPr>
              <a:t>śląskie</a:t>
            </a:r>
            <a:r>
              <a:rPr lang="en-US" sz="2800" b="1" dirty="0">
                <a:latin typeface="Corbel" charset="0"/>
                <a:ea typeface="Corbel" charset="0"/>
                <a:cs typeface="Corbel" charset="0"/>
              </a:rPr>
              <a:t> : 218 </a:t>
            </a:r>
            <a:r>
              <a:rPr lang="en-US" sz="2800" b="1" dirty="0" err="1">
                <a:latin typeface="Corbel" charset="0"/>
                <a:ea typeface="Corbel" charset="0"/>
                <a:cs typeface="Corbel" charset="0"/>
              </a:rPr>
              <a:t>projekty</a:t>
            </a:r>
            <a:r>
              <a:rPr lang="en-US" sz="2800" b="1" dirty="0">
                <a:latin typeface="Corbel" charset="0"/>
                <a:ea typeface="Corbel" charset="0"/>
                <a:cs typeface="Corbel" charset="0"/>
              </a:rPr>
              <a:t> w 2015 r.</a:t>
            </a:r>
          </a:p>
          <a:p>
            <a:endParaRPr lang="en-US" sz="2800" b="1" dirty="0">
              <a:solidFill>
                <a:srgbClr val="003B4D"/>
              </a:solidFill>
              <a:latin typeface="Corbel" charset="0"/>
              <a:ea typeface="Corbel" charset="0"/>
              <a:cs typeface="Corbel" charset="0"/>
            </a:endParaRP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174" y="2895600"/>
            <a:ext cx="2113525" cy="2616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2469748"/>
            <a:ext cx="6172200" cy="3359552"/>
          </a:xfrm>
          <a:prstGeom prst="rect">
            <a:avLst/>
          </a:prstGeom>
        </p:spPr>
      </p:pic>
    </p:spTree>
    <p:extLst>
      <p:ext uri="{BB962C8B-B14F-4D97-AF65-F5344CB8AC3E}">
        <p14:creationId xmlns:p14="http://schemas.microsoft.com/office/powerpoint/2010/main" val="62641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8" name="Rectángulo 3"/>
          <p:cNvSpPr/>
          <p:nvPr/>
        </p:nvSpPr>
        <p:spPr>
          <a:xfrm>
            <a:off x="647700" y="838200"/>
            <a:ext cx="6268475" cy="1384995"/>
          </a:xfrm>
          <a:prstGeom prst="rect">
            <a:avLst/>
          </a:prstGeom>
        </p:spPr>
        <p:txBody>
          <a:bodyPr wrap="square">
            <a:spAutoFit/>
          </a:bodyPr>
          <a:lstStyle/>
          <a:p>
            <a:r>
              <a:rPr lang="en-US" sz="2800" b="1" dirty="0">
                <a:solidFill>
                  <a:srgbClr val="003B4D"/>
                </a:solidFill>
                <a:latin typeface="Corbel" charset="0"/>
                <a:ea typeface="Corbel" charset="0"/>
                <a:cs typeface="Corbel" charset="0"/>
              </a:rPr>
              <a:t>FDI w </a:t>
            </a:r>
            <a:r>
              <a:rPr lang="en-US" sz="2800" b="1" dirty="0" err="1">
                <a:solidFill>
                  <a:srgbClr val="003B4D"/>
                </a:solidFill>
                <a:latin typeface="Corbel" charset="0"/>
                <a:ea typeface="Corbel" charset="0"/>
                <a:cs typeface="Corbel" charset="0"/>
              </a:rPr>
              <a:t>Polsce</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według</a:t>
            </a:r>
            <a:r>
              <a:rPr lang="en-US" sz="2800" b="1" dirty="0">
                <a:solidFill>
                  <a:srgbClr val="003B4D"/>
                </a:solidFill>
                <a:latin typeface="Corbel" charset="0"/>
                <a:ea typeface="Corbel" charset="0"/>
                <a:cs typeface="Corbel" charset="0"/>
              </a:rPr>
              <a:t> </a:t>
            </a:r>
            <a:r>
              <a:rPr lang="en-US" sz="2800" b="1" dirty="0" err="1">
                <a:solidFill>
                  <a:srgbClr val="003B4D"/>
                </a:solidFill>
                <a:latin typeface="Corbel" charset="0"/>
                <a:ea typeface="Corbel" charset="0"/>
                <a:cs typeface="Corbel" charset="0"/>
              </a:rPr>
              <a:t>województw</a:t>
            </a:r>
            <a:r>
              <a:rPr lang="en-US" sz="2800" b="1" dirty="0">
                <a:solidFill>
                  <a:srgbClr val="003B4D"/>
                </a:solidFill>
                <a:latin typeface="Corbel" charset="0"/>
                <a:ea typeface="Corbel" charset="0"/>
                <a:cs typeface="Corbel" charset="0"/>
              </a:rPr>
              <a:t>- </a:t>
            </a:r>
          </a:p>
          <a:p>
            <a:r>
              <a:rPr lang="en-US" sz="2800" b="1" dirty="0">
                <a:latin typeface="Corbel" charset="0"/>
                <a:ea typeface="Corbel" charset="0"/>
                <a:cs typeface="Corbel" charset="0"/>
              </a:rPr>
              <a:t>Wielkopolski: 163 </a:t>
            </a:r>
            <a:r>
              <a:rPr lang="en-US" sz="2800" b="1" dirty="0" err="1">
                <a:latin typeface="Corbel" charset="0"/>
                <a:ea typeface="Corbel" charset="0"/>
                <a:cs typeface="Corbel" charset="0"/>
              </a:rPr>
              <a:t>projekty</a:t>
            </a:r>
            <a:r>
              <a:rPr lang="en-US" sz="2800" b="1" dirty="0">
                <a:latin typeface="Corbel" charset="0"/>
                <a:ea typeface="Corbel" charset="0"/>
                <a:cs typeface="Corbel" charset="0"/>
              </a:rPr>
              <a:t> w 2015 r.</a:t>
            </a:r>
          </a:p>
          <a:p>
            <a:endParaRPr lang="en-US" sz="2800" b="1" dirty="0">
              <a:solidFill>
                <a:srgbClr val="003B4D"/>
              </a:solidFill>
              <a:latin typeface="Corbel" charset="0"/>
              <a:ea typeface="Corbel" charset="0"/>
              <a:cs typeface="Corbel" charset="0"/>
            </a:endParaRPr>
          </a:p>
        </p:txBody>
      </p:sp>
      <p:sp>
        <p:nvSpPr>
          <p:cNvPr id="6" name="TextBox 5"/>
          <p:cNvSpPr txBox="1"/>
          <p:nvPr/>
        </p:nvSpPr>
        <p:spPr>
          <a:xfrm>
            <a:off x="651164" y="4613564"/>
            <a:ext cx="184731" cy="369332"/>
          </a:xfrm>
          <a:prstGeom prst="rect">
            <a:avLst/>
          </a:prstGeom>
          <a:noFill/>
        </p:spPr>
        <p:txBody>
          <a:bodyPr wrap="none" rtlCol="0">
            <a:spAutoFit/>
          </a:bodyPr>
          <a:lstStyle/>
          <a:p>
            <a:endParaRPr lang="en-US"/>
          </a:p>
        </p:txBody>
      </p:sp>
      <p:sp>
        <p:nvSpPr>
          <p:cNvPr id="11" name="Text Box 5"/>
          <p:cNvSpPr txBox="1">
            <a:spLocks noChangeArrowheads="1"/>
          </p:cNvSpPr>
          <p:nvPr/>
        </p:nvSpPr>
        <p:spPr bwMode="auto">
          <a:xfrm>
            <a:off x="725307" y="7014768"/>
            <a:ext cx="2893741" cy="246221"/>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Invest in Poland I Konrad Adenauer </a:t>
            </a:r>
            <a:r>
              <a:rPr lang="en-US" sz="1000" err="1">
                <a:latin typeface="Corbel" charset="0"/>
                <a:ea typeface="Corbel" charset="0"/>
                <a:cs typeface="Corbel" charset="0"/>
              </a:rPr>
              <a:t>Stiftung</a:t>
            </a:r>
            <a:endParaRPr lang="en-US" sz="1000">
              <a:latin typeface="Corbel" charset="0"/>
              <a:ea typeface="Corbel" charset="0"/>
              <a:cs typeface="Corbel"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85" y="2887962"/>
            <a:ext cx="5839326" cy="3200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175" y="2810648"/>
            <a:ext cx="2298657" cy="3277714"/>
          </a:xfrm>
          <a:prstGeom prst="rect">
            <a:avLst/>
          </a:prstGeom>
        </p:spPr>
      </p:pic>
    </p:spTree>
    <p:extLst>
      <p:ext uri="{BB962C8B-B14F-4D97-AF65-F5344CB8AC3E}">
        <p14:creationId xmlns:p14="http://schemas.microsoft.com/office/powerpoint/2010/main" val="14597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268475" cy="457200"/>
          </a:xfrm>
        </p:spPr>
        <p:txBody>
          <a:bodyPr/>
          <a:lstStyle/>
          <a:p>
            <a:r>
              <a:rPr lang="de-DE" sz="2800" dirty="0" err="1">
                <a:latin typeface="Corbel" charset="0"/>
                <a:ea typeface="Corbel" charset="0"/>
                <a:cs typeface="Corbel" charset="0"/>
              </a:rPr>
              <a:t>Czy</a:t>
            </a:r>
            <a:r>
              <a:rPr lang="de-DE" sz="2800" dirty="0">
                <a:latin typeface="Corbel" charset="0"/>
                <a:ea typeface="Corbel" charset="0"/>
                <a:cs typeface="Corbel" charset="0"/>
              </a:rPr>
              <a:t> </a:t>
            </a:r>
            <a:r>
              <a:rPr lang="de-DE" sz="2800" dirty="0" err="1">
                <a:latin typeface="Corbel" charset="0"/>
                <a:ea typeface="Corbel" charset="0"/>
                <a:cs typeface="Corbel" charset="0"/>
              </a:rPr>
              <a:t>przyciągamy</a:t>
            </a:r>
            <a:r>
              <a:rPr lang="de-DE" sz="2800" dirty="0">
                <a:latin typeface="Corbel" charset="0"/>
                <a:ea typeface="Corbel" charset="0"/>
                <a:cs typeface="Corbel" charset="0"/>
              </a:rPr>
              <a:t> </a:t>
            </a:r>
            <a:r>
              <a:rPr lang="de-DE" sz="2800" dirty="0" err="1">
                <a:latin typeface="Corbel" charset="0"/>
                <a:ea typeface="Corbel" charset="0"/>
                <a:cs typeface="Corbel" charset="0"/>
              </a:rPr>
              <a:t>inwestycje</a:t>
            </a:r>
            <a:r>
              <a:rPr lang="de-DE" sz="2800" dirty="0">
                <a:latin typeface="Corbel" charset="0"/>
                <a:ea typeface="Corbel" charset="0"/>
                <a:cs typeface="Corbel" charset="0"/>
              </a:rPr>
              <a:t> </a:t>
            </a:r>
            <a:r>
              <a:rPr lang="de-DE" sz="2800" dirty="0" err="1">
                <a:latin typeface="Corbel" charset="0"/>
                <a:ea typeface="Corbel" charset="0"/>
                <a:cs typeface="Corbel" charset="0"/>
              </a:rPr>
              <a:t>ma</a:t>
            </a:r>
            <a:r>
              <a:rPr lang="de-DE" sz="2800" dirty="0">
                <a:latin typeface="Corbel" charset="0"/>
                <a:ea typeface="Corbel" charset="0"/>
                <a:cs typeface="Corbel" charset="0"/>
              </a:rPr>
              <a:t> </a:t>
            </a:r>
            <a:r>
              <a:rPr lang="de-DE" sz="2800" dirty="0" err="1">
                <a:latin typeface="Corbel" charset="0"/>
                <a:ea typeface="Corbel" charset="0"/>
                <a:cs typeface="Corbel" charset="0"/>
              </a:rPr>
              <a:t>szczególnym</a:t>
            </a:r>
            <a:r>
              <a:rPr lang="de-DE" sz="2800" dirty="0">
                <a:latin typeface="Corbel" charset="0"/>
                <a:ea typeface="Corbel" charset="0"/>
                <a:cs typeface="Corbel" charset="0"/>
              </a:rPr>
              <a:t> </a:t>
            </a:r>
            <a:r>
              <a:rPr lang="de-DE" sz="2800" dirty="0" err="1">
                <a:latin typeface="Corbel" charset="0"/>
                <a:ea typeface="Corbel" charset="0"/>
                <a:cs typeface="Corbel" charset="0"/>
              </a:rPr>
              <a:t>znaczeniu</a:t>
            </a:r>
            <a:r>
              <a:rPr lang="de-DE" sz="2800" dirty="0">
                <a:latin typeface="Corbel" charset="0"/>
                <a:ea typeface="Corbel" charset="0"/>
                <a:cs typeface="Corbel" charset="0"/>
              </a:rPr>
              <a:t> </a:t>
            </a:r>
            <a:r>
              <a:rPr lang="de-DE" sz="2800" dirty="0" err="1">
                <a:latin typeface="Corbel" charset="0"/>
                <a:ea typeface="Corbel" charset="0"/>
                <a:cs typeface="Corbel" charset="0"/>
              </a:rPr>
              <a:t>dla</a:t>
            </a:r>
            <a:r>
              <a:rPr lang="de-DE" sz="2800" dirty="0">
                <a:latin typeface="Corbel" charset="0"/>
                <a:ea typeface="Corbel" charset="0"/>
                <a:cs typeface="Corbel" charset="0"/>
              </a:rPr>
              <a:t> </a:t>
            </a:r>
            <a:r>
              <a:rPr lang="de-DE" sz="2800" dirty="0" err="1">
                <a:latin typeface="Corbel" charset="0"/>
                <a:ea typeface="Corbel" charset="0"/>
                <a:cs typeface="Corbel" charset="0"/>
              </a:rPr>
              <a:t>gospodarki</a:t>
            </a:r>
            <a:endParaRPr lang="de-DE" sz="2800" dirty="0">
              <a:latin typeface="Corbel" charset="0"/>
              <a:ea typeface="Corbel" charset="0"/>
              <a:cs typeface="Corbel" charset="0"/>
            </a:endParaRPr>
          </a:p>
        </p:txBody>
      </p:sp>
      <p:sp>
        <p:nvSpPr>
          <p:cNvPr id="3" name="Text Placeholder 2"/>
          <p:cNvSpPr>
            <a:spLocks noGrp="1"/>
          </p:cNvSpPr>
          <p:nvPr>
            <p:ph type="body" sz="quarter" idx="11"/>
          </p:nvPr>
        </p:nvSpPr>
        <p:spPr>
          <a:xfrm>
            <a:off x="647699" y="1882266"/>
            <a:ext cx="9213859" cy="5280534"/>
          </a:xfrm>
        </p:spPr>
        <p:txBody>
          <a:bodyPr/>
          <a:lstStyle/>
          <a:p>
            <a:pPr>
              <a:spcBef>
                <a:spcPts val="0"/>
              </a:spcBef>
              <a:spcAft>
                <a:spcPts val="0"/>
              </a:spcAft>
            </a:pPr>
            <a:r>
              <a:rPr lang="en-US" sz="1600" b="1" dirty="0">
                <a:latin typeface="Corbel" charset="0"/>
                <a:ea typeface="Corbel" charset="0"/>
                <a:cs typeface="Corbel" charset="0"/>
              </a:rPr>
              <a:t>MOTORYZACJA - </a:t>
            </a:r>
            <a:r>
              <a:rPr lang="en-US" sz="1600" b="1" dirty="0" err="1">
                <a:latin typeface="Corbel" charset="0"/>
                <a:ea typeface="Corbel" charset="0"/>
                <a:cs typeface="Corbel" charset="0"/>
              </a:rPr>
              <a:t>dobrze</a:t>
            </a:r>
            <a:r>
              <a:rPr lang="en-US" sz="1600" b="1" dirty="0">
                <a:latin typeface="Corbel" charset="0"/>
                <a:ea typeface="Corbel" charset="0"/>
                <a:cs typeface="Corbel" charset="0"/>
              </a:rPr>
              <a:t> </a:t>
            </a:r>
            <a:r>
              <a:rPr lang="en-US" sz="1600" b="1" dirty="0" err="1">
                <a:latin typeface="Corbel" charset="0"/>
                <a:ea typeface="Corbel" charset="0"/>
                <a:cs typeface="Corbel" charset="0"/>
              </a:rPr>
              <a:t>sie</a:t>
            </a:r>
            <a:r>
              <a:rPr lang="en-US" sz="1600" b="1" dirty="0">
                <a:latin typeface="Corbel" charset="0"/>
                <a:ea typeface="Corbel" charset="0"/>
                <a:cs typeface="Corbel" charset="0"/>
              </a:rPr>
              <a:t> </a:t>
            </a:r>
            <a:r>
              <a:rPr lang="en-US" sz="1600" b="1" dirty="0" err="1">
                <a:latin typeface="Corbel" charset="0"/>
                <a:ea typeface="Corbel" charset="0"/>
                <a:cs typeface="Corbel" charset="0"/>
              </a:rPr>
              <a:t>rozwija</a:t>
            </a:r>
            <a:r>
              <a:rPr lang="en-US" sz="1600" b="1" dirty="0">
                <a:latin typeface="Corbel" charset="0"/>
                <a:ea typeface="Corbel" charset="0"/>
                <a:cs typeface="Corbel" charset="0"/>
              </a:rPr>
              <a:t> 39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w pipeline</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Reprezentuje</a:t>
            </a:r>
            <a:r>
              <a:rPr lang="en-US" sz="1600" dirty="0">
                <a:latin typeface="Corbel" charset="0"/>
                <a:ea typeface="Corbel" charset="0"/>
                <a:cs typeface="Corbel" charset="0"/>
              </a:rPr>
              <a:t> 17% </a:t>
            </a:r>
            <a:r>
              <a:rPr lang="en-US" sz="1600" dirty="0" err="1">
                <a:latin typeface="Corbel" charset="0"/>
                <a:ea typeface="Corbel" charset="0"/>
                <a:cs typeface="Corbel" charset="0"/>
              </a:rPr>
              <a:t>branży</a:t>
            </a:r>
            <a:r>
              <a:rPr lang="en-US" sz="1600" dirty="0">
                <a:latin typeface="Corbel" charset="0"/>
                <a:ea typeface="Corbel" charset="0"/>
                <a:cs typeface="Corbel" charset="0"/>
              </a:rPr>
              <a:t> </a:t>
            </a:r>
            <a:r>
              <a:rPr lang="en-US" sz="1600" dirty="0" err="1">
                <a:latin typeface="Corbel" charset="0"/>
                <a:ea typeface="Corbel" charset="0"/>
                <a:cs typeface="Corbel" charset="0"/>
              </a:rPr>
              <a:t>produkcyjnej</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10% </a:t>
            </a:r>
            <a:r>
              <a:rPr lang="en-US" sz="1600" dirty="0" err="1">
                <a:latin typeface="Corbel" charset="0"/>
                <a:ea typeface="Corbel" charset="0"/>
                <a:cs typeface="Corbel" charset="0"/>
              </a:rPr>
              <a:t>polskiego</a:t>
            </a:r>
            <a:r>
              <a:rPr lang="en-US" sz="1600" dirty="0">
                <a:latin typeface="Corbel" charset="0"/>
                <a:ea typeface="Corbel" charset="0"/>
                <a:cs typeface="Corbel" charset="0"/>
              </a:rPr>
              <a:t> </a:t>
            </a:r>
            <a:r>
              <a:rPr lang="en-US" sz="1600" dirty="0" err="1">
                <a:latin typeface="Corbel" charset="0"/>
                <a:ea typeface="Corbel" charset="0"/>
                <a:cs typeface="Corbel" charset="0"/>
              </a:rPr>
              <a:t>eksportu</a:t>
            </a:r>
            <a:r>
              <a:rPr lang="en-US" sz="1600" dirty="0">
                <a:latin typeface="Corbel" charset="0"/>
                <a:ea typeface="Corbel" charset="0"/>
                <a:cs typeface="Corbel" charset="0"/>
              </a:rPr>
              <a:t>.</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Dodatkowo</a:t>
            </a:r>
            <a:r>
              <a:rPr lang="en-US" sz="1600" dirty="0">
                <a:latin typeface="Corbel" charset="0"/>
                <a:ea typeface="Corbel" charset="0"/>
                <a:cs typeface="Corbel" charset="0"/>
              </a:rPr>
              <a:t> </a:t>
            </a:r>
            <a:r>
              <a:rPr lang="en-US" sz="1600" dirty="0" err="1">
                <a:latin typeface="Corbel" charset="0"/>
                <a:ea typeface="Corbel" charset="0"/>
                <a:cs typeface="Corbel" charset="0"/>
              </a:rPr>
              <a:t>napędzany</a:t>
            </a:r>
            <a:r>
              <a:rPr lang="en-US" sz="1600" dirty="0">
                <a:latin typeface="Corbel" charset="0"/>
                <a:ea typeface="Corbel" charset="0"/>
                <a:cs typeface="Corbel" charset="0"/>
              </a:rPr>
              <a:t> </a:t>
            </a:r>
            <a:r>
              <a:rPr lang="en-US" sz="1600" dirty="0" err="1">
                <a:latin typeface="Corbel" charset="0"/>
                <a:ea typeface="Corbel" charset="0"/>
                <a:cs typeface="Corbel" charset="0"/>
              </a:rPr>
              <a:t>przez</a:t>
            </a:r>
            <a:r>
              <a:rPr lang="en-US" sz="1600" dirty="0">
                <a:latin typeface="Corbel" charset="0"/>
                <a:ea typeface="Corbel" charset="0"/>
                <a:cs typeface="Corbel" charset="0"/>
              </a:rPr>
              <a:t> </a:t>
            </a:r>
            <a:r>
              <a:rPr lang="en-US" sz="1600" dirty="0" err="1">
                <a:latin typeface="Corbel" charset="0"/>
                <a:ea typeface="Corbel" charset="0"/>
                <a:cs typeface="Corbel" charset="0"/>
              </a:rPr>
              <a:t>dostawców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intensywny</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technologiczny</a:t>
            </a:r>
            <a:r>
              <a:rPr lang="en-US" sz="1600" dirty="0">
                <a:latin typeface="Corbel" charset="0"/>
                <a:ea typeface="Corbel" charset="0"/>
                <a:cs typeface="Corbel" charset="0"/>
              </a:rPr>
              <a:t>.</a:t>
            </a:r>
          </a:p>
          <a:p>
            <a:pPr>
              <a:spcBef>
                <a:spcPts val="0"/>
              </a:spcBef>
              <a:spcAft>
                <a:spcPts val="0"/>
              </a:spcAft>
            </a:pPr>
            <a:endParaRPr lang="en-US" sz="10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LOTNICTWO - </a:t>
            </a:r>
            <a:r>
              <a:rPr lang="pl-PL" sz="1600" b="1" dirty="0">
                <a:latin typeface="Corbel" charset="0"/>
                <a:ea typeface="Corbel" charset="0"/>
                <a:cs typeface="Corbel" charset="0"/>
              </a:rPr>
              <a:t>n</a:t>
            </a:r>
            <a:r>
              <a:rPr lang="en-US" sz="1600" b="1" dirty="0" err="1">
                <a:latin typeface="Corbel" charset="0"/>
                <a:ea typeface="Corbel" charset="0"/>
                <a:cs typeface="Corbel" charset="0"/>
              </a:rPr>
              <a:t>ajbardziej</a:t>
            </a:r>
            <a:r>
              <a:rPr lang="en-US" sz="1600" b="1" dirty="0">
                <a:latin typeface="Corbel" charset="0"/>
                <a:ea typeface="Corbel" charset="0"/>
                <a:cs typeface="Corbel" charset="0"/>
              </a:rPr>
              <a:t> </a:t>
            </a:r>
            <a:r>
              <a:rPr lang="en-US" sz="1600" b="1" dirty="0" err="1">
                <a:latin typeface="Corbel" charset="0"/>
                <a:ea typeface="Corbel" charset="0"/>
                <a:cs typeface="Corbel" charset="0"/>
              </a:rPr>
              <a:t>innowacyjna</a:t>
            </a:r>
            <a:r>
              <a:rPr lang="en-US" sz="1600" b="1" dirty="0">
                <a:latin typeface="Corbel" charset="0"/>
                <a:ea typeface="Corbel" charset="0"/>
                <a:cs typeface="Corbel" charset="0"/>
              </a:rPr>
              <a:t> </a:t>
            </a:r>
            <a:r>
              <a:rPr lang="en-US" sz="1600" b="1" dirty="0" err="1">
                <a:latin typeface="Corbel" charset="0"/>
                <a:ea typeface="Corbel" charset="0"/>
                <a:cs typeface="Corbel" charset="0"/>
              </a:rPr>
              <a:t>gałąź</a:t>
            </a:r>
            <a:r>
              <a:rPr lang="en-US" sz="1600" b="1" dirty="0">
                <a:latin typeface="Corbel" charset="0"/>
                <a:ea typeface="Corbel" charset="0"/>
                <a:cs typeface="Corbel" charset="0"/>
              </a:rPr>
              <a:t> </a:t>
            </a:r>
            <a:r>
              <a:rPr lang="en-US" sz="1600" b="1" dirty="0" err="1">
                <a:latin typeface="Corbel" charset="0"/>
                <a:ea typeface="Corbel" charset="0"/>
                <a:cs typeface="Corbel" charset="0"/>
              </a:rPr>
              <a:t>gospodarki</a:t>
            </a:r>
            <a:r>
              <a:rPr lang="en-US" sz="1600" b="1" dirty="0">
                <a:latin typeface="Corbel" charset="0"/>
                <a:ea typeface="Corbel" charset="0"/>
                <a:cs typeface="Corbel" charset="0"/>
              </a:rPr>
              <a:t> (4 </a:t>
            </a:r>
            <a:r>
              <a:rPr lang="en-US" sz="1600" b="1" dirty="0" err="1">
                <a:latin typeface="Corbel" charset="0"/>
                <a:ea typeface="Corbel" charset="0"/>
                <a:cs typeface="Corbel" charset="0"/>
              </a:rPr>
              <a:t>projekty</a:t>
            </a:r>
            <a:r>
              <a:rPr lang="en-US" sz="1600" b="1" dirty="0">
                <a:latin typeface="Corbel" charset="0"/>
                <a:ea typeface="Corbel" charset="0"/>
                <a:cs typeface="Corbel" charset="0"/>
              </a:rPr>
              <a:t> )</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Polska</a:t>
            </a:r>
            <a:r>
              <a:rPr lang="en-US" sz="1600" dirty="0">
                <a:latin typeface="Corbel" charset="0"/>
                <a:ea typeface="Corbel" charset="0"/>
                <a:cs typeface="Corbel" charset="0"/>
              </a:rPr>
              <a:t> jest </a:t>
            </a:r>
            <a:r>
              <a:rPr lang="en-US" sz="1600" dirty="0" err="1">
                <a:latin typeface="Corbel" charset="0"/>
                <a:ea typeface="Corbel" charset="0"/>
                <a:cs typeface="Corbel" charset="0"/>
              </a:rPr>
              <a:t>najszybciej</a:t>
            </a:r>
            <a:r>
              <a:rPr lang="en-US" sz="1600" dirty="0">
                <a:latin typeface="Corbel" charset="0"/>
                <a:ea typeface="Corbel" charset="0"/>
                <a:cs typeface="Corbel" charset="0"/>
              </a:rPr>
              <a:t> </a:t>
            </a:r>
            <a:r>
              <a:rPr lang="en-US" sz="1600" dirty="0" err="1">
                <a:latin typeface="Corbel" charset="0"/>
                <a:ea typeface="Corbel" charset="0"/>
                <a:cs typeface="Corbel" charset="0"/>
              </a:rPr>
              <a:t>rozwijającym</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rynkiem</a:t>
            </a:r>
            <a:r>
              <a:rPr lang="en-US" sz="1600" dirty="0">
                <a:latin typeface="Corbel" charset="0"/>
                <a:ea typeface="Corbel" charset="0"/>
                <a:cs typeface="Corbel" charset="0"/>
              </a:rPr>
              <a:t> </a:t>
            </a:r>
            <a:r>
              <a:rPr lang="en-US" sz="1600" dirty="0" err="1">
                <a:latin typeface="Corbel" charset="0"/>
                <a:ea typeface="Corbel" charset="0"/>
                <a:cs typeface="Corbel" charset="0"/>
              </a:rPr>
              <a:t>usług</a:t>
            </a:r>
            <a:r>
              <a:rPr lang="en-US" sz="1600" dirty="0">
                <a:latin typeface="Corbel" charset="0"/>
                <a:ea typeface="Corbel" charset="0"/>
                <a:cs typeface="Corbel" charset="0"/>
              </a:rPr>
              <a:t> </a:t>
            </a:r>
            <a:r>
              <a:rPr lang="en-US" sz="1600" dirty="0" err="1">
                <a:latin typeface="Corbel" charset="0"/>
                <a:ea typeface="Corbel" charset="0"/>
                <a:cs typeface="Corbel" charset="0"/>
              </a:rPr>
              <a:t>lotniczych</a:t>
            </a:r>
            <a:r>
              <a:rPr lang="en-US" sz="1600" dirty="0">
                <a:latin typeface="Corbel" charset="0"/>
                <a:ea typeface="Corbel" charset="0"/>
                <a:cs typeface="Corbel" charset="0"/>
              </a:rPr>
              <a:t> </a:t>
            </a:r>
            <a:r>
              <a:rPr lang="en-US" sz="1600" dirty="0" err="1">
                <a:latin typeface="Corbel" charset="0"/>
                <a:ea typeface="Corbel" charset="0"/>
                <a:cs typeface="Corbel" charset="0"/>
              </a:rPr>
              <a:t>iprzewoźnikow</a:t>
            </a:r>
            <a:r>
              <a:rPr lang="en-US" sz="1600" dirty="0">
                <a:latin typeface="Corbel" charset="0"/>
                <a:ea typeface="Corbel" charset="0"/>
                <a:cs typeface="Corbel" charset="0"/>
              </a:rPr>
              <a:t> w CEE.</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Potrzeba</a:t>
            </a:r>
            <a:r>
              <a:rPr lang="en-US" sz="1600" dirty="0">
                <a:latin typeface="Corbel" charset="0"/>
                <a:ea typeface="Corbel" charset="0"/>
                <a:cs typeface="Corbel" charset="0"/>
              </a:rPr>
              <a:t> </a:t>
            </a:r>
            <a:r>
              <a:rPr lang="en-US" sz="1600" dirty="0" err="1">
                <a:latin typeface="Corbel" charset="0"/>
                <a:ea typeface="Corbel" charset="0"/>
                <a:cs typeface="Corbel" charset="0"/>
              </a:rPr>
              <a:t>rozwijania</a:t>
            </a:r>
            <a:r>
              <a:rPr lang="en-US" sz="1600" dirty="0">
                <a:latin typeface="Corbel" charset="0"/>
                <a:ea typeface="Corbel" charset="0"/>
                <a:cs typeface="Corbel" charset="0"/>
              </a:rPr>
              <a:t> </a:t>
            </a:r>
            <a:r>
              <a:rPr lang="en-US" sz="1600" dirty="0" err="1">
                <a:latin typeface="Corbel" charset="0"/>
                <a:ea typeface="Corbel" charset="0"/>
                <a:cs typeface="Corbel" charset="0"/>
              </a:rPr>
              <a:t>klastrów</a:t>
            </a:r>
            <a:r>
              <a:rPr lang="en-US" sz="1600" dirty="0">
                <a:latin typeface="Corbel" charset="0"/>
                <a:ea typeface="Corbel" charset="0"/>
                <a:cs typeface="Corbel" charset="0"/>
              </a:rPr>
              <a:t> </a:t>
            </a:r>
            <a:r>
              <a:rPr lang="en-US" sz="1600" dirty="0" err="1">
                <a:latin typeface="Corbel" charset="0"/>
                <a:ea typeface="Corbel" charset="0"/>
                <a:cs typeface="Corbel" charset="0"/>
              </a:rPr>
              <a:t>lotniczych</a:t>
            </a:r>
            <a:r>
              <a:rPr lang="en-US" sz="1600" dirty="0">
                <a:latin typeface="Corbel" charset="0"/>
                <a:ea typeface="Corbel" charset="0"/>
                <a:cs typeface="Corbel" charset="0"/>
              </a:rPr>
              <a:t> I </a:t>
            </a:r>
            <a:r>
              <a:rPr lang="en-US" sz="1600" dirty="0" err="1">
                <a:latin typeface="Corbel" charset="0"/>
                <a:ea typeface="Corbel" charset="0"/>
                <a:cs typeface="Corbel" charset="0"/>
              </a:rPr>
              <a:t>inwestycji</a:t>
            </a:r>
            <a:r>
              <a:rPr lang="en-US" sz="1600" dirty="0">
                <a:latin typeface="Corbel" charset="0"/>
                <a:ea typeface="Corbel" charset="0"/>
                <a:cs typeface="Corbel" charset="0"/>
              </a:rPr>
              <a:t> w </a:t>
            </a:r>
            <a:r>
              <a:rPr lang="en-US" sz="1600" dirty="0" err="1">
                <a:latin typeface="Corbel" charset="0"/>
                <a:ea typeface="Corbel" charset="0"/>
                <a:cs typeface="Corbel" charset="0"/>
              </a:rPr>
              <a:t>nowoczesne</a:t>
            </a:r>
            <a:r>
              <a:rPr lang="en-US" sz="1600" dirty="0">
                <a:latin typeface="Corbel" charset="0"/>
                <a:ea typeface="Corbel" charset="0"/>
                <a:cs typeface="Corbel" charset="0"/>
              </a:rPr>
              <a:t> </a:t>
            </a:r>
            <a:r>
              <a:rPr lang="en-US" sz="1600" dirty="0" err="1">
                <a:latin typeface="Corbel" charset="0"/>
                <a:ea typeface="Corbel" charset="0"/>
                <a:cs typeface="Corbel" charset="0"/>
              </a:rPr>
              <a:t>technologiie</a:t>
            </a:r>
            <a:r>
              <a:rPr lang="en-US" sz="1600" dirty="0">
                <a:latin typeface="Corbel" charset="0"/>
                <a:ea typeface="Corbel" charset="0"/>
                <a:cs typeface="Corbel" charset="0"/>
              </a:rPr>
              <a:t>.</a:t>
            </a:r>
          </a:p>
          <a:p>
            <a:pPr>
              <a:spcBef>
                <a:spcPts val="0"/>
              </a:spcBef>
              <a:spcAft>
                <a:spcPts val="0"/>
              </a:spcAft>
            </a:pPr>
            <a:endParaRPr lang="en-US" sz="10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BIOTECHNOLOGIA I FARMACEUTYKA - 5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w 2015 (</a:t>
            </a:r>
            <a:r>
              <a:rPr lang="en-US" sz="1600" b="1" dirty="0" err="1">
                <a:latin typeface="Corbel" charset="0"/>
                <a:ea typeface="Corbel" charset="0"/>
                <a:cs typeface="Corbel" charset="0"/>
              </a:rPr>
              <a:t>medtech</a:t>
            </a:r>
            <a:r>
              <a:rPr lang="en-US" sz="1600" b="1" dirty="0">
                <a:latin typeface="Corbel" charset="0"/>
                <a:ea typeface="Corbel" charset="0"/>
                <a:cs typeface="Corbel" charset="0"/>
              </a:rPr>
              <a:t> </a:t>
            </a:r>
            <a:r>
              <a:rPr lang="pl-PL" sz="1600" b="1" dirty="0">
                <a:latin typeface="Corbel" charset="0"/>
                <a:ea typeface="Corbel" charset="0"/>
                <a:cs typeface="Corbel" charset="0"/>
              </a:rPr>
              <a:t>i </a:t>
            </a:r>
            <a:r>
              <a:rPr lang="en-US" sz="1600" b="1" dirty="0" err="1">
                <a:latin typeface="Corbel" charset="0"/>
                <a:ea typeface="Corbel" charset="0"/>
                <a:cs typeface="Corbel" charset="0"/>
              </a:rPr>
              <a:t>usług</a:t>
            </a:r>
            <a:r>
              <a:rPr lang="en-US" sz="1600" b="1" dirty="0">
                <a:latin typeface="Corbel" charset="0"/>
                <a:ea typeface="Corbel" charset="0"/>
                <a:cs typeface="Corbel" charset="0"/>
              </a:rPr>
              <a:t> </a:t>
            </a:r>
            <a:r>
              <a:rPr lang="en-US" sz="1600" b="1" dirty="0" err="1">
                <a:latin typeface="Corbel" charset="0"/>
                <a:ea typeface="Corbel" charset="0"/>
                <a:cs typeface="Corbel" charset="0"/>
              </a:rPr>
              <a:t>medycznych</a:t>
            </a:r>
            <a:r>
              <a:rPr lang="en-US" sz="1600" b="1" dirty="0">
                <a:latin typeface="Corbel" charset="0"/>
                <a:ea typeface="Corbel" charset="0"/>
                <a:cs typeface="Corbel" charset="0"/>
              </a:rPr>
              <a:t>)</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Tendencja</a:t>
            </a:r>
            <a:r>
              <a:rPr lang="en-US" sz="1600" dirty="0">
                <a:latin typeface="Corbel" charset="0"/>
                <a:ea typeface="Corbel" charset="0"/>
                <a:cs typeface="Corbel" charset="0"/>
              </a:rPr>
              <a:t> </a:t>
            </a:r>
            <a:r>
              <a:rPr lang="en-US" sz="1600" dirty="0" err="1">
                <a:latin typeface="Corbel" charset="0"/>
                <a:ea typeface="Corbel" charset="0"/>
                <a:cs typeface="Corbel" charset="0"/>
              </a:rPr>
              <a:t>globalizacji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przenoszenia</a:t>
            </a:r>
            <a:r>
              <a:rPr lang="en-US" sz="1600" dirty="0">
                <a:latin typeface="Corbel" charset="0"/>
                <a:ea typeface="Corbel" charset="0"/>
                <a:cs typeface="Corbel" charset="0"/>
              </a:rPr>
              <a:t> </a:t>
            </a:r>
            <a:r>
              <a:rPr lang="en-US" sz="1600" dirty="0" err="1">
                <a:latin typeface="Corbel" charset="0"/>
                <a:ea typeface="Corbel" charset="0"/>
                <a:cs typeface="Corbel" charset="0"/>
              </a:rPr>
              <a:t>produkcji</a:t>
            </a:r>
            <a:r>
              <a:rPr lang="en-US" sz="1600" dirty="0">
                <a:latin typeface="Corbel" charset="0"/>
                <a:ea typeface="Corbel" charset="0"/>
                <a:cs typeface="Corbel" charset="0"/>
              </a:rPr>
              <a:t> do </a:t>
            </a:r>
            <a:r>
              <a:rPr lang="en-US" sz="1600" dirty="0" err="1">
                <a:latin typeface="Corbel" charset="0"/>
                <a:ea typeface="Corbel" charset="0"/>
                <a:cs typeface="Corbel" charset="0"/>
              </a:rPr>
              <a:t>państw</a:t>
            </a:r>
            <a:r>
              <a:rPr lang="en-US" sz="1600" dirty="0">
                <a:latin typeface="Corbel" charset="0"/>
                <a:ea typeface="Corbel" charset="0"/>
                <a:cs typeface="Corbel" charset="0"/>
              </a:rPr>
              <a:t> o </a:t>
            </a:r>
            <a:r>
              <a:rPr lang="en-US" sz="1600" dirty="0" err="1">
                <a:latin typeface="Corbel" charset="0"/>
                <a:ea typeface="Corbel" charset="0"/>
                <a:cs typeface="Corbel" charset="0"/>
              </a:rPr>
              <a:t>niższych</a:t>
            </a:r>
            <a:r>
              <a:rPr lang="en-US" sz="1600" dirty="0">
                <a:latin typeface="Corbel" charset="0"/>
                <a:ea typeface="Corbel" charset="0"/>
                <a:cs typeface="Corbel" charset="0"/>
              </a:rPr>
              <a:t> </a:t>
            </a:r>
            <a:r>
              <a:rPr lang="en-US" sz="1600" dirty="0" err="1">
                <a:latin typeface="Corbel" charset="0"/>
                <a:ea typeface="Corbel" charset="0"/>
                <a:cs typeface="Corbel" charset="0"/>
              </a:rPr>
              <a:t>kosztach</a:t>
            </a:r>
            <a:r>
              <a:rPr lang="en-US" sz="1600" dirty="0">
                <a:latin typeface="Corbel" charset="0"/>
                <a:ea typeface="Corbel" charset="0"/>
                <a:cs typeface="Corbel" charset="0"/>
              </a:rPr>
              <a:t>.</a:t>
            </a:r>
          </a:p>
          <a:p>
            <a:pPr marL="285750" indent="-285750">
              <a:spcBef>
                <a:spcPts val="0"/>
              </a:spcBef>
              <a:spcAft>
                <a:spcPts val="0"/>
              </a:spcAft>
              <a:buFont typeface="Wingdings" charset="2"/>
              <a:buChar char="§"/>
            </a:pPr>
            <a:r>
              <a:rPr lang="en-US" sz="1600" dirty="0">
                <a:latin typeface="Corbel" charset="0"/>
                <a:ea typeface="Corbel" charset="0"/>
                <a:cs typeface="Corbel" charset="0"/>
              </a:rPr>
              <a:t>Ro</a:t>
            </a:r>
            <a:r>
              <a:rPr lang="pl-PL" sz="1600" dirty="0">
                <a:latin typeface="Corbel" charset="0"/>
                <a:ea typeface="Corbel" charset="0"/>
                <a:cs typeface="Corbel" charset="0"/>
              </a:rPr>
              <a:t>ś</a:t>
            </a:r>
            <a:r>
              <a:rPr lang="en-US" sz="1600" dirty="0" err="1">
                <a:latin typeface="Corbel" charset="0"/>
                <a:ea typeface="Corbel" charset="0"/>
                <a:cs typeface="Corbel" charset="0"/>
              </a:rPr>
              <a:t>nie</a:t>
            </a:r>
            <a:r>
              <a:rPr lang="en-US" sz="1600" dirty="0">
                <a:latin typeface="Corbel" charset="0"/>
                <a:ea typeface="Corbel" charset="0"/>
                <a:cs typeface="Corbel" charset="0"/>
              </a:rPr>
              <a:t> </a:t>
            </a:r>
            <a:r>
              <a:rPr lang="en-US" sz="1600" dirty="0" err="1">
                <a:latin typeface="Corbel" charset="0"/>
                <a:ea typeface="Corbel" charset="0"/>
                <a:cs typeface="Corbel" charset="0"/>
              </a:rPr>
              <a:t>liczba</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zdrowotnych</a:t>
            </a:r>
            <a:r>
              <a:rPr lang="en-US" sz="1600" dirty="0">
                <a:latin typeface="Corbel" charset="0"/>
                <a:ea typeface="Corbel" charset="0"/>
                <a:cs typeface="Corbel" charset="0"/>
              </a:rPr>
              <a:t>  </a:t>
            </a:r>
            <a:r>
              <a:rPr lang="en-US" sz="1600" dirty="0" err="1">
                <a:latin typeface="Corbel" charset="0"/>
                <a:ea typeface="Corbel" charset="0"/>
                <a:cs typeface="Corbel" charset="0"/>
              </a:rPr>
              <a:t>poprzez</a:t>
            </a:r>
            <a:r>
              <a:rPr lang="en-US" sz="1600" dirty="0">
                <a:latin typeface="Corbel" charset="0"/>
                <a:ea typeface="Corbel" charset="0"/>
                <a:cs typeface="Corbel" charset="0"/>
              </a:rPr>
              <a:t> M &amp; A, </a:t>
            </a:r>
            <a:r>
              <a:rPr lang="en-US" sz="1600" dirty="0" err="1">
                <a:latin typeface="Corbel" charset="0"/>
                <a:ea typeface="Corbel" charset="0"/>
                <a:cs typeface="Corbel" charset="0"/>
              </a:rPr>
              <a:t>podwojenie</a:t>
            </a:r>
            <a:r>
              <a:rPr lang="en-US" sz="1600" dirty="0">
                <a:latin typeface="Corbel" charset="0"/>
                <a:ea typeface="Corbel" charset="0"/>
                <a:cs typeface="Corbel" charset="0"/>
              </a:rPr>
              <a:t> </a:t>
            </a:r>
            <a:r>
              <a:rPr lang="en-US" sz="1600" dirty="0" err="1">
                <a:latin typeface="Corbel" charset="0"/>
                <a:ea typeface="Corbel" charset="0"/>
                <a:cs typeface="Corbel" charset="0"/>
              </a:rPr>
              <a:t>poziomu</a:t>
            </a:r>
            <a:r>
              <a:rPr lang="en-US" sz="1600" dirty="0">
                <a:latin typeface="Corbel" charset="0"/>
                <a:ea typeface="Corbel" charset="0"/>
                <a:cs typeface="Corbel" charset="0"/>
              </a:rPr>
              <a:t> </a:t>
            </a:r>
            <a:r>
              <a:rPr lang="en-US" sz="1600" dirty="0" err="1">
                <a:latin typeface="Corbel" charset="0"/>
                <a:ea typeface="Corbel" charset="0"/>
                <a:cs typeface="Corbel" charset="0"/>
              </a:rPr>
              <a:t>wobec</a:t>
            </a:r>
            <a:r>
              <a:rPr lang="en-US" sz="1600" dirty="0">
                <a:latin typeface="Corbel" charset="0"/>
                <a:ea typeface="Corbel" charset="0"/>
                <a:cs typeface="Corbel" charset="0"/>
              </a:rPr>
              <a:t> 2013.</a:t>
            </a:r>
          </a:p>
          <a:p>
            <a:pPr>
              <a:spcBef>
                <a:spcPts val="0"/>
              </a:spcBef>
              <a:spcAft>
                <a:spcPts val="0"/>
              </a:spcAft>
            </a:pPr>
            <a:endParaRPr lang="en-US" sz="10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BADAWCZO-ROZWOJOWA- 11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w 2015</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uzależnione</a:t>
            </a:r>
            <a:r>
              <a:rPr lang="en-US" sz="1600" dirty="0">
                <a:latin typeface="Corbel" charset="0"/>
                <a:ea typeface="Corbel" charset="0"/>
                <a:cs typeface="Corbel" charset="0"/>
              </a:rPr>
              <a:t> od </a:t>
            </a:r>
            <a:r>
              <a:rPr lang="en-US" sz="1600" dirty="0" err="1">
                <a:latin typeface="Corbel" charset="0"/>
                <a:ea typeface="Corbel" charset="0"/>
                <a:cs typeface="Corbel" charset="0"/>
              </a:rPr>
              <a:t>dostępności</a:t>
            </a:r>
            <a:r>
              <a:rPr lang="en-US" sz="1600" dirty="0">
                <a:latin typeface="Corbel" charset="0"/>
                <a:ea typeface="Corbel" charset="0"/>
                <a:cs typeface="Corbel" charset="0"/>
              </a:rPr>
              <a:t> </a:t>
            </a:r>
            <a:r>
              <a:rPr lang="en-US" sz="1600" dirty="0" err="1">
                <a:latin typeface="Corbel" charset="0"/>
                <a:ea typeface="Corbel" charset="0"/>
                <a:cs typeface="Corbel" charset="0"/>
              </a:rPr>
              <a:t>wykwalifikowanej</a:t>
            </a:r>
            <a:r>
              <a:rPr lang="en-US" sz="1600" dirty="0">
                <a:latin typeface="Corbel" charset="0"/>
                <a:ea typeface="Corbel" charset="0"/>
                <a:cs typeface="Corbel" charset="0"/>
              </a:rPr>
              <a:t> </a:t>
            </a:r>
            <a:r>
              <a:rPr lang="en-US" sz="1600" dirty="0" err="1">
                <a:latin typeface="Corbel" charset="0"/>
                <a:ea typeface="Corbel" charset="0"/>
                <a:cs typeface="Corbel" charset="0"/>
              </a:rPr>
              <a:t>siły</a:t>
            </a:r>
            <a:r>
              <a:rPr lang="en-US" sz="1600" dirty="0">
                <a:latin typeface="Corbel" charset="0"/>
                <a:ea typeface="Corbel" charset="0"/>
                <a:cs typeface="Corbel" charset="0"/>
              </a:rPr>
              <a:t> </a:t>
            </a:r>
            <a:r>
              <a:rPr lang="en-US" sz="1600" dirty="0" err="1">
                <a:latin typeface="Corbel" charset="0"/>
                <a:ea typeface="Corbel" charset="0"/>
                <a:cs typeface="Corbel" charset="0"/>
              </a:rPr>
              <a:t>roboczej</a:t>
            </a:r>
            <a:r>
              <a:rPr lang="en-US" sz="1600" dirty="0">
                <a:latin typeface="Corbel" charset="0"/>
                <a:ea typeface="Corbel" charset="0"/>
                <a:cs typeface="Corbel" charset="0"/>
              </a:rPr>
              <a:t>.</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Istotne</a:t>
            </a:r>
            <a:r>
              <a:rPr lang="en-US" sz="1600" dirty="0">
                <a:latin typeface="Corbel" charset="0"/>
                <a:ea typeface="Corbel" charset="0"/>
                <a:cs typeface="Corbel" charset="0"/>
              </a:rPr>
              <a:t> </a:t>
            </a:r>
            <a:r>
              <a:rPr lang="en-US" sz="1600" dirty="0" err="1">
                <a:latin typeface="Corbel" charset="0"/>
                <a:ea typeface="Corbel" charset="0"/>
                <a:cs typeface="Corbel" charset="0"/>
              </a:rPr>
              <a:t>sa</a:t>
            </a:r>
            <a:r>
              <a:rPr lang="en-US" sz="1600" dirty="0">
                <a:latin typeface="Corbel" charset="0"/>
                <a:ea typeface="Corbel" charset="0"/>
                <a:cs typeface="Corbel" charset="0"/>
              </a:rPr>
              <a:t> </a:t>
            </a:r>
            <a:r>
              <a:rPr lang="en-US" sz="1600" dirty="0" err="1">
                <a:latin typeface="Corbel" charset="0"/>
                <a:ea typeface="Corbel" charset="0"/>
                <a:cs typeface="Corbel" charset="0"/>
              </a:rPr>
              <a:t>zachęty</a:t>
            </a:r>
            <a:r>
              <a:rPr lang="en-US" sz="1600" dirty="0">
                <a:latin typeface="Corbel" charset="0"/>
                <a:ea typeface="Corbel" charset="0"/>
                <a:cs typeface="Corbel" charset="0"/>
              </a:rPr>
              <a:t> </a:t>
            </a:r>
            <a:r>
              <a:rPr lang="en-US" sz="1600" dirty="0" err="1">
                <a:latin typeface="Corbel" charset="0"/>
                <a:ea typeface="Corbel" charset="0"/>
                <a:cs typeface="Corbel" charset="0"/>
              </a:rPr>
              <a:t>podatkowe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dotacje</a:t>
            </a:r>
            <a:r>
              <a:rPr lang="en-US" sz="1600" dirty="0">
                <a:latin typeface="Corbel" charset="0"/>
                <a:ea typeface="Corbel" charset="0"/>
                <a:cs typeface="Corbel" charset="0"/>
              </a:rPr>
              <a:t> w </a:t>
            </a:r>
            <a:r>
              <a:rPr lang="en-US" sz="1600" dirty="0" err="1">
                <a:latin typeface="Corbel" charset="0"/>
                <a:ea typeface="Corbel" charset="0"/>
                <a:cs typeface="Corbel" charset="0"/>
              </a:rPr>
              <a:t>obszarze</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działalności</a:t>
            </a:r>
            <a:r>
              <a:rPr lang="en-US" sz="1600" dirty="0">
                <a:latin typeface="Corbel" charset="0"/>
                <a:ea typeface="Corbel" charset="0"/>
                <a:cs typeface="Corbel" charset="0"/>
              </a:rPr>
              <a:t> </a:t>
            </a:r>
            <a:r>
              <a:rPr lang="en-US" sz="1600" dirty="0" err="1">
                <a:latin typeface="Corbel" charset="0"/>
                <a:ea typeface="Corbel" charset="0"/>
                <a:cs typeface="Corbel" charset="0"/>
              </a:rPr>
              <a:t>badawczo-rozwojowej</a:t>
            </a:r>
            <a:r>
              <a:rPr lang="en-US" sz="1600" dirty="0">
                <a:latin typeface="Corbel" charset="0"/>
                <a:ea typeface="Corbel" charset="0"/>
                <a:cs typeface="Corbel" charset="0"/>
              </a:rPr>
              <a:t>.</a:t>
            </a:r>
          </a:p>
          <a:p>
            <a:pPr>
              <a:spcBef>
                <a:spcPts val="0"/>
              </a:spcBef>
              <a:spcAft>
                <a:spcPts val="0"/>
              </a:spcAft>
            </a:pPr>
            <a:endParaRPr lang="en-US" sz="1000" dirty="0">
              <a:latin typeface="Corbel" charset="0"/>
              <a:ea typeface="Corbel" charset="0"/>
              <a:cs typeface="Corbel" charset="0"/>
            </a:endParaRPr>
          </a:p>
          <a:p>
            <a:pPr>
              <a:spcBef>
                <a:spcPts val="0"/>
              </a:spcBef>
              <a:spcAft>
                <a:spcPts val="0"/>
              </a:spcAft>
            </a:pPr>
            <a:r>
              <a:rPr lang="en-US" sz="1600" b="1" dirty="0" err="1">
                <a:latin typeface="Corbel" charset="0"/>
                <a:ea typeface="Corbel" charset="0"/>
                <a:cs typeface="Corbel" charset="0"/>
              </a:rPr>
              <a:t>ELEKTRONIkA</a:t>
            </a:r>
            <a:r>
              <a:rPr lang="en-US" sz="1600" b="1" dirty="0">
                <a:latin typeface="Corbel" charset="0"/>
                <a:ea typeface="Corbel" charset="0"/>
                <a:cs typeface="Corbel" charset="0"/>
              </a:rPr>
              <a:t>- IT – 72% </a:t>
            </a:r>
            <a:r>
              <a:rPr lang="en-US" sz="1600" b="1" dirty="0" err="1">
                <a:latin typeface="Corbel" charset="0"/>
                <a:ea typeface="Corbel" charset="0"/>
                <a:cs typeface="Corbel" charset="0"/>
              </a:rPr>
              <a:t>eksportu</a:t>
            </a:r>
            <a:r>
              <a:rPr lang="en-US" sz="1600" b="1" dirty="0">
                <a:latin typeface="Corbel" charset="0"/>
                <a:ea typeface="Corbel" charset="0"/>
                <a:cs typeface="Corbel" charset="0"/>
              </a:rPr>
              <a:t> z CEE  </a:t>
            </a:r>
            <a:r>
              <a:rPr lang="en-US" sz="1600" b="1" dirty="0" err="1">
                <a:latin typeface="Corbel" charset="0"/>
                <a:ea typeface="Corbel" charset="0"/>
                <a:cs typeface="Corbel" charset="0"/>
              </a:rPr>
              <a:t>pochodzi</a:t>
            </a:r>
            <a:r>
              <a:rPr lang="en-US" sz="1600" b="1" dirty="0">
                <a:latin typeface="Corbel" charset="0"/>
                <a:ea typeface="Corbel" charset="0"/>
                <a:cs typeface="Corbel" charset="0"/>
              </a:rPr>
              <a:t> z </a:t>
            </a:r>
            <a:r>
              <a:rPr lang="en-US" sz="1600" b="1" dirty="0" err="1">
                <a:latin typeface="Corbel" charset="0"/>
                <a:ea typeface="Corbel" charset="0"/>
                <a:cs typeface="Corbel" charset="0"/>
              </a:rPr>
              <a:t>Węgier</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Czech</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Mozliwe</a:t>
            </a:r>
            <a:r>
              <a:rPr lang="en-US" sz="1600" dirty="0">
                <a:latin typeface="Corbel" charset="0"/>
                <a:ea typeface="Corbel" charset="0"/>
                <a:cs typeface="Corbel" charset="0"/>
              </a:rPr>
              <a:t> </a:t>
            </a:r>
            <a:r>
              <a:rPr lang="en-US" sz="1600" dirty="0" err="1">
                <a:latin typeface="Corbel" charset="0"/>
                <a:ea typeface="Corbel" charset="0"/>
                <a:cs typeface="Corbel" charset="0"/>
              </a:rPr>
              <a:t>ze</a:t>
            </a:r>
            <a:r>
              <a:rPr lang="en-US" sz="1600" dirty="0">
                <a:latin typeface="Corbel" charset="0"/>
                <a:ea typeface="Corbel" charset="0"/>
                <a:cs typeface="Corbel" charset="0"/>
              </a:rPr>
              <a:t> segment </a:t>
            </a:r>
            <a:r>
              <a:rPr lang="en-US" sz="1600" dirty="0" err="1">
                <a:latin typeface="Corbel" charset="0"/>
                <a:ea typeface="Corbel" charset="0"/>
                <a:cs typeface="Corbel" charset="0"/>
              </a:rPr>
              <a:t>będzie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kurczyć</a:t>
            </a:r>
            <a:r>
              <a:rPr lang="pl-PL" sz="1600" dirty="0">
                <a:latin typeface="Corbel" charset="0"/>
                <a:ea typeface="Corbel" charset="0"/>
                <a:cs typeface="Corbel" charset="0"/>
              </a:rPr>
              <a:t>,</a:t>
            </a:r>
            <a:r>
              <a:rPr lang="en-US" sz="1600" dirty="0">
                <a:latin typeface="Corbel" charset="0"/>
                <a:ea typeface="Corbel" charset="0"/>
                <a:cs typeface="Corbel" charset="0"/>
              </a:rPr>
              <a:t> </a:t>
            </a:r>
            <a:r>
              <a:rPr lang="en-US" sz="1600" dirty="0" err="1">
                <a:latin typeface="Corbel" charset="0"/>
                <a:ea typeface="Corbel" charset="0"/>
                <a:cs typeface="Corbel" charset="0"/>
              </a:rPr>
              <a:t>bo</a:t>
            </a:r>
            <a:r>
              <a:rPr lang="en-US" sz="1600" dirty="0">
                <a:latin typeface="Corbel" charset="0"/>
                <a:ea typeface="Corbel" charset="0"/>
                <a:cs typeface="Corbel" charset="0"/>
              </a:rPr>
              <a:t> in</a:t>
            </a:r>
            <a:r>
              <a:rPr lang="pl-PL" sz="1600" dirty="0">
                <a:latin typeface="Corbel" charset="0"/>
                <a:ea typeface="Corbel" charset="0"/>
                <a:cs typeface="Corbel" charset="0"/>
              </a:rPr>
              <a:t>n</a:t>
            </a:r>
            <a:r>
              <a:rPr lang="en-US" sz="1600" dirty="0">
                <a:latin typeface="Corbel" charset="0"/>
                <a:ea typeface="Corbel" charset="0"/>
                <a:cs typeface="Corbel" charset="0"/>
              </a:rPr>
              <a:t>e </a:t>
            </a:r>
            <a:r>
              <a:rPr lang="en-US" sz="1600" dirty="0" err="1">
                <a:latin typeface="Corbel" charset="0"/>
                <a:ea typeface="Corbel" charset="0"/>
                <a:cs typeface="Corbel" charset="0"/>
              </a:rPr>
              <a:t>kraje</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znacznie</a:t>
            </a:r>
            <a:r>
              <a:rPr lang="en-US" sz="1600" dirty="0">
                <a:latin typeface="Corbel" charset="0"/>
                <a:ea typeface="Corbel" charset="0"/>
                <a:cs typeface="Corbel" charset="0"/>
              </a:rPr>
              <a:t> </a:t>
            </a:r>
            <a:r>
              <a:rPr lang="en-US" sz="1600" dirty="0" err="1">
                <a:latin typeface="Corbel" charset="0"/>
                <a:ea typeface="Corbel" charset="0"/>
                <a:cs typeface="Corbel" charset="0"/>
              </a:rPr>
              <a:t>silniejsze</a:t>
            </a:r>
            <a:r>
              <a:rPr lang="en-US" sz="1600" dirty="0">
                <a:latin typeface="Corbel" charset="0"/>
                <a:ea typeface="Corbel" charset="0"/>
                <a:cs typeface="Corbel" charset="0"/>
              </a:rPr>
              <a:t> </a:t>
            </a:r>
            <a:r>
              <a:rPr lang="en-US" sz="1600" dirty="0" err="1">
                <a:latin typeface="Corbel" charset="0"/>
                <a:ea typeface="Corbel" charset="0"/>
                <a:cs typeface="Corbel" charset="0"/>
              </a:rPr>
              <a:t>niż</a:t>
            </a:r>
            <a:r>
              <a:rPr lang="en-US" sz="1600" dirty="0">
                <a:latin typeface="Corbel" charset="0"/>
                <a:ea typeface="Corbel" charset="0"/>
                <a:cs typeface="Corbel" charset="0"/>
              </a:rPr>
              <a:t> </a:t>
            </a:r>
            <a:r>
              <a:rPr lang="en-US" sz="1600" dirty="0" err="1">
                <a:latin typeface="Corbel" charset="0"/>
                <a:ea typeface="Corbel" charset="0"/>
                <a:cs typeface="Corbel" charset="0"/>
              </a:rPr>
              <a:t>Polska</a:t>
            </a:r>
            <a:r>
              <a:rPr lang="en-US" sz="1600" dirty="0">
                <a:latin typeface="Corbel" charset="0"/>
                <a:ea typeface="Corbel" charset="0"/>
                <a:cs typeface="Corbel" charset="0"/>
              </a:rPr>
              <a:t>.</a:t>
            </a:r>
          </a:p>
          <a:p>
            <a:pPr marL="285750" indent="-285750">
              <a:spcBef>
                <a:spcPts val="0"/>
              </a:spcBef>
              <a:spcAft>
                <a:spcPts val="0"/>
              </a:spcAft>
              <a:buFont typeface="Wingdings" charset="2"/>
              <a:buChar char="§"/>
            </a:pPr>
            <a:r>
              <a:rPr lang="en-US" sz="1600" dirty="0">
                <a:latin typeface="Corbel" charset="0"/>
                <a:ea typeface="Corbel" charset="0"/>
                <a:cs typeface="Corbel" charset="0"/>
              </a:rPr>
              <a:t>FDI z </a:t>
            </a:r>
            <a:r>
              <a:rPr lang="en-US" sz="1600" dirty="0" err="1">
                <a:latin typeface="Corbel" charset="0"/>
                <a:ea typeface="Corbel" charset="0"/>
                <a:cs typeface="Corbel" charset="0"/>
              </a:rPr>
              <a:t>sektora</a:t>
            </a:r>
            <a:r>
              <a:rPr lang="en-US" sz="1600" dirty="0">
                <a:latin typeface="Corbel" charset="0"/>
                <a:ea typeface="Corbel" charset="0"/>
                <a:cs typeface="Corbel" charset="0"/>
              </a:rPr>
              <a:t> </a:t>
            </a:r>
            <a:r>
              <a:rPr lang="en-US" sz="1600" dirty="0" err="1">
                <a:latin typeface="Corbel" charset="0"/>
                <a:ea typeface="Corbel" charset="0"/>
                <a:cs typeface="Corbel" charset="0"/>
              </a:rPr>
              <a:t>techniki</a:t>
            </a:r>
            <a:r>
              <a:rPr lang="en-US" sz="1600" dirty="0">
                <a:latin typeface="Corbel" charset="0"/>
                <a:ea typeface="Corbel" charset="0"/>
                <a:cs typeface="Corbel" charset="0"/>
              </a:rPr>
              <a:t> </a:t>
            </a:r>
            <a:r>
              <a:rPr lang="en-US" sz="1600" dirty="0" err="1">
                <a:latin typeface="Corbel" charset="0"/>
                <a:ea typeface="Corbel" charset="0"/>
                <a:cs typeface="Corbel" charset="0"/>
              </a:rPr>
              <a:t>elektronicznej</a:t>
            </a:r>
            <a:r>
              <a:rPr lang="pl-PL" sz="1600" dirty="0">
                <a:latin typeface="Corbel" charset="0"/>
                <a:ea typeface="Corbel" charset="0"/>
                <a:cs typeface="Corbel" charset="0"/>
              </a:rPr>
              <a:t>, </a:t>
            </a:r>
            <a:r>
              <a:rPr lang="en-US" sz="1600" dirty="0" err="1">
                <a:latin typeface="Corbel" charset="0"/>
                <a:ea typeface="Corbel" charset="0"/>
                <a:cs typeface="Corbel" charset="0"/>
              </a:rPr>
              <a:t>przetwarzania</a:t>
            </a:r>
            <a:r>
              <a:rPr lang="en-US" sz="1600" dirty="0">
                <a:latin typeface="Corbel" charset="0"/>
                <a:ea typeface="Corbel" charset="0"/>
                <a:cs typeface="Corbel" charset="0"/>
              </a:rPr>
              <a:t> </a:t>
            </a:r>
            <a:r>
              <a:rPr lang="en-US" sz="1600" dirty="0" err="1">
                <a:latin typeface="Corbel" charset="0"/>
                <a:ea typeface="Corbel" charset="0"/>
                <a:cs typeface="Corbel" charset="0"/>
              </a:rPr>
              <a:t>danych</a:t>
            </a:r>
            <a:r>
              <a:rPr lang="en-US" sz="1600" dirty="0">
                <a:latin typeface="Corbel" charset="0"/>
                <a:ea typeface="Corbel" charset="0"/>
                <a:cs typeface="Corbel" charset="0"/>
              </a:rPr>
              <a:t>, </a:t>
            </a:r>
            <a:r>
              <a:rPr lang="en-US" sz="1600" dirty="0" err="1">
                <a:latin typeface="Corbel" charset="0"/>
                <a:ea typeface="Corbel" charset="0"/>
                <a:cs typeface="Corbel" charset="0"/>
              </a:rPr>
              <a:t>użytkowej</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komponentow</a:t>
            </a:r>
            <a:r>
              <a:rPr lang="en-US" sz="1600" dirty="0">
                <a:latin typeface="Corbel" charset="0"/>
                <a:ea typeface="Corbel" charset="0"/>
                <a:cs typeface="Corbel" charset="0"/>
              </a:rPr>
              <a:t>.</a:t>
            </a:r>
          </a:p>
          <a:p>
            <a:pPr>
              <a:spcBef>
                <a:spcPts val="0"/>
              </a:spcBef>
              <a:spcAft>
                <a:spcPts val="0"/>
              </a:spcAft>
            </a:pPr>
            <a:endParaRPr lang="en-US" sz="10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BPO- OUTSOURCING- 18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w 2015</a:t>
            </a:r>
          </a:p>
          <a:p>
            <a:pPr marL="285750" indent="-285750">
              <a:spcBef>
                <a:spcPts val="0"/>
              </a:spcBef>
              <a:spcAft>
                <a:spcPts val="0"/>
              </a:spcAft>
              <a:buFont typeface="Wingdings" charset="2"/>
              <a:buChar char="§"/>
            </a:pPr>
            <a:r>
              <a:rPr lang="en-US" sz="1600" dirty="0" err="1">
                <a:latin typeface="Corbel" charset="0"/>
                <a:ea typeface="Corbel" charset="0"/>
                <a:cs typeface="Corbel" charset="0"/>
              </a:rPr>
              <a:t>Wciąż</a:t>
            </a:r>
            <a:r>
              <a:rPr lang="en-US" sz="1600" dirty="0">
                <a:latin typeface="Corbel" charset="0"/>
                <a:ea typeface="Corbel" charset="0"/>
                <a:cs typeface="Corbel" charset="0"/>
              </a:rPr>
              <a:t> </a:t>
            </a:r>
            <a:r>
              <a:rPr lang="en-US" sz="1600" dirty="0" err="1">
                <a:latin typeface="Corbel" charset="0"/>
                <a:ea typeface="Corbel" charset="0"/>
                <a:cs typeface="Corbel" charset="0"/>
              </a:rPr>
              <a:t>nabiera</a:t>
            </a:r>
            <a:r>
              <a:rPr lang="en-US" sz="1600" dirty="0">
                <a:latin typeface="Corbel" charset="0"/>
                <a:ea typeface="Corbel" charset="0"/>
                <a:cs typeface="Corbel" charset="0"/>
              </a:rPr>
              <a:t> </a:t>
            </a:r>
            <a:r>
              <a:rPr lang="en-US" sz="1600" dirty="0" err="1">
                <a:latin typeface="Corbel" charset="0"/>
                <a:ea typeface="Corbel" charset="0"/>
                <a:cs typeface="Corbel" charset="0"/>
              </a:rPr>
              <a:t>tempa</a:t>
            </a:r>
            <a:r>
              <a:rPr lang="en-US" sz="1600" dirty="0">
                <a:latin typeface="Corbel" charset="0"/>
                <a:ea typeface="Corbel" charset="0"/>
                <a:cs typeface="Corbel" charset="0"/>
              </a:rPr>
              <a:t>, </a:t>
            </a:r>
            <a:r>
              <a:rPr lang="en-US" sz="1600" dirty="0" err="1">
                <a:latin typeface="Corbel" charset="0"/>
                <a:ea typeface="Corbel" charset="0"/>
                <a:cs typeface="Corbel" charset="0"/>
              </a:rPr>
              <a:t>wa</a:t>
            </a:r>
            <a:r>
              <a:rPr lang="pl-PL" sz="1600" dirty="0">
                <a:latin typeface="Corbel" charset="0"/>
                <a:ea typeface="Corbel" charset="0"/>
                <a:cs typeface="Corbel" charset="0"/>
              </a:rPr>
              <a:t>ż</a:t>
            </a:r>
            <a:r>
              <a:rPr lang="en-US" sz="1600" dirty="0">
                <a:latin typeface="Corbel" charset="0"/>
                <a:ea typeface="Corbel" charset="0"/>
                <a:cs typeface="Corbel" charset="0"/>
              </a:rPr>
              <a:t>ne </a:t>
            </a:r>
            <a:r>
              <a:rPr lang="en-US" sz="1600" dirty="0" err="1">
                <a:latin typeface="Corbel" charset="0"/>
                <a:ea typeface="Corbel" charset="0"/>
                <a:cs typeface="Corbel" charset="0"/>
              </a:rPr>
              <a:t>istnienie</a:t>
            </a:r>
            <a:r>
              <a:rPr lang="en-US" sz="1600" dirty="0">
                <a:latin typeface="Corbel" charset="0"/>
                <a:ea typeface="Corbel" charset="0"/>
                <a:cs typeface="Corbel" charset="0"/>
              </a:rPr>
              <a:t> </a:t>
            </a:r>
            <a:r>
              <a:rPr lang="en-US" sz="1600" dirty="0" err="1">
                <a:latin typeface="Corbel" charset="0"/>
                <a:ea typeface="Corbel" charset="0"/>
                <a:cs typeface="Corbel" charset="0"/>
              </a:rPr>
              <a:t>silnych</a:t>
            </a:r>
            <a:r>
              <a:rPr lang="en-US" sz="1600" dirty="0">
                <a:latin typeface="Corbel" charset="0"/>
                <a:ea typeface="Corbel" charset="0"/>
                <a:cs typeface="Corbel" charset="0"/>
              </a:rPr>
              <a:t>  </a:t>
            </a:r>
            <a:r>
              <a:rPr lang="en-US" sz="1600" dirty="0" err="1">
                <a:latin typeface="Corbel" charset="0"/>
                <a:ea typeface="Corbel" charset="0"/>
                <a:cs typeface="Corbel" charset="0"/>
              </a:rPr>
              <a:t>programów</a:t>
            </a:r>
            <a:r>
              <a:rPr lang="en-US" sz="1600" dirty="0">
                <a:latin typeface="Corbel" charset="0"/>
                <a:ea typeface="Corbel" charset="0"/>
                <a:cs typeface="Corbel" charset="0"/>
              </a:rPr>
              <a:t> </a:t>
            </a:r>
            <a:r>
              <a:rPr lang="en-US" sz="1600" dirty="0" err="1">
                <a:latin typeface="Corbel" charset="0"/>
                <a:ea typeface="Corbel" charset="0"/>
                <a:cs typeface="Corbel" charset="0"/>
              </a:rPr>
              <a:t>edukacyjnych</a:t>
            </a:r>
            <a:r>
              <a:rPr lang="en-US" sz="1600" dirty="0">
                <a:latin typeface="Corbel" charset="0"/>
                <a:ea typeface="Corbel" charset="0"/>
                <a:cs typeface="Corbel" charset="0"/>
              </a:rPr>
              <a: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64006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057900" cy="1524000"/>
          </a:xfrm>
        </p:spPr>
        <p:txBody>
          <a:bodyPr/>
          <a:lstStyle/>
          <a:p>
            <a:r>
              <a:rPr lang="de-DE" sz="2800" dirty="0" err="1">
                <a:latin typeface="Corbel" charset="0"/>
                <a:ea typeface="Corbel" charset="0"/>
                <a:cs typeface="Corbel" charset="0"/>
              </a:rPr>
              <a:t>Napływ</a:t>
            </a:r>
            <a:r>
              <a:rPr lang="de-DE" sz="2800" dirty="0">
                <a:latin typeface="Corbel" charset="0"/>
                <a:ea typeface="Corbel" charset="0"/>
                <a:cs typeface="Corbel" charset="0"/>
              </a:rPr>
              <a:t> FDI 2014 - 2017 </a:t>
            </a:r>
            <a:r>
              <a:rPr lang="de-DE" sz="2800" dirty="0" err="1">
                <a:latin typeface="Corbel" charset="0"/>
                <a:ea typeface="Corbel" charset="0"/>
                <a:cs typeface="Corbel" charset="0"/>
              </a:rPr>
              <a:t>w</a:t>
            </a:r>
            <a:r>
              <a:rPr lang="de-DE" sz="2800" dirty="0">
                <a:latin typeface="Corbel" charset="0"/>
                <a:ea typeface="Corbel" charset="0"/>
                <a:cs typeface="Corbel" charset="0"/>
              </a:rPr>
              <a:t> </a:t>
            </a:r>
            <a:r>
              <a:rPr lang="de-DE" sz="2800" dirty="0" err="1">
                <a:latin typeface="Corbel" charset="0"/>
                <a:ea typeface="Corbel" charset="0"/>
                <a:cs typeface="Corbel" charset="0"/>
              </a:rPr>
              <a:t>miliardach</a:t>
            </a:r>
            <a:r>
              <a:rPr lang="de-DE" sz="2800" dirty="0">
                <a:latin typeface="Corbel" charset="0"/>
                <a:ea typeface="Corbel" charset="0"/>
                <a:cs typeface="Corbel" charset="0"/>
              </a:rPr>
              <a:t> $</a:t>
            </a:r>
            <a:endParaRPr lang="de-DE" sz="1200" b="0" dirty="0">
              <a:latin typeface="Corbel" charset="0"/>
              <a:ea typeface="Corbel" charset="0"/>
              <a:cs typeface="Corbel" charset="0"/>
            </a:endParaRPr>
          </a:p>
          <a:p>
            <a:r>
              <a:rPr lang="pl-PL" sz="1200" b="0" dirty="0">
                <a:latin typeface="Corbel" charset="0"/>
                <a:ea typeface="Corbel" charset="0"/>
                <a:cs typeface="Corbel" charset="0"/>
              </a:rPr>
              <a:t>Według </a:t>
            </a:r>
            <a:r>
              <a:rPr lang="en-US" sz="1200" b="0" dirty="0" err="1">
                <a:latin typeface="Corbel" charset="0"/>
                <a:ea typeface="Corbel" charset="0"/>
                <a:cs typeface="Corbel" charset="0"/>
              </a:rPr>
              <a:t>oficjalnych</a:t>
            </a:r>
            <a:r>
              <a:rPr lang="en-US" sz="1200" b="0" dirty="0">
                <a:latin typeface="Corbel" charset="0"/>
                <a:ea typeface="Corbel" charset="0"/>
                <a:cs typeface="Corbel" charset="0"/>
              </a:rPr>
              <a:t> </a:t>
            </a:r>
            <a:r>
              <a:rPr lang="en-US" sz="1200" b="0" dirty="0" err="1">
                <a:latin typeface="Corbel" charset="0"/>
                <a:ea typeface="Corbel" charset="0"/>
                <a:cs typeface="Corbel" charset="0"/>
              </a:rPr>
              <a:t>badań</a:t>
            </a:r>
            <a:r>
              <a:rPr lang="en-US" sz="1200" b="0" dirty="0">
                <a:latin typeface="Corbel" charset="0"/>
                <a:ea typeface="Corbel" charset="0"/>
                <a:cs typeface="Corbel" charset="0"/>
              </a:rPr>
              <a:t> </a:t>
            </a:r>
            <a:r>
              <a:rPr lang="en-US" sz="1200" b="0" dirty="0" err="1">
                <a:latin typeface="Corbel" charset="0"/>
                <a:ea typeface="Corbel" charset="0"/>
                <a:cs typeface="Corbel" charset="0"/>
              </a:rPr>
              <a:t>przeprowadzonych</a:t>
            </a:r>
            <a:r>
              <a:rPr lang="en-US" sz="1200" b="0" dirty="0">
                <a:latin typeface="Corbel" charset="0"/>
                <a:ea typeface="Corbel" charset="0"/>
                <a:cs typeface="Corbel" charset="0"/>
              </a:rPr>
              <a:t> </a:t>
            </a:r>
            <a:r>
              <a:rPr lang="en-US" sz="1200" b="0" dirty="0" err="1">
                <a:latin typeface="Corbel" charset="0"/>
                <a:ea typeface="Corbel" charset="0"/>
                <a:cs typeface="Corbel" charset="0"/>
              </a:rPr>
              <a:t>poprzez</a:t>
            </a:r>
            <a:r>
              <a:rPr lang="en-US" sz="1200" b="0" dirty="0">
                <a:latin typeface="Corbel" charset="0"/>
                <a:ea typeface="Corbel" charset="0"/>
                <a:cs typeface="Corbel" charset="0"/>
              </a:rPr>
              <a:t> UNCTAD </a:t>
            </a:r>
            <a:r>
              <a:rPr lang="en-US" sz="1200" b="0" dirty="0" err="1">
                <a:latin typeface="Corbel" charset="0"/>
                <a:ea typeface="Corbel" charset="0"/>
                <a:cs typeface="Corbel" charset="0"/>
              </a:rPr>
              <a:t>i</a:t>
            </a:r>
            <a:r>
              <a:rPr lang="en-US" sz="1200" b="0" dirty="0">
                <a:latin typeface="Corbel" charset="0"/>
                <a:ea typeface="Corbel" charset="0"/>
                <a:cs typeface="Corbel" charset="0"/>
              </a:rPr>
              <a:t> </a:t>
            </a:r>
            <a:r>
              <a:rPr lang="en-US" sz="1200" b="0" dirty="0" err="1">
                <a:latin typeface="Corbel" charset="0"/>
                <a:ea typeface="Corbel" charset="0"/>
                <a:cs typeface="Corbel" charset="0"/>
              </a:rPr>
              <a:t>Narodowy</a:t>
            </a:r>
            <a:r>
              <a:rPr lang="en-US" sz="1200" b="0" dirty="0">
                <a:latin typeface="Corbel" charset="0"/>
                <a:ea typeface="Corbel" charset="0"/>
                <a:cs typeface="Corbel" charset="0"/>
              </a:rPr>
              <a:t> Bank </a:t>
            </a:r>
            <a:r>
              <a:rPr lang="en-US" sz="1200" b="0" dirty="0" err="1">
                <a:latin typeface="Corbel" charset="0"/>
                <a:ea typeface="Corbel" charset="0"/>
                <a:cs typeface="Corbel" charset="0"/>
              </a:rPr>
              <a:t>Polski</a:t>
            </a:r>
            <a:endParaRPr lang="en-US" sz="1200" b="0" dirty="0">
              <a:latin typeface="Corbel" charset="0"/>
              <a:ea typeface="Corbel" charset="0"/>
              <a:cs typeface="Corbel" charset="0"/>
            </a:endParaRPr>
          </a:p>
        </p:txBody>
      </p:sp>
      <p:sp>
        <p:nvSpPr>
          <p:cNvPr id="3" name="TextBox 2"/>
          <p:cNvSpPr txBox="1"/>
          <p:nvPr/>
        </p:nvSpPr>
        <p:spPr>
          <a:xfrm>
            <a:off x="6705599" y="1752600"/>
            <a:ext cx="3155959" cy="3770263"/>
          </a:xfrm>
          <a:prstGeom prst="rect">
            <a:avLst/>
          </a:prstGeom>
          <a:noFill/>
        </p:spPr>
        <p:txBody>
          <a:bodyPr wrap="square" rtlCol="0">
            <a:spAutoFit/>
          </a:bodyPr>
          <a:lstStyle/>
          <a:p>
            <a:r>
              <a:rPr lang="en-US" sz="1400" b="1" dirty="0">
                <a:latin typeface="Corbel" charset="0"/>
                <a:ea typeface="Corbel" charset="0"/>
                <a:cs typeface="Corbel" charset="0"/>
              </a:rPr>
              <a:t>W 2016 r. </a:t>
            </a:r>
          </a:p>
          <a:p>
            <a:endParaRPr lang="en-US" sz="1400" b="1" dirty="0">
              <a:latin typeface="Corbel" charset="0"/>
              <a:ea typeface="Corbel" charset="0"/>
              <a:cs typeface="Corbel" charset="0"/>
            </a:endParaRPr>
          </a:p>
          <a:p>
            <a:pPr marL="285750" indent="-285750">
              <a:buFont typeface="Arial" charset="0"/>
              <a:buChar char="•"/>
            </a:pPr>
            <a:r>
              <a:rPr lang="en-US" sz="1400" dirty="0">
                <a:latin typeface="Corbel" charset="0"/>
                <a:ea typeface="Corbel" charset="0"/>
                <a:cs typeface="Corbel" charset="0"/>
              </a:rPr>
              <a:t>FDI </a:t>
            </a:r>
            <a:r>
              <a:rPr lang="en-US" sz="1400" dirty="0" err="1">
                <a:latin typeface="Corbel" charset="0"/>
                <a:ea typeface="Corbel" charset="0"/>
                <a:cs typeface="Corbel" charset="0"/>
              </a:rPr>
              <a:t>spadły</a:t>
            </a:r>
            <a:r>
              <a:rPr lang="en-US" sz="1400" dirty="0">
                <a:latin typeface="Corbel" charset="0"/>
                <a:ea typeface="Corbel" charset="0"/>
                <a:cs typeface="Corbel" charset="0"/>
              </a:rPr>
              <a:t> 2%</a:t>
            </a:r>
          </a:p>
          <a:p>
            <a:pPr marL="171450" indent="-171450">
              <a:buFont typeface="Arial" charset="0"/>
              <a:buChar char="•"/>
            </a:pPr>
            <a:endParaRPr lang="en-US" sz="5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Projekty</a:t>
            </a:r>
            <a:r>
              <a:rPr lang="en-US" sz="1400" dirty="0">
                <a:latin typeface="Corbel" charset="0"/>
                <a:ea typeface="Corbel" charset="0"/>
                <a:cs typeface="Corbel" charset="0"/>
              </a:rPr>
              <a:t> greenfield </a:t>
            </a:r>
            <a:r>
              <a:rPr lang="en-US" sz="1400" dirty="0" err="1">
                <a:latin typeface="Corbel" charset="0"/>
                <a:ea typeface="Corbel" charset="0"/>
                <a:cs typeface="Corbel" charset="0"/>
              </a:rPr>
              <a:t>wzrosły</a:t>
            </a:r>
            <a:r>
              <a:rPr lang="en-US" sz="1400" dirty="0">
                <a:latin typeface="Corbel" charset="0"/>
                <a:ea typeface="Corbel" charset="0"/>
                <a:cs typeface="Corbel" charset="0"/>
              </a:rPr>
              <a:t> o 7 % , 828 </a:t>
            </a:r>
            <a:r>
              <a:rPr lang="en-US" sz="1400" dirty="0" err="1">
                <a:latin typeface="Corbel" charset="0"/>
                <a:ea typeface="Corbel" charset="0"/>
                <a:cs typeface="Corbel" charset="0"/>
              </a:rPr>
              <a:t>miliardów</a:t>
            </a:r>
            <a:r>
              <a:rPr lang="en-US" sz="1400" dirty="0">
                <a:latin typeface="Corbel" charset="0"/>
                <a:ea typeface="Corbel" charset="0"/>
                <a:cs typeface="Corbel" charset="0"/>
              </a:rPr>
              <a:t> $ </a:t>
            </a:r>
            <a:r>
              <a:rPr lang="en-US" sz="500" dirty="0">
                <a:latin typeface="Corbel" charset="0"/>
                <a:ea typeface="Corbel" charset="0"/>
                <a:cs typeface="Corbel" charset="0"/>
              </a:rPr>
              <a:t>)</a:t>
            </a:r>
          </a:p>
          <a:p>
            <a:pPr marL="285750" indent="-285750">
              <a:buFont typeface="Arial" charset="0"/>
              <a:buChar char="•"/>
            </a:pPr>
            <a:r>
              <a:rPr lang="en-US" sz="1400" dirty="0" err="1">
                <a:latin typeface="Corbel" charset="0"/>
                <a:ea typeface="Corbel" charset="0"/>
                <a:cs typeface="Corbel" charset="0"/>
              </a:rPr>
              <a:t>Inwestycje</a:t>
            </a:r>
            <a:r>
              <a:rPr lang="en-US" sz="1400" dirty="0">
                <a:latin typeface="Corbel" charset="0"/>
                <a:ea typeface="Corbel" charset="0"/>
                <a:cs typeface="Corbel" charset="0"/>
              </a:rPr>
              <a:t> </a:t>
            </a:r>
            <a:r>
              <a:rPr lang="en-US" sz="1400" dirty="0" err="1">
                <a:latin typeface="Corbel" charset="0"/>
                <a:ea typeface="Corbel" charset="0"/>
                <a:cs typeface="Corbel" charset="0"/>
              </a:rPr>
              <a:t>kapitałowe</a:t>
            </a:r>
            <a:r>
              <a:rPr lang="en-US" sz="1400" dirty="0">
                <a:latin typeface="Corbel" charset="0"/>
                <a:ea typeface="Corbel" charset="0"/>
                <a:cs typeface="Corbel" charset="0"/>
              </a:rPr>
              <a:t> (M&amp;A) </a:t>
            </a:r>
            <a:r>
              <a:rPr lang="en-US" sz="1400" dirty="0" err="1">
                <a:latin typeface="Corbel" charset="0"/>
                <a:ea typeface="Corbel" charset="0"/>
                <a:cs typeface="Corbel" charset="0"/>
              </a:rPr>
              <a:t>wzrosły</a:t>
            </a:r>
            <a:r>
              <a:rPr lang="en-US" sz="1400" dirty="0">
                <a:latin typeface="Corbel" charset="0"/>
                <a:ea typeface="Corbel" charset="0"/>
                <a:cs typeface="Corbel" charset="0"/>
              </a:rPr>
              <a:t> o 18% </a:t>
            </a:r>
          </a:p>
          <a:p>
            <a:pPr marL="285750" indent="-285750">
              <a:buFont typeface="Arial" charset="0"/>
              <a:buChar char="•"/>
            </a:pPr>
            <a:endParaRPr lang="en-US" sz="5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Spadek</a:t>
            </a:r>
            <a:r>
              <a:rPr lang="en-US" sz="1400" dirty="0">
                <a:latin typeface="Corbel" charset="0"/>
                <a:ea typeface="Corbel" charset="0"/>
                <a:cs typeface="Corbel" charset="0"/>
              </a:rPr>
              <a:t> </a:t>
            </a:r>
            <a:r>
              <a:rPr lang="en-US" sz="1400" dirty="0" err="1">
                <a:latin typeface="Corbel" charset="0"/>
                <a:ea typeface="Corbel" charset="0"/>
                <a:cs typeface="Corbel" charset="0"/>
              </a:rPr>
              <a:t>napływu</a:t>
            </a:r>
            <a:r>
              <a:rPr lang="en-US" sz="1400" dirty="0">
                <a:latin typeface="Corbel" charset="0"/>
                <a:ea typeface="Corbel" charset="0"/>
                <a:cs typeface="Corbel" charset="0"/>
              </a:rPr>
              <a:t> FDI do </a:t>
            </a:r>
            <a:r>
              <a:rPr lang="en-US" sz="1400" dirty="0" err="1">
                <a:latin typeface="Corbel" charset="0"/>
                <a:ea typeface="Corbel" charset="0"/>
                <a:cs typeface="Corbel" charset="0"/>
              </a:rPr>
              <a:t>rozwijających</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r>
              <a:rPr lang="en-US" sz="1400" dirty="0" err="1">
                <a:latin typeface="Corbel" charset="0"/>
                <a:ea typeface="Corbel" charset="0"/>
                <a:cs typeface="Corbel" charset="0"/>
              </a:rPr>
              <a:t>gospodarek</a:t>
            </a:r>
            <a:r>
              <a:rPr lang="en-US" sz="1400" dirty="0">
                <a:latin typeface="Corbel" charset="0"/>
                <a:ea typeface="Corbel" charset="0"/>
                <a:cs typeface="Corbel" charset="0"/>
              </a:rPr>
              <a:t> o 14%</a:t>
            </a:r>
          </a:p>
          <a:p>
            <a:pPr marL="285750" indent="-285750">
              <a:buFont typeface="Arial" charset="0"/>
              <a:buChar char="•"/>
            </a:pPr>
            <a:endParaRPr lang="en-US" sz="500" dirty="0">
              <a:latin typeface="Corbel" charset="0"/>
              <a:ea typeface="Corbel" charset="0"/>
              <a:cs typeface="Corbel" charset="0"/>
            </a:endParaRPr>
          </a:p>
          <a:p>
            <a:pPr marL="285750" indent="-285750">
              <a:buFont typeface="Arial" charset="0"/>
              <a:buChar char="•"/>
            </a:pPr>
            <a:r>
              <a:rPr lang="en-US" sz="1400" dirty="0">
                <a:latin typeface="Corbel" charset="0"/>
                <a:ea typeface="Corbel" charset="0"/>
                <a:cs typeface="Corbel" charset="0"/>
              </a:rPr>
              <a:t> </a:t>
            </a:r>
            <a:r>
              <a:rPr lang="en-US" sz="1400" dirty="0" err="1">
                <a:latin typeface="Corbel" charset="0"/>
                <a:ea typeface="Corbel" charset="0"/>
                <a:cs typeface="Corbel" charset="0"/>
              </a:rPr>
              <a:t>Rozwinięte</a:t>
            </a:r>
            <a:r>
              <a:rPr lang="en-US" sz="1400" dirty="0">
                <a:latin typeface="Corbel" charset="0"/>
                <a:ea typeface="Corbel" charset="0"/>
                <a:cs typeface="Corbel" charset="0"/>
              </a:rPr>
              <a:t> </a:t>
            </a:r>
            <a:r>
              <a:rPr lang="en-US" sz="1400" dirty="0" err="1">
                <a:latin typeface="Corbel" charset="0"/>
                <a:ea typeface="Corbel" charset="0"/>
                <a:cs typeface="Corbel" charset="0"/>
              </a:rPr>
              <a:t>gospodarki</a:t>
            </a:r>
            <a:r>
              <a:rPr lang="en-US" sz="1400" dirty="0">
                <a:latin typeface="Corbel" charset="0"/>
                <a:ea typeface="Corbel" charset="0"/>
                <a:cs typeface="Corbel" charset="0"/>
              </a:rPr>
              <a:t> </a:t>
            </a:r>
            <a:r>
              <a:rPr lang="en-US" sz="1400" dirty="0" err="1">
                <a:latin typeface="Corbel" charset="0"/>
                <a:ea typeface="Corbel" charset="0"/>
                <a:cs typeface="Corbel" charset="0"/>
              </a:rPr>
              <a:t>wchłonięte</a:t>
            </a:r>
            <a:r>
              <a:rPr lang="en-US" sz="1400" dirty="0">
                <a:latin typeface="Corbel" charset="0"/>
                <a:ea typeface="Corbel" charset="0"/>
                <a:cs typeface="Corbel" charset="0"/>
              </a:rPr>
              <a:t>  59% </a:t>
            </a:r>
            <a:r>
              <a:rPr lang="en-US" sz="1400" dirty="0" err="1">
                <a:latin typeface="Corbel" charset="0"/>
                <a:ea typeface="Corbel" charset="0"/>
                <a:cs typeface="Corbel" charset="0"/>
              </a:rPr>
              <a:t>swiatowego</a:t>
            </a:r>
            <a:r>
              <a:rPr lang="en-US" sz="1400" dirty="0">
                <a:latin typeface="Corbel" charset="0"/>
                <a:ea typeface="Corbel" charset="0"/>
                <a:cs typeface="Corbel" charset="0"/>
              </a:rPr>
              <a:t> FDI</a:t>
            </a:r>
          </a:p>
          <a:p>
            <a:pPr marL="285750" indent="-285750">
              <a:buFont typeface="Arial" charset="0"/>
              <a:buChar char="•"/>
            </a:pPr>
            <a:endParaRPr lang="en-US" sz="1400" dirty="0">
              <a:latin typeface="Corbel" charset="0"/>
              <a:ea typeface="Corbel" charset="0"/>
              <a:cs typeface="Corbel" charset="0"/>
            </a:endParaRPr>
          </a:p>
          <a:p>
            <a:r>
              <a:rPr lang="en-US" sz="1400" b="1" dirty="0">
                <a:latin typeface="Corbel" charset="0"/>
                <a:ea typeface="Corbel" charset="0"/>
                <a:cs typeface="Corbel" charset="0"/>
              </a:rPr>
              <a:t>W 2017 r. </a:t>
            </a:r>
          </a:p>
          <a:p>
            <a:endParaRPr lang="en-US" sz="500" b="1"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przewiduje</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r>
              <a:rPr lang="en-US" sz="1400" dirty="0" err="1">
                <a:latin typeface="Corbel" charset="0"/>
                <a:ea typeface="Corbel" charset="0"/>
                <a:cs typeface="Corbel" charset="0"/>
              </a:rPr>
              <a:t>ożywienie</a:t>
            </a:r>
            <a:r>
              <a:rPr lang="en-US" sz="1400" dirty="0">
                <a:latin typeface="Corbel" charset="0"/>
                <a:ea typeface="Corbel" charset="0"/>
                <a:cs typeface="Corbel" charset="0"/>
              </a:rPr>
              <a:t> FDI o 5% </a:t>
            </a:r>
          </a:p>
          <a:p>
            <a:pPr marL="285750" indent="-285750" algn="just">
              <a:buFontTx/>
              <a:buChar char="-"/>
            </a:pPr>
            <a:endParaRPr lang="en-US" sz="1400" dirty="0">
              <a:latin typeface="Corbel" charset="0"/>
              <a:ea typeface="Corbel" charset="0"/>
              <a:cs typeface="Corbel" charset="0"/>
            </a:endParaRPr>
          </a:p>
        </p:txBody>
      </p:sp>
      <p:graphicFrame>
        <p:nvGraphicFramePr>
          <p:cNvPr id="4" name="Chart 3"/>
          <p:cNvGraphicFramePr/>
          <p:nvPr>
            <p:extLst>
              <p:ext uri="{D42A27DB-BD31-4B8C-83A1-F6EECF244321}">
                <p14:modId xmlns:p14="http://schemas.microsoft.com/office/powerpoint/2010/main" val="463096280"/>
              </p:ext>
            </p:extLst>
          </p:nvPr>
        </p:nvGraphicFramePr>
        <p:xfrm>
          <a:off x="537900" y="1219200"/>
          <a:ext cx="6167700" cy="5684732"/>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279" y="5105400"/>
            <a:ext cx="1912721" cy="190203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644" y="5079072"/>
            <a:ext cx="2113556" cy="1915657"/>
          </a:xfrm>
          <a:prstGeom prst="rect">
            <a:avLst/>
          </a:prstGeom>
        </p:spPr>
      </p:pic>
    </p:spTree>
    <p:extLst>
      <p:ext uri="{BB962C8B-B14F-4D97-AF65-F5344CB8AC3E}">
        <p14:creationId xmlns:p14="http://schemas.microsoft.com/office/powerpoint/2010/main" val="16453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Chart bld="series"/>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268475" cy="457200"/>
          </a:xfrm>
        </p:spPr>
        <p:txBody>
          <a:bodyPr/>
          <a:lstStyle/>
          <a:p>
            <a:r>
              <a:rPr lang="en-US" sz="2800" dirty="0" err="1"/>
              <a:t>Atrakcyjnośc</a:t>
            </a:r>
            <a:r>
              <a:rPr lang="en-US" sz="2800" dirty="0"/>
              <a:t>́ </a:t>
            </a:r>
            <a:r>
              <a:rPr lang="en-US" sz="2800" dirty="0" err="1"/>
              <a:t>inwestycyjna</a:t>
            </a:r>
            <a:r>
              <a:rPr lang="en-US" sz="2800" dirty="0"/>
              <a:t> </a:t>
            </a:r>
            <a:r>
              <a:rPr lang="en-US" sz="2800" dirty="0" err="1"/>
              <a:t>według</a:t>
            </a:r>
            <a:r>
              <a:rPr lang="en-US" sz="2800" dirty="0"/>
              <a:t> </a:t>
            </a:r>
            <a:r>
              <a:rPr lang="en-US" sz="2800" dirty="0" err="1"/>
              <a:t>czynników</a:t>
            </a:r>
            <a:r>
              <a:rPr lang="en-US" sz="2800" dirty="0"/>
              <a:t> </a:t>
            </a:r>
            <a:r>
              <a:rPr lang="en-US" sz="2800" dirty="0" err="1"/>
              <a:t>lokalizacji</a:t>
            </a:r>
            <a:r>
              <a:rPr lang="en-US" sz="2800" dirty="0"/>
              <a:t> </a:t>
            </a:r>
          </a:p>
        </p:txBody>
      </p:sp>
      <p:sp>
        <p:nvSpPr>
          <p:cNvPr id="8" name="Rectángulo 8"/>
          <p:cNvSpPr/>
          <p:nvPr/>
        </p:nvSpPr>
        <p:spPr>
          <a:xfrm>
            <a:off x="495299" y="1867289"/>
            <a:ext cx="9366259" cy="6427401"/>
          </a:xfrm>
          <a:prstGeom prst="rect">
            <a:avLst/>
          </a:prstGeom>
        </p:spPr>
        <p:txBody>
          <a:bodyPr wrap="square">
            <a:spAutoFit/>
          </a:bodyPr>
          <a:lstStyle/>
          <a:p>
            <a:pPr algn="ctr" defTabSz="353278" fontAlgn="ctr">
              <a:lnSpc>
                <a:spcPts val="2640"/>
              </a:lnSpc>
              <a:buClr>
                <a:srgbClr val="214757"/>
              </a:buClr>
              <a:buSzPct val="100000"/>
            </a:pPr>
            <a:r>
              <a:rPr lang="de-DE" sz="1600" dirty="0" err="1">
                <a:latin typeface="Corbel" charset="0"/>
                <a:ea typeface="Corbel" charset="0"/>
                <a:cs typeface="Corbel" charset="0"/>
              </a:rPr>
              <a:t>Członkostwo</a:t>
            </a:r>
            <a:r>
              <a:rPr lang="de-DE" sz="1600" dirty="0">
                <a:latin typeface="Corbel" charset="0"/>
                <a:ea typeface="Corbel" charset="0"/>
                <a:cs typeface="Corbel" charset="0"/>
              </a:rPr>
              <a:t> </a:t>
            </a:r>
            <a:r>
              <a:rPr lang="de-DE" sz="1600" dirty="0" err="1">
                <a:latin typeface="Corbel" charset="0"/>
                <a:ea typeface="Corbel" charset="0"/>
                <a:cs typeface="Corbel" charset="0"/>
              </a:rPr>
              <a:t>w</a:t>
            </a:r>
            <a:r>
              <a:rPr lang="de-DE" sz="1600" dirty="0">
                <a:latin typeface="Corbel" charset="0"/>
                <a:ea typeface="Corbel" charset="0"/>
                <a:cs typeface="Corbel" charset="0"/>
              </a:rPr>
              <a:t> UE i </a:t>
            </a:r>
            <a:r>
              <a:rPr lang="de-DE" sz="1600" dirty="0" err="1">
                <a:latin typeface="Corbel" charset="0"/>
                <a:ea typeface="Corbel" charset="0"/>
                <a:cs typeface="Corbel" charset="0"/>
              </a:rPr>
              <a:t>dostęp</a:t>
            </a:r>
            <a:r>
              <a:rPr lang="de-DE" sz="1600" dirty="0">
                <a:latin typeface="Corbel" charset="0"/>
                <a:ea typeface="Corbel" charset="0"/>
                <a:cs typeface="Corbel" charset="0"/>
              </a:rPr>
              <a:t> do </a:t>
            </a:r>
            <a:r>
              <a:rPr lang="de-DE" sz="1600" dirty="0" err="1">
                <a:latin typeface="Corbel" charset="0"/>
                <a:ea typeface="Corbel" charset="0"/>
                <a:cs typeface="Corbel" charset="0"/>
              </a:rPr>
              <a:t>jednolitego</a:t>
            </a:r>
            <a:r>
              <a:rPr lang="de-DE" sz="1600" dirty="0">
                <a:latin typeface="Corbel" charset="0"/>
                <a:ea typeface="Corbel" charset="0"/>
                <a:cs typeface="Corbel" charset="0"/>
              </a:rPr>
              <a:t> </a:t>
            </a:r>
            <a:r>
              <a:rPr lang="de-DE" sz="1600" dirty="0" err="1">
                <a:latin typeface="Corbel" charset="0"/>
                <a:ea typeface="Corbel" charset="0"/>
                <a:cs typeface="Corbel" charset="0"/>
              </a:rPr>
              <a:t>rynku</a:t>
            </a:r>
            <a:r>
              <a:rPr lang="de-DE" sz="1600" dirty="0">
                <a:latin typeface="Corbel" charset="0"/>
                <a:ea typeface="Corbel" charset="0"/>
                <a:cs typeface="Corbel" charset="0"/>
              </a:rPr>
              <a:t>, </a:t>
            </a:r>
            <a:r>
              <a:rPr lang="de-DE" sz="1600" dirty="0" err="1">
                <a:latin typeface="Corbel" charset="0"/>
                <a:ea typeface="Corbel" charset="0"/>
                <a:cs typeface="Corbel" charset="0"/>
              </a:rPr>
              <a:t>jako</a:t>
            </a:r>
            <a:r>
              <a:rPr lang="de-DE" sz="1600" dirty="0">
                <a:latin typeface="Corbel" charset="0"/>
                <a:ea typeface="Corbel" charset="0"/>
                <a:cs typeface="Corbel" charset="0"/>
              </a:rPr>
              <a:t> </a:t>
            </a:r>
            <a:r>
              <a:rPr lang="de-DE" sz="1600" dirty="0" err="1">
                <a:latin typeface="Corbel" charset="0"/>
                <a:ea typeface="Corbel" charset="0"/>
                <a:cs typeface="Corbel" charset="0"/>
              </a:rPr>
              <a:t>wzrost</a:t>
            </a:r>
            <a:r>
              <a:rPr lang="de-DE" sz="1600" dirty="0">
                <a:latin typeface="Corbel" charset="0"/>
                <a:ea typeface="Corbel" charset="0"/>
                <a:cs typeface="Corbel" charset="0"/>
              </a:rPr>
              <a:t> </a:t>
            </a:r>
            <a:r>
              <a:rPr lang="de-DE" sz="1600" dirty="0" err="1">
                <a:latin typeface="Corbel" charset="0"/>
                <a:ea typeface="Corbel" charset="0"/>
                <a:cs typeface="Corbel" charset="0"/>
              </a:rPr>
              <a:t>konsumpcji</a:t>
            </a:r>
            <a:r>
              <a:rPr lang="de-DE" sz="1600" dirty="0">
                <a:latin typeface="Corbel" charset="0"/>
                <a:ea typeface="Corbel" charset="0"/>
                <a:cs typeface="Corbel" charset="0"/>
              </a:rPr>
              <a:t> </a:t>
            </a:r>
            <a:r>
              <a:rPr lang="de-DE" sz="1600" dirty="0" err="1">
                <a:latin typeface="Corbel" charset="0"/>
                <a:ea typeface="Corbel" charset="0"/>
                <a:cs typeface="Corbel" charset="0"/>
              </a:rPr>
              <a:t>krajowej</a:t>
            </a:r>
            <a:endParaRPr lang="de-DE" sz="1600" dirty="0">
              <a:latin typeface="Corbel" charset="0"/>
              <a:ea typeface="Corbel" charset="0"/>
              <a:cs typeface="Corbel" charset="0"/>
            </a:endParaRPr>
          </a:p>
          <a:p>
            <a:pPr algn="ctr" defTabSz="353278" fontAlgn="ctr">
              <a:lnSpc>
                <a:spcPts val="2640"/>
              </a:lnSpc>
              <a:buClr>
                <a:srgbClr val="214757"/>
              </a:buClr>
              <a:buSzPct val="100000"/>
            </a:pPr>
            <a:r>
              <a:rPr lang="de-DE" sz="1600" dirty="0" err="1">
                <a:latin typeface="Corbel" charset="0"/>
                <a:ea typeface="Corbel" charset="0"/>
                <a:cs typeface="Corbel" charset="0"/>
              </a:rPr>
              <a:t>Wykwalifikowani</a:t>
            </a:r>
            <a:r>
              <a:rPr lang="de-DE" sz="1600" dirty="0">
                <a:latin typeface="Corbel" charset="0"/>
                <a:ea typeface="Corbel" charset="0"/>
                <a:cs typeface="Corbel" charset="0"/>
              </a:rPr>
              <a:t>, </a:t>
            </a:r>
            <a:r>
              <a:rPr lang="de-DE" sz="1600" dirty="0" err="1">
                <a:latin typeface="Corbel" charset="0"/>
                <a:ea typeface="Corbel" charset="0"/>
                <a:cs typeface="Corbel" charset="0"/>
              </a:rPr>
              <a:t>wykształceni</a:t>
            </a:r>
            <a:r>
              <a:rPr lang="de-DE" sz="1600" dirty="0">
                <a:latin typeface="Corbel" charset="0"/>
                <a:ea typeface="Corbel" charset="0"/>
                <a:cs typeface="Corbel" charset="0"/>
              </a:rPr>
              <a:t> </a:t>
            </a:r>
            <a:r>
              <a:rPr lang="de-DE" sz="1600" dirty="0" err="1">
                <a:latin typeface="Corbel" charset="0"/>
                <a:ea typeface="Corbel" charset="0"/>
                <a:cs typeface="Corbel" charset="0"/>
              </a:rPr>
              <a:t>pracownicy</a:t>
            </a:r>
            <a:r>
              <a:rPr lang="de-DE" sz="1600" dirty="0">
                <a:latin typeface="Corbel" charset="0"/>
                <a:ea typeface="Corbel" charset="0"/>
                <a:cs typeface="Corbel" charset="0"/>
              </a:rPr>
              <a:t> o </a:t>
            </a:r>
            <a:r>
              <a:rPr lang="de-DE" sz="1600" dirty="0" err="1">
                <a:latin typeface="Corbel" charset="0"/>
                <a:ea typeface="Corbel" charset="0"/>
                <a:cs typeface="Corbel" charset="0"/>
              </a:rPr>
              <a:t>wysokiej</a:t>
            </a:r>
            <a:r>
              <a:rPr lang="de-DE" sz="1600" dirty="0">
                <a:latin typeface="Corbel" charset="0"/>
                <a:ea typeface="Corbel" charset="0"/>
                <a:cs typeface="Corbel" charset="0"/>
              </a:rPr>
              <a:t> </a:t>
            </a:r>
            <a:r>
              <a:rPr lang="de-DE" sz="1600" dirty="0" err="1">
                <a:latin typeface="Corbel" charset="0"/>
                <a:ea typeface="Corbel" charset="0"/>
                <a:cs typeface="Corbel" charset="0"/>
              </a:rPr>
              <a:t>motywacji</a:t>
            </a:r>
            <a:r>
              <a:rPr lang="de-DE" sz="1600" dirty="0">
                <a:latin typeface="Corbel" charset="0"/>
                <a:ea typeface="Corbel" charset="0"/>
                <a:cs typeface="Corbel" charset="0"/>
              </a:rPr>
              <a:t> i </a:t>
            </a:r>
            <a:r>
              <a:rPr lang="de-DE" sz="1600" dirty="0" err="1">
                <a:latin typeface="Corbel" charset="0"/>
                <a:ea typeface="Corbel" charset="0"/>
                <a:cs typeface="Corbel" charset="0"/>
              </a:rPr>
              <a:t>niższych</a:t>
            </a:r>
            <a:r>
              <a:rPr lang="de-DE" sz="1600" dirty="0">
                <a:latin typeface="Corbel" charset="0"/>
                <a:ea typeface="Corbel" charset="0"/>
                <a:cs typeface="Corbel" charset="0"/>
              </a:rPr>
              <a:t> </a:t>
            </a:r>
            <a:r>
              <a:rPr lang="de-DE" sz="1600" dirty="0" err="1">
                <a:latin typeface="Corbel" charset="0"/>
                <a:ea typeface="Corbel" charset="0"/>
                <a:cs typeface="Corbel" charset="0"/>
              </a:rPr>
              <a:t>kosztach</a:t>
            </a:r>
            <a:endParaRPr lang="de-DE" sz="1600" dirty="0">
              <a:latin typeface="Corbel" charset="0"/>
              <a:ea typeface="Corbel" charset="0"/>
              <a:cs typeface="Corbel" charset="0"/>
            </a:endParaRPr>
          </a:p>
          <a:p>
            <a:pPr algn="ctr" defTabSz="353278" fontAlgn="ctr">
              <a:lnSpc>
                <a:spcPts val="2640"/>
              </a:lnSpc>
              <a:buClr>
                <a:srgbClr val="214757"/>
              </a:buClr>
              <a:buSzPct val="100000"/>
            </a:pPr>
            <a:r>
              <a:rPr lang="de-DE" sz="1600" dirty="0" err="1">
                <a:latin typeface="Corbel" charset="0"/>
                <a:ea typeface="Corbel" charset="0"/>
                <a:cs typeface="Corbel" charset="0"/>
              </a:rPr>
              <a:t>Dostępność</a:t>
            </a:r>
            <a:r>
              <a:rPr lang="de-DE" sz="1600" dirty="0">
                <a:latin typeface="Corbel" charset="0"/>
                <a:ea typeface="Corbel" charset="0"/>
                <a:cs typeface="Corbel" charset="0"/>
              </a:rPr>
              <a:t> i </a:t>
            </a:r>
            <a:r>
              <a:rPr lang="de-DE" sz="1600" dirty="0" err="1">
                <a:latin typeface="Corbel" charset="0"/>
                <a:ea typeface="Corbel" charset="0"/>
                <a:cs typeface="Corbel" charset="0"/>
              </a:rPr>
              <a:t>jakość</a:t>
            </a:r>
            <a:r>
              <a:rPr lang="de-DE" sz="1600" dirty="0">
                <a:latin typeface="Corbel" charset="0"/>
                <a:ea typeface="Corbel" charset="0"/>
                <a:cs typeface="Corbel" charset="0"/>
              </a:rPr>
              <a:t> </a:t>
            </a:r>
            <a:r>
              <a:rPr lang="de-DE" sz="1600" dirty="0" err="1">
                <a:latin typeface="Corbel" charset="0"/>
                <a:ea typeface="Corbel" charset="0"/>
                <a:cs typeface="Corbel" charset="0"/>
              </a:rPr>
              <a:t>dostawców</a:t>
            </a:r>
            <a:r>
              <a:rPr lang="de-DE" sz="1600" dirty="0">
                <a:latin typeface="Corbel" charset="0"/>
                <a:ea typeface="Corbel" charset="0"/>
                <a:cs typeface="Corbel" charset="0"/>
              </a:rPr>
              <a:t> i </a:t>
            </a:r>
            <a:r>
              <a:rPr lang="de-DE" sz="1600" dirty="0" err="1">
                <a:latin typeface="Corbel" charset="0"/>
                <a:ea typeface="Corbel" charset="0"/>
                <a:cs typeface="Corbel" charset="0"/>
              </a:rPr>
              <a:t>podwykonawców</a:t>
            </a:r>
            <a:r>
              <a:rPr lang="de-DE" sz="1600" dirty="0">
                <a:latin typeface="Corbel" charset="0"/>
                <a:ea typeface="Corbel" charset="0"/>
                <a:cs typeface="Corbel" charset="0"/>
              </a:rPr>
              <a:t>, </a:t>
            </a:r>
            <a:r>
              <a:rPr lang="de-DE" sz="1600" dirty="0" err="1">
                <a:latin typeface="Corbel" charset="0"/>
                <a:ea typeface="Corbel" charset="0"/>
                <a:cs typeface="Corbel" charset="0"/>
              </a:rPr>
              <a:t>jako</a:t>
            </a:r>
            <a:r>
              <a:rPr lang="de-DE" sz="1600" dirty="0">
                <a:latin typeface="Corbel" charset="0"/>
                <a:ea typeface="Corbel" charset="0"/>
                <a:cs typeface="Corbel" charset="0"/>
              </a:rPr>
              <a:t> i </a:t>
            </a:r>
            <a:r>
              <a:rPr lang="de-DE" sz="1600" dirty="0" err="1">
                <a:latin typeface="Corbel" charset="0"/>
                <a:ea typeface="Corbel" charset="0"/>
                <a:cs typeface="Corbel" charset="0"/>
              </a:rPr>
              <a:t>przyspieszone</a:t>
            </a:r>
            <a:r>
              <a:rPr lang="de-DE" sz="1600" dirty="0">
                <a:latin typeface="Corbel" charset="0"/>
                <a:ea typeface="Corbel" charset="0"/>
                <a:cs typeface="Corbel" charset="0"/>
              </a:rPr>
              <a:t> </a:t>
            </a:r>
            <a:r>
              <a:rPr lang="de-DE" sz="1600" dirty="0" err="1">
                <a:latin typeface="Corbel" charset="0"/>
                <a:ea typeface="Corbel" charset="0"/>
                <a:cs typeface="Corbel" charset="0"/>
              </a:rPr>
              <a:t>absorpcja</a:t>
            </a:r>
            <a:r>
              <a:rPr lang="de-DE" sz="1600" dirty="0">
                <a:latin typeface="Corbel" charset="0"/>
                <a:ea typeface="Corbel" charset="0"/>
                <a:cs typeface="Corbel" charset="0"/>
              </a:rPr>
              <a:t> </a:t>
            </a:r>
            <a:r>
              <a:rPr lang="de-DE" sz="1600" dirty="0" err="1">
                <a:latin typeface="Corbel" charset="0"/>
                <a:ea typeface="Corbel" charset="0"/>
                <a:cs typeface="Corbel" charset="0"/>
              </a:rPr>
              <a:t>funduszy</a:t>
            </a:r>
            <a:r>
              <a:rPr lang="de-DE" sz="1600" dirty="0">
                <a:latin typeface="Corbel" charset="0"/>
                <a:ea typeface="Corbel" charset="0"/>
                <a:cs typeface="Corbel" charset="0"/>
              </a:rPr>
              <a:t> UE.</a:t>
            </a:r>
          </a:p>
          <a:p>
            <a:pPr algn="ctr" defTabSz="353278" fontAlgn="ctr">
              <a:lnSpc>
                <a:spcPts val="2640"/>
              </a:lnSpc>
              <a:buClr>
                <a:srgbClr val="214757"/>
              </a:buClr>
              <a:buSzPct val="100000"/>
            </a:pPr>
            <a:r>
              <a:rPr lang="de-DE" sz="1600" dirty="0" err="1">
                <a:latin typeface="Corbel" charset="0"/>
                <a:ea typeface="Corbel" charset="0"/>
                <a:cs typeface="Corbel" charset="0"/>
              </a:rPr>
              <a:t>Stabilność</a:t>
            </a:r>
            <a:r>
              <a:rPr lang="de-DE" sz="1600" dirty="0">
                <a:latin typeface="Corbel" charset="0"/>
                <a:ea typeface="Corbel" charset="0"/>
                <a:cs typeface="Corbel" charset="0"/>
              </a:rPr>
              <a:t> </a:t>
            </a:r>
            <a:r>
              <a:rPr lang="de-DE" sz="1600" dirty="0" err="1">
                <a:latin typeface="Corbel" charset="0"/>
                <a:ea typeface="Corbel" charset="0"/>
                <a:cs typeface="Corbel" charset="0"/>
              </a:rPr>
              <a:t>polityczna</a:t>
            </a:r>
            <a:r>
              <a:rPr lang="de-DE" sz="1600" dirty="0">
                <a:latin typeface="Corbel" charset="0"/>
                <a:ea typeface="Corbel" charset="0"/>
                <a:cs typeface="Corbel" charset="0"/>
              </a:rPr>
              <a:t>, </a:t>
            </a:r>
            <a:r>
              <a:rPr lang="de-DE" sz="1600" dirty="0" err="1">
                <a:latin typeface="Corbel" charset="0"/>
                <a:ea typeface="Corbel" charset="0"/>
                <a:cs typeface="Corbel" charset="0"/>
              </a:rPr>
              <a:t>poprawa</a:t>
            </a:r>
            <a:r>
              <a:rPr lang="de-DE" sz="1600" dirty="0">
                <a:latin typeface="Corbel" charset="0"/>
                <a:ea typeface="Corbel" charset="0"/>
                <a:cs typeface="Corbel" charset="0"/>
              </a:rPr>
              <a:t> </a:t>
            </a:r>
            <a:r>
              <a:rPr lang="de-DE" sz="1600" dirty="0" err="1">
                <a:latin typeface="Corbel" charset="0"/>
                <a:ea typeface="Corbel" charset="0"/>
                <a:cs typeface="Corbel" charset="0"/>
              </a:rPr>
              <a:t>infrastruktury</a:t>
            </a:r>
            <a:r>
              <a:rPr lang="de-DE" sz="1600" dirty="0">
                <a:latin typeface="Corbel" charset="0"/>
                <a:ea typeface="Corbel" charset="0"/>
                <a:cs typeface="Corbel" charset="0"/>
              </a:rPr>
              <a:t> </a:t>
            </a:r>
            <a:r>
              <a:rPr lang="de-DE" sz="1600" dirty="0" err="1">
                <a:latin typeface="Corbel" charset="0"/>
                <a:ea typeface="Corbel" charset="0"/>
                <a:cs typeface="Corbel" charset="0"/>
              </a:rPr>
              <a:t>dogodne</a:t>
            </a:r>
            <a:r>
              <a:rPr lang="de-DE" sz="1600" dirty="0">
                <a:latin typeface="Corbel" charset="0"/>
                <a:ea typeface="Corbel" charset="0"/>
                <a:cs typeface="Corbel" charset="0"/>
              </a:rPr>
              <a:t> </a:t>
            </a:r>
            <a:r>
              <a:rPr lang="de-DE" sz="1600" dirty="0" err="1">
                <a:latin typeface="Corbel" charset="0"/>
                <a:ea typeface="Corbel" charset="0"/>
                <a:cs typeface="Corbel" charset="0"/>
              </a:rPr>
              <a:t>warunki</a:t>
            </a:r>
            <a:r>
              <a:rPr lang="de-DE" sz="1600" dirty="0">
                <a:latin typeface="Corbel" charset="0"/>
                <a:ea typeface="Corbel" charset="0"/>
                <a:cs typeface="Corbel" charset="0"/>
              </a:rPr>
              <a:t> </a:t>
            </a:r>
            <a:r>
              <a:rPr lang="de-DE" sz="1600" dirty="0" err="1">
                <a:latin typeface="Corbel" charset="0"/>
                <a:ea typeface="Corbel" charset="0"/>
                <a:cs typeface="Corbel" charset="0"/>
              </a:rPr>
              <a:t>kredytowe</a:t>
            </a:r>
            <a:endParaRPr lang="de-DE" sz="1600" dirty="0">
              <a:latin typeface="Corbel" charset="0"/>
              <a:ea typeface="Corbel" charset="0"/>
              <a:cs typeface="Corbel" charset="0"/>
            </a:endParaRP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Zasoby</a:t>
            </a:r>
            <a:r>
              <a:rPr lang="de-DE" sz="1600" b="1" dirty="0">
                <a:latin typeface="Corbel" charset="0"/>
                <a:ea typeface="Corbel" charset="0"/>
                <a:cs typeface="Corbel" charset="0"/>
              </a:rPr>
              <a:t> i </a:t>
            </a:r>
            <a:r>
              <a:rPr lang="de-DE" sz="1600" b="1" dirty="0" err="1">
                <a:latin typeface="Corbel" charset="0"/>
                <a:ea typeface="Corbel" charset="0"/>
                <a:cs typeface="Corbel" charset="0"/>
              </a:rPr>
              <a:t>koszty</a:t>
            </a:r>
            <a:r>
              <a:rPr lang="de-DE" sz="1600" b="1" dirty="0">
                <a:latin typeface="Corbel" charset="0"/>
                <a:ea typeface="Corbel" charset="0"/>
                <a:cs typeface="Corbel" charset="0"/>
              </a:rPr>
              <a:t> </a:t>
            </a:r>
            <a:r>
              <a:rPr lang="de-DE" sz="1600" b="1" dirty="0" err="1">
                <a:latin typeface="Corbel" charset="0"/>
                <a:ea typeface="Corbel" charset="0"/>
                <a:cs typeface="Corbel" charset="0"/>
              </a:rPr>
              <a:t>pracy</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śląskie</a:t>
            </a:r>
            <a:r>
              <a:rPr lang="de-DE" sz="1600" dirty="0">
                <a:latin typeface="Corbel" charset="0"/>
                <a:ea typeface="Corbel" charset="0"/>
                <a:cs typeface="Corbel" charset="0"/>
              </a:rPr>
              <a:t>- </a:t>
            </a:r>
            <a:r>
              <a:rPr lang="de-DE" sz="1600" dirty="0" err="1">
                <a:latin typeface="Corbel" charset="0"/>
                <a:ea typeface="Corbel" charset="0"/>
                <a:cs typeface="Corbel" charset="0"/>
              </a:rPr>
              <a:t>wysoka</a:t>
            </a:r>
            <a:r>
              <a:rPr lang="de-DE" sz="1600" dirty="0">
                <a:latin typeface="Corbel" charset="0"/>
                <a:ea typeface="Corbel" charset="0"/>
                <a:cs typeface="Corbel" charset="0"/>
              </a:rPr>
              <a:t> </a:t>
            </a:r>
            <a:r>
              <a:rPr lang="de-DE" sz="1600" dirty="0" err="1">
                <a:latin typeface="Corbel" charset="0"/>
                <a:ea typeface="Corbel" charset="0"/>
                <a:cs typeface="Corbel" charset="0"/>
              </a:rPr>
              <a:t>gęstośc</a:t>
            </a:r>
            <a:r>
              <a:rPr lang="de-DE" sz="1600" dirty="0">
                <a:latin typeface="Corbel" charset="0"/>
                <a:ea typeface="Corbel" charset="0"/>
                <a:cs typeface="Corbel" charset="0"/>
              </a:rPr>
              <a:t>́ </a:t>
            </a:r>
            <a:r>
              <a:rPr lang="de-DE" sz="1600" dirty="0" err="1">
                <a:latin typeface="Corbel" charset="0"/>
                <a:ea typeface="Corbel" charset="0"/>
                <a:cs typeface="Corbel" charset="0"/>
              </a:rPr>
              <a:t>osób</a:t>
            </a:r>
            <a:r>
              <a:rPr lang="de-DE" sz="1600" dirty="0">
                <a:latin typeface="Corbel" charset="0"/>
                <a:ea typeface="Corbel" charset="0"/>
                <a:cs typeface="Corbel" charset="0"/>
              </a:rPr>
              <a:t> </a:t>
            </a:r>
            <a:r>
              <a:rPr lang="de-DE" sz="1600" dirty="0" err="1">
                <a:latin typeface="Corbel" charset="0"/>
                <a:ea typeface="Corbel" charset="0"/>
                <a:cs typeface="Corbel" charset="0"/>
              </a:rPr>
              <a:t>pracujących</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Aktywnośc</a:t>
            </a:r>
            <a:r>
              <a:rPr lang="de-DE" sz="1600" b="1" dirty="0">
                <a:latin typeface="Corbel" charset="0"/>
                <a:ea typeface="Corbel" charset="0"/>
                <a:cs typeface="Corbel" charset="0"/>
              </a:rPr>
              <a:t>́ </a:t>
            </a:r>
            <a:r>
              <a:rPr lang="de-DE" sz="1600" b="1" dirty="0" err="1">
                <a:latin typeface="Corbel" charset="0"/>
                <a:ea typeface="Corbel" charset="0"/>
                <a:cs typeface="Corbel" charset="0"/>
              </a:rPr>
              <a:t>województw</a:t>
            </a:r>
            <a:r>
              <a:rPr lang="de-DE" sz="1600" b="1" dirty="0">
                <a:latin typeface="Corbel" charset="0"/>
                <a:ea typeface="Corbel" charset="0"/>
                <a:cs typeface="Corbel" charset="0"/>
              </a:rPr>
              <a:t> </a:t>
            </a:r>
            <a:r>
              <a:rPr lang="de-DE" sz="1600" b="1" dirty="0" err="1">
                <a:latin typeface="Corbel" charset="0"/>
                <a:ea typeface="Corbel" charset="0"/>
                <a:cs typeface="Corbel" charset="0"/>
              </a:rPr>
              <a:t>wobec</a:t>
            </a:r>
            <a:r>
              <a:rPr lang="de-DE" sz="1600" b="1" dirty="0">
                <a:latin typeface="Corbel" charset="0"/>
                <a:ea typeface="Corbel" charset="0"/>
                <a:cs typeface="Corbel" charset="0"/>
              </a:rPr>
              <a:t> </a:t>
            </a:r>
            <a:r>
              <a:rPr lang="de-DE" sz="1600" b="1" dirty="0" err="1">
                <a:latin typeface="Corbel" charset="0"/>
                <a:ea typeface="Corbel" charset="0"/>
                <a:cs typeface="Corbel" charset="0"/>
              </a:rPr>
              <a:t>inwestorów</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Dolnośląskie</a:t>
            </a:r>
            <a:r>
              <a:rPr lang="de-DE" sz="1600" dirty="0">
                <a:latin typeface="Corbel" charset="0"/>
                <a:ea typeface="Corbel" charset="0"/>
                <a:cs typeface="Corbel" charset="0"/>
              </a:rPr>
              <a:t>- </a:t>
            </a:r>
            <a:r>
              <a:rPr lang="de-DE" sz="1600" dirty="0" err="1">
                <a:latin typeface="Corbel" charset="0"/>
                <a:ea typeface="Corbel" charset="0"/>
                <a:cs typeface="Corbel" charset="0"/>
              </a:rPr>
              <a:t>najszersza</a:t>
            </a:r>
            <a:r>
              <a:rPr lang="de-DE" sz="1600" dirty="0">
                <a:latin typeface="Corbel" charset="0"/>
                <a:ea typeface="Corbel" charset="0"/>
                <a:cs typeface="Corbel" charset="0"/>
              </a:rPr>
              <a:t> </a:t>
            </a:r>
            <a:r>
              <a:rPr lang="de-DE" sz="1600" dirty="0" err="1">
                <a:latin typeface="Corbel" charset="0"/>
                <a:ea typeface="Corbel" charset="0"/>
                <a:cs typeface="Corbel" charset="0"/>
              </a:rPr>
              <a:t>oferta</a:t>
            </a:r>
            <a:r>
              <a:rPr lang="de-DE" sz="1600" dirty="0">
                <a:latin typeface="Corbel" charset="0"/>
                <a:ea typeface="Corbel" charset="0"/>
                <a:cs typeface="Corbel" charset="0"/>
              </a:rPr>
              <a:t> </a:t>
            </a:r>
            <a:r>
              <a:rPr lang="de-DE" sz="1600" dirty="0" err="1">
                <a:latin typeface="Corbel" charset="0"/>
                <a:ea typeface="Corbel" charset="0"/>
                <a:cs typeface="Corbel" charset="0"/>
              </a:rPr>
              <a:t>terenów</a:t>
            </a:r>
            <a:r>
              <a:rPr lang="de-DE" sz="1600" dirty="0">
                <a:latin typeface="Corbel" charset="0"/>
                <a:ea typeface="Corbel" charset="0"/>
                <a:cs typeface="Corbel" charset="0"/>
              </a:rPr>
              <a:t> į </a:t>
            </a:r>
            <a:r>
              <a:rPr lang="de-DE" sz="1600" dirty="0" err="1">
                <a:latin typeface="Corbel" charset="0"/>
                <a:ea typeface="Corbel" charset="0"/>
                <a:cs typeface="Corbel" charset="0"/>
              </a:rPr>
              <a:t>aktywnościa</a:t>
            </a:r>
            <a:r>
              <a:rPr lang="de-DE" sz="1600" dirty="0">
                <a:latin typeface="Corbel" charset="0"/>
                <a:ea typeface="Corbel" charset="0"/>
                <a:cs typeface="Corbel" charset="0"/>
              </a:rPr>
              <a:t>̨ </a:t>
            </a:r>
            <a:r>
              <a:rPr lang="de-DE" sz="1600" dirty="0" err="1">
                <a:latin typeface="Corbel" charset="0"/>
                <a:ea typeface="Corbel" charset="0"/>
                <a:cs typeface="Corbel" charset="0"/>
              </a:rPr>
              <a:t>informacyjno-promocyjna</a:t>
            </a:r>
            <a:r>
              <a:rPr lang="de-DE" sz="1600" dirty="0">
                <a:latin typeface="Corbel" charset="0"/>
                <a:ea typeface="Corbel" charset="0"/>
                <a:cs typeface="Corbel" charset="0"/>
              </a:rPr>
              <a:t>̨ </a:t>
            </a:r>
            <a:r>
              <a:rPr lang="de-DE" sz="1600" dirty="0" err="1">
                <a:latin typeface="Corbel" charset="0"/>
                <a:ea typeface="Corbel" charset="0"/>
                <a:cs typeface="Corbel" charset="0"/>
              </a:rPr>
              <a:t>przy</a:t>
            </a:r>
            <a:r>
              <a:rPr lang="de-DE" sz="1600" dirty="0">
                <a:latin typeface="Corbel" charset="0"/>
                <a:ea typeface="Corbel" charset="0"/>
                <a:cs typeface="Corbel" charset="0"/>
              </a:rPr>
              <a:t> </a:t>
            </a:r>
            <a:r>
              <a:rPr lang="de-DE" sz="1600" dirty="0" err="1">
                <a:latin typeface="Corbel" charset="0"/>
                <a:ea typeface="Corbel" charset="0"/>
                <a:cs typeface="Corbel" charset="0"/>
              </a:rPr>
              <a:t>wykorzystaniu</a:t>
            </a:r>
            <a:r>
              <a:rPr lang="de-DE" sz="1600" dirty="0">
                <a:latin typeface="Corbel" charset="0"/>
                <a:ea typeface="Corbel" charset="0"/>
                <a:cs typeface="Corbel" charset="0"/>
              </a:rPr>
              <a:t> </a:t>
            </a:r>
            <a:r>
              <a:rPr lang="de-DE" sz="1600" dirty="0" err="1">
                <a:latin typeface="Corbel" charset="0"/>
                <a:ea typeface="Corbel" charset="0"/>
                <a:cs typeface="Corbel" charset="0"/>
              </a:rPr>
              <a:t>Miedzynarodowych</a:t>
            </a:r>
            <a:r>
              <a:rPr lang="de-DE" sz="1600" dirty="0">
                <a:latin typeface="Corbel" charset="0"/>
                <a:ea typeface="Corbel" charset="0"/>
                <a:cs typeface="Corbel" charset="0"/>
              </a:rPr>
              <a:t> </a:t>
            </a:r>
            <a:r>
              <a:rPr lang="de-DE" sz="1600" dirty="0" err="1">
                <a:latin typeface="Corbel" charset="0"/>
                <a:ea typeface="Corbel" charset="0"/>
                <a:cs typeface="Corbel" charset="0"/>
              </a:rPr>
              <a:t>Partnerów</a:t>
            </a:r>
            <a:r>
              <a:rPr lang="de-DE" sz="1600" dirty="0">
                <a:latin typeface="Corbel" charset="0"/>
                <a:ea typeface="Corbel" charset="0"/>
                <a:cs typeface="Corbel" charset="0"/>
              </a:rPr>
              <a:t>) </a:t>
            </a: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Dostępnośc</a:t>
            </a:r>
            <a:r>
              <a:rPr lang="de-DE" sz="1600" b="1" dirty="0">
                <a:latin typeface="Corbel" charset="0"/>
                <a:ea typeface="Corbel" charset="0"/>
                <a:cs typeface="Corbel" charset="0"/>
              </a:rPr>
              <a:t>́ </a:t>
            </a:r>
            <a:r>
              <a:rPr lang="de-DE" sz="1600" b="1" dirty="0" err="1">
                <a:latin typeface="Corbel" charset="0"/>
                <a:ea typeface="Corbel" charset="0"/>
                <a:cs typeface="Corbel" charset="0"/>
              </a:rPr>
              <a:t>transportowa</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Mazowieckie</a:t>
            </a:r>
            <a:r>
              <a:rPr lang="de-DE" sz="1600" dirty="0">
                <a:latin typeface="Corbel" charset="0"/>
                <a:ea typeface="Corbel" charset="0"/>
                <a:cs typeface="Corbel" charset="0"/>
              </a:rPr>
              <a:t>, </a:t>
            </a:r>
            <a:r>
              <a:rPr lang="de-DE" sz="1600" dirty="0" err="1">
                <a:latin typeface="Corbel" charset="0"/>
                <a:ea typeface="Corbel" charset="0"/>
                <a:cs typeface="Corbel" charset="0"/>
              </a:rPr>
              <a:t>Wielkopolskie</a:t>
            </a:r>
            <a:r>
              <a:rPr lang="de-DE" sz="1600" dirty="0">
                <a:latin typeface="Corbel" charset="0"/>
                <a:ea typeface="Corbel" charset="0"/>
                <a:cs typeface="Corbel" charset="0"/>
              </a:rPr>
              <a:t>, </a:t>
            </a:r>
            <a:r>
              <a:rPr lang="de-DE" sz="1600" dirty="0" err="1">
                <a:latin typeface="Corbel" charset="0"/>
                <a:ea typeface="Corbel" charset="0"/>
                <a:cs typeface="Corbel" charset="0"/>
              </a:rPr>
              <a:t>Zachodniopomorskie</a:t>
            </a:r>
            <a:r>
              <a:rPr lang="de-DE" sz="1600" dirty="0">
                <a:latin typeface="Corbel" charset="0"/>
                <a:ea typeface="Corbel" charset="0"/>
                <a:cs typeface="Corbel" charset="0"/>
              </a:rPr>
              <a:t>, </a:t>
            </a:r>
            <a:r>
              <a:rPr lang="de-DE" sz="1600" dirty="0" err="1">
                <a:latin typeface="Corbel" charset="0"/>
                <a:ea typeface="Corbel" charset="0"/>
                <a:cs typeface="Corbel" charset="0"/>
              </a:rPr>
              <a:t>Lubuskie</a:t>
            </a:r>
            <a:r>
              <a:rPr lang="de-DE" sz="1600" dirty="0">
                <a:latin typeface="Corbel" charset="0"/>
                <a:ea typeface="Corbel" charset="0"/>
                <a:cs typeface="Corbel" charset="0"/>
              </a:rPr>
              <a:t> </a:t>
            </a:r>
            <a:r>
              <a:rPr lang="de-DE" sz="1600" dirty="0" err="1">
                <a:latin typeface="Corbel" charset="0"/>
                <a:ea typeface="Corbel" charset="0"/>
                <a:cs typeface="Corbel" charset="0"/>
              </a:rPr>
              <a:t>oraz</a:t>
            </a:r>
            <a:r>
              <a:rPr lang="de-DE" sz="1600" dirty="0">
                <a:latin typeface="Corbel" charset="0"/>
                <a:ea typeface="Corbel" charset="0"/>
                <a:cs typeface="Corbel" charset="0"/>
              </a:rPr>
              <a:t> </a:t>
            </a:r>
            <a:r>
              <a:rPr lang="de-DE" sz="1600" dirty="0" err="1">
                <a:latin typeface="Corbel" charset="0"/>
                <a:ea typeface="Corbel" charset="0"/>
                <a:cs typeface="Corbel" charset="0"/>
              </a:rPr>
              <a:t>Dolnośląskie</a:t>
            </a:r>
            <a:r>
              <a:rPr lang="de-DE" sz="1600" dirty="0">
                <a:latin typeface="Corbel" charset="0"/>
                <a:ea typeface="Corbel" charset="0"/>
                <a:cs typeface="Corbel" charset="0"/>
              </a:rPr>
              <a:t> - </a:t>
            </a:r>
            <a:r>
              <a:rPr lang="de-DE" sz="1600" dirty="0" err="1">
                <a:latin typeface="Corbel" charset="0"/>
                <a:ea typeface="Corbel" charset="0"/>
                <a:cs typeface="Corbel" charset="0"/>
              </a:rPr>
              <a:t>dobrze</a:t>
            </a:r>
            <a:r>
              <a:rPr lang="de-DE" sz="1600" dirty="0">
                <a:latin typeface="Corbel" charset="0"/>
                <a:ea typeface="Corbel" charset="0"/>
                <a:cs typeface="Corbel" charset="0"/>
              </a:rPr>
              <a:t> </a:t>
            </a:r>
            <a:r>
              <a:rPr lang="de-DE" sz="1600" dirty="0" err="1">
                <a:latin typeface="Corbel" charset="0"/>
                <a:ea typeface="Corbel" charset="0"/>
                <a:cs typeface="Corbel" charset="0"/>
              </a:rPr>
              <a:t>rozwinięty</a:t>
            </a:r>
            <a:r>
              <a:rPr lang="de-DE" sz="1600" dirty="0">
                <a:latin typeface="Corbel" charset="0"/>
                <a:ea typeface="Corbel" charset="0"/>
                <a:cs typeface="Corbel" charset="0"/>
              </a:rPr>
              <a:t> </a:t>
            </a:r>
            <a:r>
              <a:rPr lang="de-DE" sz="1600" dirty="0" err="1">
                <a:latin typeface="Corbel" charset="0"/>
                <a:ea typeface="Corbel" charset="0"/>
                <a:cs typeface="Corbel" charset="0"/>
              </a:rPr>
              <a:t>sektor</a:t>
            </a:r>
            <a:r>
              <a:rPr lang="de-DE" sz="1600" dirty="0">
                <a:latin typeface="Corbel" charset="0"/>
                <a:ea typeface="Corbel" charset="0"/>
                <a:cs typeface="Corbel" charset="0"/>
              </a:rPr>
              <a:t> </a:t>
            </a:r>
            <a:r>
              <a:rPr lang="de-DE" sz="1600" dirty="0" err="1">
                <a:latin typeface="Corbel" charset="0"/>
                <a:ea typeface="Corbel" charset="0"/>
                <a:cs typeface="Corbel" charset="0"/>
              </a:rPr>
              <a:t>logistyki</a:t>
            </a:r>
            <a:r>
              <a:rPr lang="de-DE" sz="1600" dirty="0">
                <a:latin typeface="Corbel" charset="0"/>
                <a:ea typeface="Corbel" charset="0"/>
                <a:cs typeface="Corbel" charset="0"/>
              </a:rPr>
              <a:t> i </a:t>
            </a:r>
            <a:r>
              <a:rPr lang="de-DE" sz="1600" dirty="0" err="1">
                <a:latin typeface="Corbel" charset="0"/>
                <a:ea typeface="Corbel" charset="0"/>
                <a:cs typeface="Corbel" charset="0"/>
              </a:rPr>
              <a:t>transportu</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Wielkośc</a:t>
            </a:r>
            <a:r>
              <a:rPr lang="de-DE" sz="1600" b="1" dirty="0">
                <a:latin typeface="Corbel" charset="0"/>
                <a:ea typeface="Corbel" charset="0"/>
                <a:cs typeface="Corbel" charset="0"/>
              </a:rPr>
              <a:t>́ </a:t>
            </a:r>
            <a:r>
              <a:rPr lang="de-DE" sz="1600" b="1" dirty="0" err="1">
                <a:latin typeface="Corbel" charset="0"/>
                <a:ea typeface="Corbel" charset="0"/>
                <a:cs typeface="Corbel" charset="0"/>
              </a:rPr>
              <a:t>rynku</a:t>
            </a:r>
            <a:r>
              <a:rPr lang="de-DE" sz="1600" b="1" dirty="0">
                <a:latin typeface="Corbel" charset="0"/>
                <a:ea typeface="Corbel" charset="0"/>
                <a:cs typeface="Corbel" charset="0"/>
              </a:rPr>
              <a:t> </a:t>
            </a:r>
            <a:r>
              <a:rPr lang="de-DE" sz="1600" b="1" dirty="0" err="1">
                <a:latin typeface="Corbel" charset="0"/>
                <a:ea typeface="Corbel" charset="0"/>
                <a:cs typeface="Corbel" charset="0"/>
              </a:rPr>
              <a:t>zbytu</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Mazowsze</a:t>
            </a:r>
            <a:r>
              <a:rPr lang="de-DE" sz="1600" dirty="0">
                <a:latin typeface="Corbel" charset="0"/>
                <a:ea typeface="Corbel" charset="0"/>
                <a:cs typeface="Corbel" charset="0"/>
              </a:rPr>
              <a:t>, </a:t>
            </a:r>
            <a:r>
              <a:rPr lang="de-DE" sz="1600" dirty="0" err="1">
                <a:latin typeface="Corbel" charset="0"/>
                <a:ea typeface="Corbel" charset="0"/>
                <a:cs typeface="Corbel" charset="0"/>
              </a:rPr>
              <a:t>następnie</a:t>
            </a:r>
            <a:r>
              <a:rPr lang="de-DE" sz="1600" dirty="0">
                <a:latin typeface="Corbel" charset="0"/>
                <a:ea typeface="Corbel" charset="0"/>
                <a:cs typeface="Corbel" charset="0"/>
              </a:rPr>
              <a:t> </a:t>
            </a:r>
            <a:r>
              <a:rPr lang="de-DE" sz="1600" dirty="0" err="1">
                <a:latin typeface="Corbel" charset="0"/>
                <a:ea typeface="Corbel" charset="0"/>
                <a:cs typeface="Corbel" charset="0"/>
              </a:rPr>
              <a:t>Dolny</a:t>
            </a:r>
            <a:r>
              <a:rPr lang="de-DE" sz="1600" dirty="0">
                <a:latin typeface="Corbel" charset="0"/>
                <a:ea typeface="Corbel" charset="0"/>
                <a:cs typeface="Corbel" charset="0"/>
              </a:rPr>
              <a:t> </a:t>
            </a:r>
            <a:r>
              <a:rPr lang="de-DE" sz="1600" dirty="0" err="1">
                <a:latin typeface="Corbel" charset="0"/>
                <a:ea typeface="Corbel" charset="0"/>
                <a:cs typeface="Corbel" charset="0"/>
              </a:rPr>
              <a:t>Śląsk</a:t>
            </a:r>
            <a:r>
              <a:rPr lang="de-DE" sz="1600" dirty="0">
                <a:latin typeface="Corbel" charset="0"/>
                <a:ea typeface="Corbel" charset="0"/>
                <a:cs typeface="Corbel" charset="0"/>
              </a:rPr>
              <a:t> </a:t>
            </a:r>
            <a:r>
              <a:rPr lang="de-DE" sz="1600" dirty="0" err="1">
                <a:latin typeface="Corbel" charset="0"/>
                <a:ea typeface="Corbel" charset="0"/>
                <a:cs typeface="Corbel" charset="0"/>
              </a:rPr>
              <a:t>oraz</a:t>
            </a:r>
            <a:r>
              <a:rPr lang="de-DE" sz="1600" dirty="0">
                <a:latin typeface="Corbel" charset="0"/>
                <a:ea typeface="Corbel" charset="0"/>
                <a:cs typeface="Corbel" charset="0"/>
              </a:rPr>
              <a:t> </a:t>
            </a:r>
            <a:r>
              <a:rPr lang="de-DE" sz="1600" dirty="0" err="1">
                <a:latin typeface="Corbel" charset="0"/>
                <a:ea typeface="Corbel" charset="0"/>
                <a:cs typeface="Corbel" charset="0"/>
              </a:rPr>
              <a:t>Górny</a:t>
            </a:r>
            <a:r>
              <a:rPr lang="de-DE" sz="1600" dirty="0">
                <a:latin typeface="Corbel" charset="0"/>
                <a:ea typeface="Corbel" charset="0"/>
                <a:cs typeface="Corbel" charset="0"/>
              </a:rPr>
              <a:t> </a:t>
            </a:r>
            <a:r>
              <a:rPr lang="de-DE" sz="1600" dirty="0" err="1">
                <a:latin typeface="Corbel" charset="0"/>
                <a:ea typeface="Corbel" charset="0"/>
                <a:cs typeface="Corbel" charset="0"/>
              </a:rPr>
              <a:t>Śląsk</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Poziom</a:t>
            </a:r>
            <a:r>
              <a:rPr lang="de-DE" sz="1600" b="1" dirty="0">
                <a:latin typeface="Corbel" charset="0"/>
                <a:ea typeface="Corbel" charset="0"/>
                <a:cs typeface="Corbel" charset="0"/>
              </a:rPr>
              <a:t> </a:t>
            </a:r>
            <a:r>
              <a:rPr lang="de-DE" sz="1600" b="1" dirty="0" err="1">
                <a:latin typeface="Corbel" charset="0"/>
                <a:ea typeface="Corbel" charset="0"/>
                <a:cs typeface="Corbel" charset="0"/>
              </a:rPr>
              <a:t>rozwoju</a:t>
            </a:r>
            <a:r>
              <a:rPr lang="de-DE" sz="1600" b="1" dirty="0">
                <a:latin typeface="Corbel" charset="0"/>
                <a:ea typeface="Corbel" charset="0"/>
                <a:cs typeface="Corbel" charset="0"/>
              </a:rPr>
              <a:t> </a:t>
            </a:r>
            <a:r>
              <a:rPr lang="de-DE" sz="1600" b="1" dirty="0" err="1">
                <a:latin typeface="Corbel" charset="0"/>
                <a:ea typeface="Corbel" charset="0"/>
                <a:cs typeface="Corbel" charset="0"/>
              </a:rPr>
              <a:t>infrastruktury</a:t>
            </a:r>
            <a:r>
              <a:rPr lang="de-DE" sz="1600" b="1" dirty="0">
                <a:latin typeface="Corbel" charset="0"/>
                <a:ea typeface="Corbel" charset="0"/>
                <a:cs typeface="Corbel" charset="0"/>
              </a:rPr>
              <a:t> </a:t>
            </a:r>
            <a:r>
              <a:rPr lang="de-DE" sz="1600" b="1" dirty="0" err="1">
                <a:latin typeface="Corbel" charset="0"/>
                <a:ea typeface="Corbel" charset="0"/>
                <a:cs typeface="Corbel" charset="0"/>
              </a:rPr>
              <a:t>gospodarczej</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Dolnośląskie</a:t>
            </a:r>
            <a:r>
              <a:rPr lang="de-DE" sz="1600" dirty="0">
                <a:latin typeface="Corbel" charset="0"/>
                <a:ea typeface="Corbel" charset="0"/>
                <a:cs typeface="Corbel" charset="0"/>
              </a:rPr>
              <a:t>- </a:t>
            </a:r>
            <a:r>
              <a:rPr lang="de-DE" sz="1600" dirty="0" err="1">
                <a:latin typeface="Corbel" charset="0"/>
                <a:ea typeface="Corbel" charset="0"/>
                <a:cs typeface="Corbel" charset="0"/>
              </a:rPr>
              <a:t>działania</a:t>
            </a:r>
            <a:r>
              <a:rPr lang="de-DE" sz="1600" dirty="0">
                <a:latin typeface="Corbel" charset="0"/>
                <a:ea typeface="Corbel" charset="0"/>
                <a:cs typeface="Corbel" charset="0"/>
              </a:rPr>
              <a:t> </a:t>
            </a:r>
            <a:r>
              <a:rPr lang="de-DE" sz="1600" dirty="0" err="1">
                <a:latin typeface="Corbel" charset="0"/>
                <a:ea typeface="Corbel" charset="0"/>
                <a:cs typeface="Corbel" charset="0"/>
              </a:rPr>
              <a:t>specjalnych</a:t>
            </a:r>
            <a:r>
              <a:rPr lang="de-DE" sz="1600" dirty="0">
                <a:latin typeface="Corbel" charset="0"/>
                <a:ea typeface="Corbel" charset="0"/>
                <a:cs typeface="Corbel" charset="0"/>
              </a:rPr>
              <a:t> </a:t>
            </a:r>
            <a:r>
              <a:rPr lang="de-DE" sz="1600" dirty="0" err="1">
                <a:latin typeface="Corbel" charset="0"/>
                <a:ea typeface="Corbel" charset="0"/>
                <a:cs typeface="Corbel" charset="0"/>
              </a:rPr>
              <a:t>stref</a:t>
            </a:r>
            <a:r>
              <a:rPr lang="de-DE" sz="1600" dirty="0">
                <a:latin typeface="Corbel" charset="0"/>
                <a:ea typeface="Corbel" charset="0"/>
                <a:cs typeface="Corbel" charset="0"/>
              </a:rPr>
              <a:t> </a:t>
            </a:r>
            <a:r>
              <a:rPr lang="de-DE" sz="1600" dirty="0" err="1">
                <a:latin typeface="Corbel" charset="0"/>
                <a:ea typeface="Corbel" charset="0"/>
                <a:cs typeface="Corbel" charset="0"/>
              </a:rPr>
              <a:t>ekonomicznych</a:t>
            </a:r>
            <a:r>
              <a:rPr lang="de-DE" sz="1600" dirty="0">
                <a:latin typeface="Corbel" charset="0"/>
                <a:ea typeface="Corbel" charset="0"/>
                <a:cs typeface="Corbel" charset="0"/>
              </a:rPr>
              <a:t> i </a:t>
            </a:r>
            <a:r>
              <a:rPr lang="de-DE" sz="1600" dirty="0" err="1">
                <a:latin typeface="Corbel" charset="0"/>
                <a:ea typeface="Corbel" charset="0"/>
                <a:cs typeface="Corbel" charset="0"/>
              </a:rPr>
              <a:t>oferty</a:t>
            </a:r>
            <a:r>
              <a:rPr lang="de-DE" sz="1600" dirty="0">
                <a:latin typeface="Corbel" charset="0"/>
                <a:ea typeface="Corbel" charset="0"/>
                <a:cs typeface="Corbel" charset="0"/>
              </a:rPr>
              <a:t> </a:t>
            </a:r>
            <a:r>
              <a:rPr lang="de-DE" sz="1600" dirty="0" err="1">
                <a:latin typeface="Corbel" charset="0"/>
                <a:ea typeface="Corbel" charset="0"/>
                <a:cs typeface="Corbel" charset="0"/>
              </a:rPr>
              <a:t>wolnych</a:t>
            </a:r>
            <a:r>
              <a:rPr lang="de-DE" sz="1600" dirty="0">
                <a:latin typeface="Corbel" charset="0"/>
                <a:ea typeface="Corbel" charset="0"/>
                <a:cs typeface="Corbel" charset="0"/>
              </a:rPr>
              <a:t> </a:t>
            </a:r>
            <a:r>
              <a:rPr lang="de-DE" sz="1600" dirty="0" err="1">
                <a:latin typeface="Corbel" charset="0"/>
                <a:ea typeface="Corbel" charset="0"/>
                <a:cs typeface="Corbel" charset="0"/>
              </a:rPr>
              <a:t>terenów</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dirty="0">
                <a:latin typeface="Corbel" charset="0"/>
                <a:ea typeface="Corbel" charset="0"/>
                <a:cs typeface="Corbel" charset="0"/>
              </a:rPr>
              <a:t> </a:t>
            </a:r>
            <a:r>
              <a:rPr lang="de-DE" sz="1600" b="1" dirty="0" err="1">
                <a:latin typeface="Corbel" charset="0"/>
                <a:ea typeface="Corbel" charset="0"/>
                <a:cs typeface="Corbel" charset="0"/>
              </a:rPr>
              <a:t>Poziom</a:t>
            </a:r>
            <a:r>
              <a:rPr lang="de-DE" sz="1600" b="1" dirty="0">
                <a:latin typeface="Corbel" charset="0"/>
                <a:ea typeface="Corbel" charset="0"/>
                <a:cs typeface="Corbel" charset="0"/>
              </a:rPr>
              <a:t> </a:t>
            </a:r>
            <a:r>
              <a:rPr lang="de-DE" sz="1600" b="1" dirty="0" err="1">
                <a:latin typeface="Corbel" charset="0"/>
                <a:ea typeface="Corbel" charset="0"/>
                <a:cs typeface="Corbel" charset="0"/>
              </a:rPr>
              <a:t>rozwoju</a:t>
            </a:r>
            <a:r>
              <a:rPr lang="de-DE" sz="1600" b="1" dirty="0">
                <a:latin typeface="Corbel" charset="0"/>
                <a:ea typeface="Corbel" charset="0"/>
                <a:cs typeface="Corbel" charset="0"/>
              </a:rPr>
              <a:t> </a:t>
            </a:r>
            <a:r>
              <a:rPr lang="de-DE" sz="1600" b="1" dirty="0" err="1">
                <a:latin typeface="Corbel" charset="0"/>
                <a:ea typeface="Corbel" charset="0"/>
                <a:cs typeface="Corbel" charset="0"/>
              </a:rPr>
              <a:t>infrastruktury</a:t>
            </a:r>
            <a:r>
              <a:rPr lang="de-DE" sz="1600" b="1" dirty="0">
                <a:latin typeface="Corbel" charset="0"/>
                <a:ea typeface="Corbel" charset="0"/>
                <a:cs typeface="Corbel" charset="0"/>
              </a:rPr>
              <a:t> </a:t>
            </a:r>
            <a:r>
              <a:rPr lang="de-DE" sz="1600" b="1" dirty="0" err="1">
                <a:latin typeface="Corbel" charset="0"/>
                <a:ea typeface="Corbel" charset="0"/>
                <a:cs typeface="Corbel" charset="0"/>
              </a:rPr>
              <a:t>społecznej</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śląskim</a:t>
            </a:r>
            <a:r>
              <a:rPr lang="de-DE" sz="1600" dirty="0">
                <a:latin typeface="Corbel" charset="0"/>
                <a:ea typeface="Corbel" charset="0"/>
                <a:cs typeface="Corbel" charset="0"/>
              </a:rPr>
              <a:t> </a:t>
            </a:r>
            <a:r>
              <a:rPr lang="de-DE" sz="1600" dirty="0" err="1">
                <a:latin typeface="Corbel" charset="0"/>
                <a:ea typeface="Corbel" charset="0"/>
                <a:cs typeface="Corbel" charset="0"/>
              </a:rPr>
              <a:t>oraz</a:t>
            </a:r>
            <a:r>
              <a:rPr lang="de-DE" sz="1600" dirty="0">
                <a:latin typeface="Corbel" charset="0"/>
                <a:ea typeface="Corbel" charset="0"/>
                <a:cs typeface="Corbel" charset="0"/>
              </a:rPr>
              <a:t> </a:t>
            </a:r>
            <a:r>
              <a:rPr lang="de-DE" sz="1600" dirty="0" err="1">
                <a:latin typeface="Corbel" charset="0"/>
                <a:ea typeface="Corbel" charset="0"/>
                <a:cs typeface="Corbel" charset="0"/>
              </a:rPr>
              <a:t>małopolskim</a:t>
            </a:r>
            <a:r>
              <a:rPr lang="de-DE" sz="1600" dirty="0">
                <a:latin typeface="Corbel" charset="0"/>
                <a:ea typeface="Corbel" charset="0"/>
                <a:cs typeface="Corbel" charset="0"/>
              </a:rPr>
              <a:t>- </a:t>
            </a:r>
            <a:r>
              <a:rPr lang="de-DE" sz="1600" dirty="0" err="1">
                <a:latin typeface="Corbel" charset="0"/>
                <a:ea typeface="Corbel" charset="0"/>
                <a:cs typeface="Corbel" charset="0"/>
              </a:rPr>
              <a:t>oferta</a:t>
            </a:r>
            <a:r>
              <a:rPr lang="de-DE" sz="1600" dirty="0">
                <a:latin typeface="Corbel" charset="0"/>
                <a:ea typeface="Corbel" charset="0"/>
                <a:cs typeface="Corbel" charset="0"/>
              </a:rPr>
              <a:t> </a:t>
            </a:r>
            <a:r>
              <a:rPr lang="de-DE" sz="1600" dirty="0" err="1">
                <a:latin typeface="Corbel" charset="0"/>
                <a:ea typeface="Corbel" charset="0"/>
                <a:cs typeface="Corbel" charset="0"/>
              </a:rPr>
              <a:t>kulturalnai</a:t>
            </a:r>
            <a:r>
              <a:rPr lang="de-DE" sz="1600" dirty="0">
                <a:latin typeface="Corbel" charset="0"/>
                <a:ea typeface="Corbel" charset="0"/>
                <a:cs typeface="Corbel" charset="0"/>
              </a:rPr>
              <a:t> i </a:t>
            </a:r>
            <a:r>
              <a:rPr lang="de-DE" sz="1600" dirty="0" err="1">
                <a:latin typeface="Corbel" charset="0"/>
                <a:ea typeface="Corbel" charset="0"/>
                <a:cs typeface="Corbel" charset="0"/>
              </a:rPr>
              <a:t>turystyczna</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b="1" dirty="0" err="1">
                <a:latin typeface="Corbel" charset="0"/>
                <a:ea typeface="Corbel" charset="0"/>
                <a:cs typeface="Corbel" charset="0"/>
              </a:rPr>
              <a:t>Poziom</a:t>
            </a:r>
            <a:r>
              <a:rPr lang="de-DE" sz="1600" b="1" dirty="0">
                <a:latin typeface="Corbel" charset="0"/>
                <a:ea typeface="Corbel" charset="0"/>
                <a:cs typeface="Corbel" charset="0"/>
              </a:rPr>
              <a:t> </a:t>
            </a:r>
            <a:r>
              <a:rPr lang="de-DE" sz="1600" b="1" dirty="0" err="1">
                <a:latin typeface="Corbel" charset="0"/>
                <a:ea typeface="Corbel" charset="0"/>
                <a:cs typeface="Corbel" charset="0"/>
              </a:rPr>
              <a:t>bezpieczeństwa</a:t>
            </a:r>
            <a:r>
              <a:rPr lang="de-DE" sz="1600" b="1" dirty="0">
                <a:latin typeface="Corbel" charset="0"/>
                <a:ea typeface="Corbel" charset="0"/>
                <a:cs typeface="Corbel" charset="0"/>
              </a:rPr>
              <a:t> </a:t>
            </a:r>
            <a:r>
              <a:rPr lang="de-DE" sz="1600" b="1" dirty="0" err="1">
                <a:latin typeface="Corbel" charset="0"/>
                <a:ea typeface="Corbel" charset="0"/>
                <a:cs typeface="Corbel" charset="0"/>
              </a:rPr>
              <a:t>powszechnego</a:t>
            </a:r>
            <a:r>
              <a:rPr lang="de-DE" sz="1600" b="1" dirty="0">
                <a:latin typeface="Corbel" charset="0"/>
                <a:ea typeface="Corbel" charset="0"/>
                <a:cs typeface="Corbel" charset="0"/>
              </a:rPr>
              <a:t> </a:t>
            </a:r>
            <a:r>
              <a:rPr lang="de-DE" sz="1600" dirty="0">
                <a:latin typeface="Corbel" charset="0"/>
                <a:ea typeface="Corbel" charset="0"/>
                <a:cs typeface="Corbel" charset="0"/>
              </a:rPr>
              <a:t>(</a:t>
            </a:r>
            <a:r>
              <a:rPr lang="de-DE" sz="1600" dirty="0" err="1">
                <a:latin typeface="Corbel" charset="0"/>
                <a:ea typeface="Corbel" charset="0"/>
                <a:cs typeface="Corbel" charset="0"/>
              </a:rPr>
              <a:t>Podkarpackiego</a:t>
            </a:r>
            <a:r>
              <a:rPr lang="de-DE" sz="1600" dirty="0">
                <a:latin typeface="Corbel" charset="0"/>
                <a:ea typeface="Corbel" charset="0"/>
                <a:cs typeface="Corbel" charset="0"/>
              </a:rPr>
              <a:t>, </a:t>
            </a:r>
            <a:r>
              <a:rPr lang="de-DE" sz="1600" dirty="0" err="1">
                <a:latin typeface="Corbel" charset="0"/>
                <a:ea typeface="Corbel" charset="0"/>
                <a:cs typeface="Corbel" charset="0"/>
              </a:rPr>
              <a:t>lubelskiego</a:t>
            </a:r>
            <a:r>
              <a:rPr lang="de-DE" sz="1600" dirty="0">
                <a:latin typeface="Corbel" charset="0"/>
                <a:ea typeface="Corbel" charset="0"/>
                <a:cs typeface="Corbel" charset="0"/>
              </a:rPr>
              <a:t>, </a:t>
            </a:r>
            <a:r>
              <a:rPr lang="de-DE" sz="1600" dirty="0" err="1">
                <a:latin typeface="Corbel" charset="0"/>
                <a:ea typeface="Corbel" charset="0"/>
                <a:cs typeface="Corbel" charset="0"/>
              </a:rPr>
              <a:t>świętokrzyskiego</a:t>
            </a:r>
            <a:r>
              <a:rPr lang="de-DE" sz="1600" dirty="0">
                <a:latin typeface="Corbel" charset="0"/>
                <a:ea typeface="Corbel" charset="0"/>
                <a:cs typeface="Corbel" charset="0"/>
              </a:rPr>
              <a:t> </a:t>
            </a:r>
            <a:r>
              <a:rPr lang="de-DE" sz="1600" dirty="0" err="1">
                <a:latin typeface="Corbel" charset="0"/>
                <a:ea typeface="Corbel" charset="0"/>
                <a:cs typeface="Corbel" charset="0"/>
              </a:rPr>
              <a:t>oraz</a:t>
            </a:r>
            <a:r>
              <a:rPr lang="de-DE" sz="1600" dirty="0">
                <a:latin typeface="Corbel" charset="0"/>
                <a:ea typeface="Corbel" charset="0"/>
                <a:cs typeface="Corbel" charset="0"/>
              </a:rPr>
              <a:t> </a:t>
            </a:r>
            <a:r>
              <a:rPr lang="de-DE" sz="1600" dirty="0" err="1">
                <a:latin typeface="Corbel" charset="0"/>
                <a:ea typeface="Corbel" charset="0"/>
                <a:cs typeface="Corbel" charset="0"/>
              </a:rPr>
              <a:t>podlaskiego</a:t>
            </a:r>
            <a:r>
              <a:rPr lang="de-DE" sz="1600" dirty="0">
                <a:latin typeface="Corbel" charset="0"/>
                <a:ea typeface="Corbel" charset="0"/>
                <a:cs typeface="Corbel" charset="0"/>
              </a:rPr>
              <a:t>- </a:t>
            </a:r>
            <a:r>
              <a:rPr lang="de-DE" sz="1600" dirty="0" err="1">
                <a:latin typeface="Corbel" charset="0"/>
                <a:ea typeface="Corbel" charset="0"/>
                <a:cs typeface="Corbel" charset="0"/>
              </a:rPr>
              <a:t>niski</a:t>
            </a:r>
            <a:r>
              <a:rPr lang="de-DE" sz="1600" dirty="0">
                <a:latin typeface="Corbel" charset="0"/>
                <a:ea typeface="Corbel" charset="0"/>
                <a:cs typeface="Corbel" charset="0"/>
              </a:rPr>
              <a:t> </a:t>
            </a:r>
            <a:r>
              <a:rPr lang="de-DE" sz="1600" dirty="0" err="1">
                <a:latin typeface="Corbel" charset="0"/>
                <a:ea typeface="Corbel" charset="0"/>
                <a:cs typeface="Corbel" charset="0"/>
              </a:rPr>
              <a:t>poziom</a:t>
            </a:r>
            <a:r>
              <a:rPr lang="de-DE" sz="1600" dirty="0">
                <a:latin typeface="Corbel" charset="0"/>
                <a:ea typeface="Corbel" charset="0"/>
                <a:cs typeface="Corbel" charset="0"/>
              </a:rPr>
              <a:t> </a:t>
            </a:r>
            <a:r>
              <a:rPr lang="de-DE" sz="1600" dirty="0" err="1">
                <a:latin typeface="Corbel" charset="0"/>
                <a:ea typeface="Corbel" charset="0"/>
                <a:cs typeface="Corbel" charset="0"/>
              </a:rPr>
              <a:t>przestępczości</a:t>
            </a:r>
            <a:r>
              <a:rPr lang="de-DE" sz="1600" dirty="0">
                <a:latin typeface="Corbel" charset="0"/>
                <a:ea typeface="Corbel" charset="0"/>
                <a:cs typeface="Corbel" charset="0"/>
              </a:rPr>
              <a:t>)</a:t>
            </a:r>
          </a:p>
          <a:p>
            <a:pPr marL="285750" indent="-285750" defTabSz="353278" fontAlgn="ctr">
              <a:lnSpc>
                <a:spcPts val="2640"/>
              </a:lnSpc>
              <a:buClr>
                <a:srgbClr val="214757"/>
              </a:buClr>
              <a:buSzPct val="100000"/>
              <a:buFont typeface="Arial" charset="0"/>
              <a:buChar char="•"/>
            </a:pPr>
            <a:r>
              <a:rPr lang="de-DE" sz="1600" dirty="0"/>
              <a:t> </a:t>
            </a:r>
          </a:p>
          <a:p>
            <a:pPr marL="285750" indent="-285750" defTabSz="353278" fontAlgn="ctr">
              <a:lnSpc>
                <a:spcPts val="2640"/>
              </a:lnSpc>
              <a:buClr>
                <a:srgbClr val="214757"/>
              </a:buClr>
              <a:buSzPct val="100000"/>
              <a:buFont typeface="Arial" charset="0"/>
              <a:buChar char="•"/>
            </a:pPr>
            <a:r>
              <a:rPr lang="de-DE" sz="1600" dirty="0">
                <a:latin typeface="Corbel" charset="0"/>
                <a:ea typeface="Corbel" charset="0"/>
                <a:cs typeface="Corbel" charset="0"/>
              </a:rPr>
              <a:t>9 </a:t>
            </a:r>
          </a:p>
          <a:p>
            <a:pPr marL="285750" indent="-285750" defTabSz="353278" fontAlgn="ctr">
              <a:lnSpc>
                <a:spcPts val="2640"/>
              </a:lnSpc>
              <a:buClr>
                <a:srgbClr val="214757"/>
              </a:buClr>
              <a:buSzPct val="100000"/>
              <a:buFont typeface="Arial" charset="0"/>
              <a:buChar char="•"/>
            </a:pPr>
            <a:endParaRPr lang="de-DE" sz="1600" dirty="0">
              <a:latin typeface="Corbel" charset="0"/>
              <a:ea typeface="Corbel" charset="0"/>
              <a:cs typeface="Corbel" charset="0"/>
            </a:endParaRPr>
          </a:p>
          <a:p>
            <a:pPr marL="285750" indent="-285750" defTabSz="353278" fontAlgn="ctr">
              <a:lnSpc>
                <a:spcPts val="2640"/>
              </a:lnSpc>
              <a:buClr>
                <a:srgbClr val="214757"/>
              </a:buClr>
              <a:buSzPct val="100000"/>
              <a:buFont typeface="Arial" charset="0"/>
              <a:buChar char="•"/>
            </a:pPr>
            <a:endParaRPr lang="de-DE" sz="1600" dirty="0">
              <a:latin typeface="Corbel" charset="0"/>
              <a:ea typeface="Corbel" charset="0"/>
              <a:cs typeface="Corbe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4590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 calcmode="lin" valueType="num">
                                      <p:cBhvr additive="base">
                                        <p:cTn id="1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 calcmode="lin" valueType="num">
                                      <p:cBhvr additive="base">
                                        <p:cTn id="3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 calcmode="lin" valueType="num">
                                      <p:cBhvr additive="base">
                                        <p:cTn id="4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200"/>
            <a:ext cx="6268475" cy="457200"/>
          </a:xfrm>
        </p:spPr>
        <p:txBody>
          <a:bodyPr/>
          <a:lstStyle/>
          <a:p>
            <a:r>
              <a:rPr lang="en-US" sz="2800" dirty="0">
                <a:latin typeface="Corbel" charset="0"/>
                <a:ea typeface="Corbel" charset="0"/>
                <a:cs typeface="Corbel" charset="0"/>
              </a:rPr>
              <a:t>Brexit- </a:t>
            </a:r>
            <a:r>
              <a:rPr lang="en-US" sz="2800" dirty="0" err="1">
                <a:latin typeface="Corbel" charset="0"/>
                <a:ea typeface="Corbel" charset="0"/>
                <a:cs typeface="Corbel" charset="0"/>
              </a:rPr>
              <a:t>Wielka</a:t>
            </a:r>
            <a:r>
              <a:rPr lang="en-US" sz="2800" dirty="0">
                <a:latin typeface="Corbel" charset="0"/>
                <a:ea typeface="Corbel" charset="0"/>
                <a:cs typeface="Corbel" charset="0"/>
              </a:rPr>
              <a:t> </a:t>
            </a:r>
            <a:r>
              <a:rPr lang="en-US" sz="2800" dirty="0" err="1">
                <a:latin typeface="Corbel" charset="0"/>
                <a:ea typeface="Corbel" charset="0"/>
                <a:cs typeface="Corbel" charset="0"/>
              </a:rPr>
              <a:t>Brytania</a:t>
            </a:r>
            <a:r>
              <a:rPr lang="en-US" sz="2800" dirty="0">
                <a:latin typeface="Corbel" charset="0"/>
                <a:ea typeface="Corbel" charset="0"/>
                <a:cs typeface="Corbel" charset="0"/>
              </a:rPr>
              <a:t> ma </a:t>
            </a:r>
            <a:r>
              <a:rPr lang="en-US" sz="2800" dirty="0" err="1">
                <a:latin typeface="Corbel" charset="0"/>
                <a:ea typeface="Corbel" charset="0"/>
                <a:cs typeface="Corbel" charset="0"/>
              </a:rPr>
              <a:t>dwa</a:t>
            </a:r>
            <a:r>
              <a:rPr lang="en-US" sz="2800" dirty="0">
                <a:latin typeface="Corbel" charset="0"/>
                <a:ea typeface="Corbel" charset="0"/>
                <a:cs typeface="Corbel" charset="0"/>
              </a:rPr>
              <a:t> </a:t>
            </a:r>
            <a:r>
              <a:rPr lang="en-US" sz="2800" dirty="0" err="1">
                <a:latin typeface="Corbel" charset="0"/>
                <a:ea typeface="Corbel" charset="0"/>
                <a:cs typeface="Corbel" charset="0"/>
              </a:rPr>
              <a:t>lata</a:t>
            </a:r>
            <a:r>
              <a:rPr lang="en-US" sz="2800" dirty="0">
                <a:latin typeface="Corbel" charset="0"/>
                <a:ea typeface="Corbel" charset="0"/>
                <a:cs typeface="Corbel" charset="0"/>
              </a:rPr>
              <a:t> od </a:t>
            </a:r>
            <a:r>
              <a:rPr lang="en-US" sz="2800" dirty="0" err="1">
                <a:latin typeface="Corbel" charset="0"/>
                <a:ea typeface="Corbel" charset="0"/>
                <a:cs typeface="Corbel" charset="0"/>
              </a:rPr>
              <a:t>kwietnia</a:t>
            </a:r>
            <a:r>
              <a:rPr lang="en-US" sz="2800" dirty="0">
                <a:latin typeface="Corbel" charset="0"/>
                <a:ea typeface="Corbel" charset="0"/>
                <a:cs typeface="Corbel" charset="0"/>
              </a:rPr>
              <a:t> 2017 r</a:t>
            </a:r>
          </a:p>
        </p:txBody>
      </p:sp>
      <p:sp>
        <p:nvSpPr>
          <p:cNvPr id="8" name="Rectángulo 8"/>
          <p:cNvSpPr/>
          <p:nvPr/>
        </p:nvSpPr>
        <p:spPr>
          <a:xfrm>
            <a:off x="691415" y="1870472"/>
            <a:ext cx="8909785" cy="2554545"/>
          </a:xfrm>
          <a:prstGeom prst="rect">
            <a:avLst/>
          </a:prstGeom>
        </p:spPr>
        <p:txBody>
          <a:bodyPr wrap="square">
            <a:spAutoFit/>
          </a:bodyPr>
          <a:lstStyle/>
          <a:p>
            <a:r>
              <a:rPr lang="en-US" sz="1600" dirty="0">
                <a:latin typeface="Corbel" charset="0"/>
                <a:ea typeface="Corbel" charset="0"/>
                <a:cs typeface="Corbel" charset="0"/>
              </a:rPr>
              <a:t>EY </a:t>
            </a:r>
            <a:r>
              <a:rPr lang="en-US" sz="1600" dirty="0" err="1">
                <a:latin typeface="Corbel" charset="0"/>
                <a:ea typeface="Corbel" charset="0"/>
                <a:cs typeface="Corbel" charset="0"/>
              </a:rPr>
              <a:t>zwróciła</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do </a:t>
            </a:r>
            <a:r>
              <a:rPr lang="en-US" sz="1600" dirty="0" err="1">
                <a:latin typeface="Corbel" charset="0"/>
                <a:ea typeface="Corbel" charset="0"/>
                <a:cs typeface="Corbel" charset="0"/>
              </a:rPr>
              <a:t>inwestorów</a:t>
            </a:r>
            <a:r>
              <a:rPr lang="en-US" sz="1600" dirty="0">
                <a:latin typeface="Corbel" charset="0"/>
                <a:ea typeface="Corbel" charset="0"/>
                <a:cs typeface="Corbel" charset="0"/>
              </a:rPr>
              <a:t> o </a:t>
            </a:r>
            <a:r>
              <a:rPr lang="en-US" sz="1600" dirty="0" err="1">
                <a:latin typeface="Corbel" charset="0"/>
                <a:ea typeface="Corbel" charset="0"/>
                <a:cs typeface="Corbel" charset="0"/>
              </a:rPr>
              <a:t>wpływ</a:t>
            </a:r>
            <a:r>
              <a:rPr lang="en-US" sz="1600" dirty="0">
                <a:latin typeface="Corbel" charset="0"/>
                <a:ea typeface="Corbel" charset="0"/>
                <a:cs typeface="Corbel" charset="0"/>
              </a:rPr>
              <a:t> Brexit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działalność</a:t>
            </a:r>
            <a:r>
              <a:rPr lang="en-US" sz="1600" dirty="0">
                <a:latin typeface="Corbel" charset="0"/>
                <a:ea typeface="Corbel" charset="0"/>
                <a:cs typeface="Corbel" charset="0"/>
              </a:rPr>
              <a:t>. </a:t>
            </a:r>
            <a:r>
              <a:rPr lang="en-US" sz="1600" dirty="0" err="1">
                <a:latin typeface="Corbel" charset="0"/>
                <a:ea typeface="Corbel" charset="0"/>
                <a:cs typeface="Corbel" charset="0"/>
              </a:rPr>
              <a:t>Cztery</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pięciu</a:t>
            </a:r>
            <a:r>
              <a:rPr lang="en-US" sz="1600" dirty="0">
                <a:latin typeface="Corbel" charset="0"/>
                <a:ea typeface="Corbel" charset="0"/>
                <a:cs typeface="Corbel" charset="0"/>
              </a:rPr>
              <a:t> </a:t>
            </a:r>
            <a:r>
              <a:rPr lang="en-US" sz="1600" dirty="0" err="1">
                <a:latin typeface="Corbel" charset="0"/>
                <a:ea typeface="Corbel" charset="0"/>
                <a:cs typeface="Corbel" charset="0"/>
              </a:rPr>
              <a:t>mówią</a:t>
            </a:r>
            <a:r>
              <a:rPr lang="en-US" sz="1600" dirty="0">
                <a:latin typeface="Corbel" charset="0"/>
                <a:ea typeface="Corbel" charset="0"/>
                <a:cs typeface="Corbel" charset="0"/>
              </a:rPr>
              <a:t>, </a:t>
            </a:r>
            <a:r>
              <a:rPr lang="en-US" sz="1600" dirty="0" err="1">
                <a:latin typeface="Corbel" charset="0"/>
                <a:ea typeface="Corbel" charset="0"/>
                <a:cs typeface="Corbel" charset="0"/>
              </a:rPr>
              <a:t>że</a:t>
            </a:r>
            <a:r>
              <a:rPr lang="en-US" sz="1600" dirty="0">
                <a:latin typeface="Corbel" charset="0"/>
                <a:ea typeface="Corbel" charset="0"/>
                <a:cs typeface="Corbel" charset="0"/>
              </a:rPr>
              <a:t> </a:t>
            </a:r>
            <a:r>
              <a:rPr lang="en-US" sz="1600" dirty="0" err="1">
                <a:latin typeface="Corbel" charset="0"/>
                <a:ea typeface="Corbel" charset="0"/>
                <a:cs typeface="Corbel" charset="0"/>
              </a:rPr>
              <a:t>nie</a:t>
            </a:r>
            <a:r>
              <a:rPr lang="en-US" sz="1600" dirty="0">
                <a:latin typeface="Corbel" charset="0"/>
                <a:ea typeface="Corbel" charset="0"/>
                <a:cs typeface="Corbel" charset="0"/>
              </a:rPr>
              <a:t> </a:t>
            </a:r>
            <a:r>
              <a:rPr lang="en-US" sz="1600" dirty="0" err="1">
                <a:latin typeface="Corbel" charset="0"/>
                <a:ea typeface="Corbel" charset="0"/>
                <a:cs typeface="Corbel" charset="0"/>
              </a:rPr>
              <a:t>mają</a:t>
            </a:r>
            <a:r>
              <a:rPr lang="en-US" sz="1600" dirty="0">
                <a:latin typeface="Corbel" charset="0"/>
                <a:ea typeface="Corbel" charset="0"/>
                <a:cs typeface="Corbel" charset="0"/>
              </a:rPr>
              <a:t> </a:t>
            </a:r>
            <a:r>
              <a:rPr lang="en-US" sz="1600" dirty="0" err="1">
                <a:latin typeface="Corbel" charset="0"/>
                <a:ea typeface="Corbel" charset="0"/>
                <a:cs typeface="Corbel" charset="0"/>
              </a:rPr>
              <a:t>planów</a:t>
            </a:r>
            <a:r>
              <a:rPr lang="en-US" sz="1600" dirty="0">
                <a:latin typeface="Corbel" charset="0"/>
                <a:ea typeface="Corbel" charset="0"/>
                <a:cs typeface="Corbel" charset="0"/>
              </a:rPr>
              <a:t> </a:t>
            </a:r>
            <a:r>
              <a:rPr lang="en-US" sz="1600" dirty="0" err="1">
                <a:latin typeface="Corbel" charset="0"/>
                <a:ea typeface="Corbel" charset="0"/>
                <a:cs typeface="Corbel" charset="0"/>
              </a:rPr>
              <a:t>zmiany</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przeniesienia</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działalności</a:t>
            </a:r>
            <a:r>
              <a:rPr lang="en-US" sz="1600" dirty="0">
                <a:latin typeface="Corbel" charset="0"/>
                <a:ea typeface="Corbel" charset="0"/>
                <a:cs typeface="Corbel" charset="0"/>
              </a:rPr>
              <a:t>.</a:t>
            </a:r>
          </a:p>
          <a:p>
            <a:endParaRPr lang="en-US" sz="1600" dirty="0">
              <a:latin typeface="Corbel" charset="0"/>
              <a:ea typeface="Corbel" charset="0"/>
              <a:cs typeface="Corbel" charset="0"/>
            </a:endParaRPr>
          </a:p>
          <a:p>
            <a:r>
              <a:rPr lang="en-US" sz="1600" dirty="0">
                <a:latin typeface="Corbel" charset="0"/>
                <a:ea typeface="Corbel" charset="0"/>
                <a:cs typeface="Corbel" charset="0"/>
              </a:rPr>
              <a:t>Ale </a:t>
            </a:r>
            <a:r>
              <a:rPr lang="en-US" sz="1600" dirty="0" err="1">
                <a:latin typeface="Corbel" charset="0"/>
                <a:ea typeface="Corbel" charset="0"/>
                <a:cs typeface="Corbel" charset="0"/>
              </a:rPr>
              <a:t>wiele</a:t>
            </a:r>
            <a:r>
              <a:rPr lang="en-US" sz="1600" dirty="0">
                <a:latin typeface="Corbel" charset="0"/>
                <a:ea typeface="Corbel" charset="0"/>
                <a:cs typeface="Corbel" charset="0"/>
              </a:rPr>
              <a:t> firm </a:t>
            </a:r>
            <a:r>
              <a:rPr lang="en-US" sz="1600" dirty="0" err="1">
                <a:latin typeface="Corbel" charset="0"/>
                <a:ea typeface="Corbel" charset="0"/>
                <a:cs typeface="Corbel" charset="0"/>
              </a:rPr>
              <a:t>nie</a:t>
            </a:r>
            <a:r>
              <a:rPr lang="en-US" sz="1600" dirty="0">
                <a:latin typeface="Corbel" charset="0"/>
                <a:ea typeface="Corbel" charset="0"/>
                <a:cs typeface="Corbel" charset="0"/>
              </a:rPr>
              <a:t> ma </a:t>
            </a:r>
            <a:r>
              <a:rPr lang="en-US" sz="1600" dirty="0" err="1">
                <a:latin typeface="Corbel" charset="0"/>
                <a:ea typeface="Corbel" charset="0"/>
                <a:cs typeface="Corbel" charset="0"/>
              </a:rPr>
              <a:t>jeszcze</a:t>
            </a:r>
            <a:r>
              <a:rPr lang="en-US" sz="1600" dirty="0">
                <a:latin typeface="Corbel" charset="0"/>
                <a:ea typeface="Corbel" charset="0"/>
                <a:cs typeface="Corbel" charset="0"/>
              </a:rPr>
              <a:t> </a:t>
            </a:r>
            <a:r>
              <a:rPr lang="en-US" sz="1600" dirty="0" err="1">
                <a:latin typeface="Corbel" charset="0"/>
                <a:ea typeface="Corbel" charset="0"/>
                <a:cs typeface="Corbel" charset="0"/>
              </a:rPr>
              <a:t>pełnego</a:t>
            </a:r>
            <a:r>
              <a:rPr lang="en-US" sz="1600" dirty="0">
                <a:latin typeface="Corbel" charset="0"/>
                <a:ea typeface="Corbel" charset="0"/>
                <a:cs typeface="Corbel" charset="0"/>
              </a:rPr>
              <a:t> </a:t>
            </a:r>
            <a:r>
              <a:rPr lang="en-US" sz="1600" dirty="0" err="1">
                <a:latin typeface="Corbel" charset="0"/>
                <a:ea typeface="Corbel" charset="0"/>
                <a:cs typeface="Corbel" charset="0"/>
              </a:rPr>
              <a:t>obrazu</a:t>
            </a:r>
            <a:r>
              <a:rPr lang="en-US" sz="1600" dirty="0">
                <a:latin typeface="Corbel" charset="0"/>
                <a:ea typeface="Corbel" charset="0"/>
                <a:cs typeface="Corbel" charset="0"/>
              </a:rPr>
              <a:t> co do:</a:t>
            </a:r>
          </a:p>
          <a:p>
            <a:pPr marL="285750" indent="-285750">
              <a:buFontTx/>
              <a:buChar char="-"/>
            </a:pPr>
            <a:r>
              <a:rPr lang="en-US" sz="1600" dirty="0" err="1">
                <a:latin typeface="Corbel" charset="0"/>
                <a:ea typeface="Corbel" charset="0"/>
                <a:cs typeface="Corbel" charset="0"/>
              </a:rPr>
              <a:t>podatku</a:t>
            </a:r>
            <a:r>
              <a:rPr lang="en-US" sz="1600" dirty="0">
                <a:latin typeface="Corbel" charset="0"/>
                <a:ea typeface="Corbel" charset="0"/>
                <a:cs typeface="Corbel" charset="0"/>
              </a:rPr>
              <a:t> (</a:t>
            </a:r>
            <a:r>
              <a:rPr lang="en-US" sz="1600" dirty="0" err="1">
                <a:latin typeface="Corbel" charset="0"/>
                <a:ea typeface="Corbel" charset="0"/>
                <a:cs typeface="Corbel" charset="0"/>
              </a:rPr>
              <a:t>prefinansowanie</a:t>
            </a:r>
            <a:r>
              <a:rPr lang="en-US" sz="1600" dirty="0">
                <a:latin typeface="Corbel" charset="0"/>
                <a:ea typeface="Corbel" charset="0"/>
                <a:cs typeface="Corbel" charset="0"/>
              </a:rPr>
              <a:t> VAT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dokładny</a:t>
            </a:r>
            <a:r>
              <a:rPr lang="en-US" sz="1600" dirty="0">
                <a:latin typeface="Corbel" charset="0"/>
                <a:ea typeface="Corbel" charset="0"/>
                <a:cs typeface="Corbel" charset="0"/>
              </a:rPr>
              <a:t> </a:t>
            </a:r>
            <a:r>
              <a:rPr lang="en-US" sz="1600" dirty="0" err="1">
                <a:latin typeface="Corbel" charset="0"/>
                <a:ea typeface="Corbel" charset="0"/>
                <a:cs typeface="Corbel" charset="0"/>
              </a:rPr>
              <a:t>zakres</a:t>
            </a:r>
            <a:r>
              <a:rPr lang="en-US" sz="1600" dirty="0">
                <a:latin typeface="Corbel" charset="0"/>
                <a:ea typeface="Corbel" charset="0"/>
                <a:cs typeface="Corbel" charset="0"/>
              </a:rPr>
              <a:t> </a:t>
            </a:r>
            <a:r>
              <a:rPr lang="en-US" sz="1600" dirty="0" err="1">
                <a:latin typeface="Corbel" charset="0"/>
                <a:ea typeface="Corbel" charset="0"/>
                <a:cs typeface="Corbel" charset="0"/>
              </a:rPr>
              <a:t>cła</a:t>
            </a:r>
            <a:r>
              <a:rPr lang="en-US" sz="1600" dirty="0">
                <a:latin typeface="Corbel" charset="0"/>
                <a:ea typeface="Corbel" charset="0"/>
                <a:cs typeface="Corbel" charset="0"/>
              </a:rPr>
              <a:t>)</a:t>
            </a:r>
          </a:p>
          <a:p>
            <a:pPr marL="285750" indent="-285750">
              <a:buFontTx/>
              <a:buChar char="-"/>
            </a:pPr>
            <a:r>
              <a:rPr lang="en-US" sz="1600" dirty="0" err="1">
                <a:latin typeface="Corbel" charset="0"/>
                <a:ea typeface="Corbel" charset="0"/>
                <a:cs typeface="Corbel" charset="0"/>
              </a:rPr>
              <a:t>dministracyji</a:t>
            </a:r>
            <a:r>
              <a:rPr lang="en-US" sz="1600" dirty="0">
                <a:latin typeface="Corbel" charset="0"/>
                <a:ea typeface="Corbel" charset="0"/>
                <a:cs typeface="Corbel" charset="0"/>
              </a:rPr>
              <a:t> (</a:t>
            </a:r>
            <a:r>
              <a:rPr lang="en-US" sz="1600" dirty="0" err="1">
                <a:latin typeface="Corbel" charset="0"/>
                <a:ea typeface="Corbel" charset="0"/>
                <a:cs typeface="Corbel" charset="0"/>
              </a:rPr>
              <a:t>wymagania</a:t>
            </a:r>
            <a:r>
              <a:rPr lang="en-US" sz="1600" dirty="0">
                <a:latin typeface="Corbel" charset="0"/>
                <a:ea typeface="Corbel" charset="0"/>
                <a:cs typeface="Corbel" charset="0"/>
              </a:rPr>
              <a:t> </a:t>
            </a:r>
            <a:r>
              <a:rPr lang="en-US" sz="1600" dirty="0" err="1">
                <a:latin typeface="Corbel" charset="0"/>
                <a:ea typeface="Corbel" charset="0"/>
                <a:cs typeface="Corbel" charset="0"/>
              </a:rPr>
              <a:t>celne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VAT)</a:t>
            </a:r>
          </a:p>
          <a:p>
            <a:pPr marL="285750" indent="-285750">
              <a:buFontTx/>
              <a:buChar char="-"/>
            </a:pPr>
            <a:r>
              <a:rPr lang="en-US" sz="1600" dirty="0" err="1">
                <a:latin typeface="Corbel" charset="0"/>
                <a:ea typeface="Corbel" charset="0"/>
                <a:cs typeface="Corbel" charset="0"/>
              </a:rPr>
              <a:t>konsekwencje</a:t>
            </a:r>
            <a:r>
              <a:rPr lang="en-US" sz="1600" dirty="0">
                <a:latin typeface="Corbel" charset="0"/>
                <a:ea typeface="Corbel" charset="0"/>
                <a:cs typeface="Corbel" charset="0"/>
              </a:rPr>
              <a:t> </a:t>
            </a:r>
            <a:r>
              <a:rPr lang="en-US" sz="1600" dirty="0" err="1">
                <a:latin typeface="Corbel" charset="0"/>
                <a:ea typeface="Corbel" charset="0"/>
                <a:cs typeface="Corbel" charset="0"/>
              </a:rPr>
              <a:t>regulacyjnych</a:t>
            </a:r>
            <a:r>
              <a:rPr lang="en-US" sz="1600" dirty="0">
                <a:latin typeface="Corbel" charset="0"/>
                <a:ea typeface="Corbel" charset="0"/>
                <a:cs typeface="Corbel" charset="0"/>
              </a:rPr>
              <a:t> </a:t>
            </a:r>
          </a:p>
          <a:p>
            <a:pPr marL="285750" indent="-285750">
              <a:buFontTx/>
              <a:buChar char="-"/>
            </a:pPr>
            <a:endParaRPr lang="en-US" sz="1600"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Sektory</a:t>
            </a:r>
            <a:r>
              <a:rPr lang="en-US" sz="1600" dirty="0">
                <a:latin typeface="Corbel" charset="0"/>
                <a:ea typeface="Corbel" charset="0"/>
                <a:cs typeface="Corbel" charset="0"/>
              </a:rPr>
              <a:t> </a:t>
            </a:r>
            <a:r>
              <a:rPr lang="en-US" sz="1600" dirty="0" err="1">
                <a:latin typeface="Corbel" charset="0"/>
                <a:ea typeface="Corbel" charset="0"/>
                <a:cs typeface="Corbel" charset="0"/>
              </a:rPr>
              <a:t>ktore</a:t>
            </a:r>
            <a:r>
              <a:rPr lang="en-US" sz="1600" dirty="0">
                <a:latin typeface="Corbel" charset="0"/>
                <a:ea typeface="Corbel" charset="0"/>
                <a:cs typeface="Corbel" charset="0"/>
              </a:rPr>
              <a:t> </a:t>
            </a:r>
            <a:r>
              <a:rPr lang="en-US" sz="1600" dirty="0" err="1">
                <a:latin typeface="Corbel" charset="0"/>
                <a:ea typeface="Corbel" charset="0"/>
                <a:cs typeface="Corbel" charset="0"/>
              </a:rPr>
              <a:t>ulegna</a:t>
            </a:r>
            <a:r>
              <a:rPr lang="en-US" sz="1600" dirty="0">
                <a:latin typeface="Corbel" charset="0"/>
                <a:ea typeface="Corbel" charset="0"/>
                <a:cs typeface="Corbel" charset="0"/>
              </a:rPr>
              <a:t> </a:t>
            </a:r>
            <a:r>
              <a:rPr lang="en-US" sz="1600" dirty="0" err="1">
                <a:latin typeface="Corbel" charset="0"/>
                <a:ea typeface="Corbel" charset="0"/>
                <a:cs typeface="Corbel" charset="0"/>
              </a:rPr>
              <a:t>najwiekszym</a:t>
            </a:r>
            <a:r>
              <a:rPr lang="en-US" sz="1600" dirty="0">
                <a:latin typeface="Corbel" charset="0"/>
                <a:ea typeface="Corbel" charset="0"/>
                <a:cs typeface="Corbel" charset="0"/>
              </a:rPr>
              <a:t> </a:t>
            </a:r>
            <a:r>
              <a:rPr lang="en-US" sz="1600" dirty="0" err="1">
                <a:latin typeface="Corbel" charset="0"/>
                <a:ea typeface="Corbel" charset="0"/>
                <a:cs typeface="Corbel" charset="0"/>
              </a:rPr>
              <a:t>zmiana</a:t>
            </a:r>
            <a:r>
              <a:rPr lang="en-US" sz="1600" dirty="0">
                <a:latin typeface="Corbel" charset="0"/>
                <a:ea typeface="Corbel" charset="0"/>
                <a:cs typeface="Corbel" charset="0"/>
              </a:rPr>
              <a:t> to: </a:t>
            </a:r>
            <a:r>
              <a:rPr lang="en-US" sz="1600" dirty="0" err="1">
                <a:latin typeface="Corbel" charset="0"/>
                <a:ea typeface="Corbel" charset="0"/>
                <a:cs typeface="Corbel" charset="0"/>
              </a:rPr>
              <a:t>Logistyka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łańcucha</a:t>
            </a:r>
            <a:r>
              <a:rPr lang="en-US" sz="1600" dirty="0">
                <a:latin typeface="Corbel" charset="0"/>
                <a:ea typeface="Corbel" charset="0"/>
                <a:cs typeface="Corbel" charset="0"/>
              </a:rPr>
              <a:t> </a:t>
            </a:r>
            <a:r>
              <a:rPr lang="en-US" sz="1600" dirty="0" err="1">
                <a:latin typeface="Corbel" charset="0"/>
                <a:ea typeface="Corbel" charset="0"/>
                <a:cs typeface="Corbel" charset="0"/>
              </a:rPr>
              <a:t>dostaw</a:t>
            </a:r>
            <a:r>
              <a:rPr lang="en-US" sz="1600" dirty="0">
                <a:latin typeface="Corbel" charset="0"/>
                <a:ea typeface="Corbel" charset="0"/>
                <a:cs typeface="Corbel" charset="0"/>
              </a:rPr>
              <a:t>, </a:t>
            </a:r>
            <a:r>
              <a:rPr lang="en-US" sz="1600" dirty="0" err="1">
                <a:latin typeface="Corbel" charset="0"/>
                <a:ea typeface="Corbel" charset="0"/>
                <a:cs typeface="Corbel" charset="0"/>
              </a:rPr>
              <a:t>produkcja</a:t>
            </a:r>
            <a:r>
              <a:rPr lang="en-US" sz="1600" dirty="0">
                <a:latin typeface="Corbel" charset="0"/>
                <a:ea typeface="Corbel" charset="0"/>
                <a:cs typeface="Corbel" charset="0"/>
              </a:rPr>
              <a:t>, </a:t>
            </a:r>
            <a:r>
              <a:rPr lang="en-US" sz="1600" dirty="0" err="1">
                <a:latin typeface="Corbel" charset="0"/>
                <a:ea typeface="Corbel" charset="0"/>
                <a:cs typeface="Corbel" charset="0"/>
              </a:rPr>
              <a:t>innowacje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działalność</a:t>
            </a:r>
            <a:r>
              <a:rPr lang="en-US" sz="1600" dirty="0">
                <a:latin typeface="Corbel" charset="0"/>
                <a:ea typeface="Corbel" charset="0"/>
                <a:cs typeface="Corbel" charset="0"/>
              </a:rPr>
              <a:t> w </a:t>
            </a:r>
            <a:r>
              <a:rPr lang="en-US" sz="1600" dirty="0" err="1">
                <a:latin typeface="Corbel" charset="0"/>
                <a:ea typeface="Corbel" charset="0"/>
                <a:cs typeface="Corbel" charset="0"/>
              </a:rPr>
              <a:t>zakresie</a:t>
            </a:r>
            <a:r>
              <a:rPr lang="en-US" sz="1600" dirty="0">
                <a:latin typeface="Corbel" charset="0"/>
                <a:ea typeface="Corbel" charset="0"/>
                <a:cs typeface="Corbel" charset="0"/>
              </a:rPr>
              <a:t> </a:t>
            </a:r>
            <a:r>
              <a:rPr lang="en-US" sz="1600" dirty="0" err="1">
                <a:latin typeface="Corbel" charset="0"/>
                <a:ea typeface="Corbel" charset="0"/>
                <a:cs typeface="Corbel" charset="0"/>
              </a:rPr>
              <a:t>badań</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rozwoju</a:t>
            </a:r>
            <a:r>
              <a:rPr lang="en-US" sz="1600" dirty="0">
                <a:latin typeface="Corbel" charset="0"/>
                <a:ea typeface="Corbel" charset="0"/>
                <a:cs typeface="Corbel" charset="0"/>
              </a:rPr>
              <a:t>, a </a:t>
            </a:r>
            <a:r>
              <a:rPr lang="en-US" sz="1600" dirty="0" err="1">
                <a:latin typeface="Corbel" charset="0"/>
                <a:ea typeface="Corbel" charset="0"/>
                <a:cs typeface="Corbel" charset="0"/>
              </a:rPr>
              <a:t>główna</a:t>
            </a:r>
            <a:r>
              <a:rPr lang="en-US" sz="1600" dirty="0">
                <a:latin typeface="Corbel" charset="0"/>
                <a:ea typeface="Corbel" charset="0"/>
                <a:cs typeface="Corbel" charset="0"/>
              </a:rPr>
              <a:t> </a:t>
            </a:r>
            <a:r>
              <a:rPr lang="en-US" sz="1600" dirty="0" err="1">
                <a:latin typeface="Corbel" charset="0"/>
                <a:ea typeface="Corbel" charset="0"/>
                <a:cs typeface="Corbel" charset="0"/>
              </a:rPr>
              <a:t>siedziba</a:t>
            </a:r>
            <a:r>
              <a:rPr lang="en-US" sz="1600" dirty="0">
                <a:latin typeface="Corbel" charset="0"/>
                <a:ea typeface="Corbel" charset="0"/>
                <a:cs typeface="Corbel" charset="0"/>
              </a:rPr>
              <a:t> </a:t>
            </a:r>
            <a:r>
              <a:rPr lang="en-US" sz="1600" dirty="0" err="1">
                <a:latin typeface="Corbel" charset="0"/>
                <a:ea typeface="Corbel" charset="0"/>
                <a:cs typeface="Corbel" charset="0"/>
              </a:rPr>
              <a:t>moga</a:t>
            </a:r>
            <a:r>
              <a:rPr lang="en-US" sz="1600" dirty="0">
                <a:latin typeface="Corbel" charset="0"/>
                <a:ea typeface="Corbel" charset="0"/>
                <a:cs typeface="Corbel" charset="0"/>
              </a:rPr>
              <a:t> </a:t>
            </a:r>
            <a:r>
              <a:rPr lang="en-US" sz="1600" dirty="0" err="1">
                <a:latin typeface="Corbel" charset="0"/>
                <a:ea typeface="Corbel" charset="0"/>
                <a:cs typeface="Corbel" charset="0"/>
              </a:rPr>
              <a:t>zostać</a:t>
            </a:r>
            <a:r>
              <a:rPr lang="en-US" sz="1600" dirty="0">
                <a:latin typeface="Corbel" charset="0"/>
                <a:ea typeface="Corbel" charset="0"/>
                <a:cs typeface="Corbel" charset="0"/>
              </a:rPr>
              <a:t> </a:t>
            </a:r>
            <a:r>
              <a:rPr lang="en-US" sz="1600" dirty="0" err="1">
                <a:latin typeface="Corbel" charset="0"/>
                <a:ea typeface="Corbel" charset="0"/>
                <a:cs typeface="Corbel" charset="0"/>
              </a:rPr>
              <a:t>przeniesiona</a:t>
            </a:r>
            <a:r>
              <a:rPr lang="en-US" sz="1600" dirty="0">
                <a:latin typeface="Corbel" charset="0"/>
                <a:ea typeface="Corbel" charset="0"/>
                <a:cs typeface="Corbel" charset="0"/>
              </a:rPr>
              <a: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689"/>
          <a:stretch/>
        </p:blipFill>
        <p:spPr>
          <a:xfrm>
            <a:off x="4871103" y="4425017"/>
            <a:ext cx="4909294" cy="26010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22" y="4469817"/>
            <a:ext cx="4204363" cy="2556203"/>
          </a:xfrm>
          <a:prstGeom prst="rect">
            <a:avLst/>
          </a:prstGeom>
        </p:spPr>
      </p:pic>
    </p:spTree>
    <p:extLst>
      <p:ext uri="{BB962C8B-B14F-4D97-AF65-F5344CB8AC3E}">
        <p14:creationId xmlns:p14="http://schemas.microsoft.com/office/powerpoint/2010/main" val="70878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lgn="ctr"/>
            <a:r>
              <a:rPr lang="is-IS" sz="2800" b="1" dirty="0">
                <a:solidFill>
                  <a:srgbClr val="003B4D"/>
                </a:solidFill>
                <a:latin typeface="Corbel" pitchFamily="18"/>
              </a:rPr>
              <a:t>11:45 – 12:00</a:t>
            </a:r>
            <a:endParaRPr lang="pl-PL" sz="2800" dirty="0">
              <a:solidFill>
                <a:srgbClr val="003B4D"/>
              </a:solidFill>
              <a:latin typeface="Corbel" pitchFamily="18"/>
            </a:endParaRPr>
          </a:p>
          <a:p>
            <a:pPr marL="184150" algn="ctr"/>
            <a:r>
              <a:rPr lang="pl-PL" sz="2800" b="1" dirty="0">
                <a:solidFill>
                  <a:srgbClr val="003B4D"/>
                </a:solidFill>
                <a:latin typeface="Corbel" pitchFamily="18"/>
                <a:sym typeface="Calibri"/>
              </a:rPr>
              <a:t>Przerwa 15min</a:t>
            </a: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r>
              <a:rPr lang="is-IS" sz="2800" b="1" dirty="0">
                <a:solidFill>
                  <a:srgbClr val="003B4D"/>
                </a:solidFill>
                <a:latin typeface="Corbel" pitchFamily="18"/>
              </a:rPr>
              <a:t>12:00 – 12:30</a:t>
            </a:r>
            <a:endParaRPr lang="pl-PL" sz="2800" b="1" dirty="0">
              <a:solidFill>
                <a:srgbClr val="003B4D"/>
              </a:solidFill>
              <a:latin typeface="Corbel" pitchFamily="18"/>
            </a:endParaRPr>
          </a:p>
          <a:p>
            <a:pPr marL="184150"/>
            <a:r>
              <a:rPr lang="pl-PL" b="1" dirty="0">
                <a:solidFill>
                  <a:srgbClr val="003B4D"/>
                </a:solidFill>
                <a:latin typeface="Corbel" pitchFamily="18"/>
                <a:sym typeface="Calibri"/>
              </a:rPr>
              <a:t>Analiza porównawcza działalności Agencji Rozwoju w rożnych krajach</a:t>
            </a:r>
          </a:p>
          <a:p>
            <a:pPr marL="0" lvl="2"/>
            <a:r>
              <a:rPr lang="pl-PL" sz="1600" b="1" dirty="0">
                <a:solidFill>
                  <a:srgbClr val="003B4D"/>
                </a:solidFill>
                <a:latin typeface="Corbel" pitchFamily="18"/>
                <a:sym typeface="Calibri"/>
              </a:rPr>
              <a:t>		</a:t>
            </a:r>
            <a:endParaRPr lang="en-US" sz="1600" b="1" dirty="0">
              <a:solidFill>
                <a:srgbClr val="003B4D"/>
              </a:solidFill>
              <a:latin typeface="Corbel" pitchFamily="18"/>
            </a:endParaRPr>
          </a:p>
          <a:p>
            <a:pPr marL="762000" lvl="2" indent="-227013">
              <a:lnSpc>
                <a:spcPct val="150000"/>
              </a:lnSpc>
              <a:buFont typeface="Arial" charset="0"/>
              <a:buChar char="•"/>
            </a:pPr>
            <a:r>
              <a:rPr lang="en-US" sz="1600" b="1" dirty="0" err="1">
                <a:solidFill>
                  <a:srgbClr val="003B4D"/>
                </a:solidFill>
                <a:latin typeface="Corbel" pitchFamily="18"/>
              </a:rPr>
              <a:t>Działalnośc</a:t>
            </a:r>
            <a:r>
              <a:rPr lang="en-US" sz="1600" b="1" dirty="0">
                <a:solidFill>
                  <a:srgbClr val="003B4D"/>
                </a:solidFill>
                <a:latin typeface="Corbel" pitchFamily="18"/>
              </a:rPr>
              <a:t>́ </a:t>
            </a:r>
            <a:r>
              <a:rPr lang="en-US" sz="1600" b="1" dirty="0" err="1">
                <a:solidFill>
                  <a:srgbClr val="003B4D"/>
                </a:solidFill>
                <a:latin typeface="Corbel" pitchFamily="18"/>
              </a:rPr>
              <a:t>Agencji</a:t>
            </a:r>
            <a:r>
              <a:rPr lang="en-US" sz="1600" b="1" dirty="0">
                <a:solidFill>
                  <a:srgbClr val="003B4D"/>
                </a:solidFill>
                <a:latin typeface="Corbel" pitchFamily="18"/>
              </a:rPr>
              <a:t> </a:t>
            </a:r>
            <a:r>
              <a:rPr lang="en-US" sz="1600" b="1" dirty="0" err="1">
                <a:solidFill>
                  <a:srgbClr val="003B4D"/>
                </a:solidFill>
                <a:latin typeface="Corbel" pitchFamily="18"/>
              </a:rPr>
              <a:t>Rozwoju</a:t>
            </a:r>
            <a:r>
              <a:rPr lang="en-US" sz="1600" b="1" dirty="0">
                <a:solidFill>
                  <a:srgbClr val="003B4D"/>
                </a:solidFill>
                <a:latin typeface="Corbel" pitchFamily="18"/>
              </a:rPr>
              <a:t> </a:t>
            </a:r>
            <a:r>
              <a:rPr lang="en-US" sz="1600" b="1" dirty="0" err="1">
                <a:solidFill>
                  <a:srgbClr val="003B4D"/>
                </a:solidFill>
                <a:latin typeface="Corbel" pitchFamily="18"/>
              </a:rPr>
              <a:t>i</a:t>
            </a:r>
            <a:r>
              <a:rPr lang="en-US" sz="1600" b="1" dirty="0">
                <a:solidFill>
                  <a:srgbClr val="003B4D"/>
                </a:solidFill>
                <a:latin typeface="Corbel" pitchFamily="18"/>
              </a:rPr>
              <a:t> </a:t>
            </a:r>
            <a:r>
              <a:rPr lang="en-US" sz="1600" b="1" dirty="0" err="1">
                <a:solidFill>
                  <a:srgbClr val="003B4D"/>
                </a:solidFill>
                <a:latin typeface="Corbel" pitchFamily="18"/>
              </a:rPr>
              <a:t>analiza</a:t>
            </a:r>
            <a:r>
              <a:rPr lang="en-US" sz="1600" b="1" dirty="0">
                <a:solidFill>
                  <a:srgbClr val="003B4D"/>
                </a:solidFill>
                <a:latin typeface="Corbel" pitchFamily="18"/>
              </a:rPr>
              <a:t> </a:t>
            </a:r>
            <a:r>
              <a:rPr lang="en-US" sz="1600" b="1" dirty="0" err="1">
                <a:solidFill>
                  <a:srgbClr val="003B4D"/>
                </a:solidFill>
                <a:latin typeface="Corbel" pitchFamily="18"/>
              </a:rPr>
              <a:t>porównawcza</a:t>
            </a:r>
            <a:r>
              <a:rPr lang="en-US" sz="1600" b="1" dirty="0">
                <a:solidFill>
                  <a:srgbClr val="003B4D"/>
                </a:solidFill>
                <a:latin typeface="Corbel" pitchFamily="18"/>
              </a:rPr>
              <a:t> IPA w </a:t>
            </a:r>
            <a:r>
              <a:rPr lang="en-US" sz="1600" b="1" dirty="0" err="1">
                <a:solidFill>
                  <a:srgbClr val="003B4D"/>
                </a:solidFill>
                <a:latin typeface="Corbel" pitchFamily="18"/>
              </a:rPr>
              <a:t>różnych</a:t>
            </a:r>
            <a:r>
              <a:rPr lang="en-US" sz="1600" b="1" dirty="0">
                <a:solidFill>
                  <a:srgbClr val="003B4D"/>
                </a:solidFill>
                <a:latin typeface="Corbel" pitchFamily="18"/>
              </a:rPr>
              <a:t> </a:t>
            </a:r>
            <a:r>
              <a:rPr lang="en-US" sz="1600" b="1" dirty="0" err="1">
                <a:solidFill>
                  <a:srgbClr val="003B4D"/>
                </a:solidFill>
                <a:latin typeface="Corbel" pitchFamily="18"/>
              </a:rPr>
              <a:t>krajach</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Czynniki</a:t>
            </a:r>
            <a:r>
              <a:rPr lang="en-US" sz="1600" b="1" dirty="0">
                <a:solidFill>
                  <a:srgbClr val="003B4D"/>
                </a:solidFill>
                <a:latin typeface="Corbel" pitchFamily="18"/>
              </a:rPr>
              <a:t> </a:t>
            </a:r>
            <a:r>
              <a:rPr lang="en-US" sz="1600" b="1" dirty="0" err="1">
                <a:solidFill>
                  <a:srgbClr val="003B4D"/>
                </a:solidFill>
                <a:latin typeface="Corbel" pitchFamily="18"/>
              </a:rPr>
              <a:t>determinujące</a:t>
            </a:r>
            <a:r>
              <a:rPr lang="en-US" sz="1600" b="1" dirty="0">
                <a:solidFill>
                  <a:srgbClr val="003B4D"/>
                </a:solidFill>
                <a:latin typeface="Corbel" pitchFamily="18"/>
              </a:rPr>
              <a:t> </a:t>
            </a:r>
            <a:r>
              <a:rPr lang="en-US" sz="1600" b="1" dirty="0" err="1">
                <a:solidFill>
                  <a:srgbClr val="003B4D"/>
                </a:solidFill>
                <a:latin typeface="Corbel" pitchFamily="18"/>
              </a:rPr>
              <a:t>efekty</a:t>
            </a:r>
            <a:r>
              <a:rPr lang="en-US" sz="1600" b="1" dirty="0">
                <a:solidFill>
                  <a:srgbClr val="003B4D"/>
                </a:solidFill>
                <a:latin typeface="Corbel" pitchFamily="18"/>
              </a:rPr>
              <a:t> </a:t>
            </a:r>
            <a:r>
              <a:rPr lang="en-US" sz="1600" b="1" dirty="0" err="1">
                <a:solidFill>
                  <a:srgbClr val="003B4D"/>
                </a:solidFill>
                <a:latin typeface="Corbel" pitchFamily="18"/>
              </a:rPr>
              <a:t>działania</a:t>
            </a:r>
            <a:r>
              <a:rPr lang="en-US" sz="1600" b="1" dirty="0">
                <a:solidFill>
                  <a:srgbClr val="003B4D"/>
                </a:solidFill>
                <a:latin typeface="Corbel" pitchFamily="18"/>
              </a:rPr>
              <a:t> </a:t>
            </a:r>
            <a:r>
              <a:rPr lang="en-US" sz="1600" b="1" dirty="0" err="1">
                <a:solidFill>
                  <a:srgbClr val="003B4D"/>
                </a:solidFill>
                <a:latin typeface="Corbel" pitchFamily="18"/>
              </a:rPr>
              <a:t>Agencji</a:t>
            </a:r>
            <a:r>
              <a:rPr lang="en-US" sz="1600" b="1" dirty="0">
                <a:solidFill>
                  <a:srgbClr val="003B4D"/>
                </a:solidFill>
                <a:latin typeface="Corbel" pitchFamily="18"/>
              </a:rPr>
              <a:t> </a:t>
            </a:r>
            <a:r>
              <a:rPr lang="en-US" sz="1600" b="1" dirty="0" err="1">
                <a:solidFill>
                  <a:srgbClr val="003B4D"/>
                </a:solidFill>
                <a:latin typeface="Corbel" pitchFamily="18"/>
              </a:rPr>
              <a:t>Rozwoju</a:t>
            </a:r>
            <a:r>
              <a:rPr lang="en-US" sz="1600" b="1" dirty="0">
                <a:solidFill>
                  <a:srgbClr val="003B4D"/>
                </a:solidFill>
                <a:latin typeface="Corbel" pitchFamily="18"/>
              </a:rPr>
              <a:t> </a:t>
            </a:r>
          </a:p>
          <a:p>
            <a:pPr marL="762000" lvl="2" indent="-227013">
              <a:lnSpc>
                <a:spcPct val="150000"/>
              </a:lnSpc>
              <a:buFont typeface="Arial" charset="0"/>
              <a:buChar char="•"/>
            </a:pPr>
            <a:r>
              <a:rPr lang="en-US" sz="1600" b="1" dirty="0" err="1">
                <a:solidFill>
                  <a:srgbClr val="003B4D"/>
                </a:solidFill>
                <a:latin typeface="Corbel" pitchFamily="18"/>
              </a:rPr>
              <a:t>Metody</a:t>
            </a:r>
            <a:r>
              <a:rPr lang="en-US" sz="1600" b="1" dirty="0">
                <a:solidFill>
                  <a:srgbClr val="003B4D"/>
                </a:solidFill>
                <a:latin typeface="Corbel" pitchFamily="18"/>
              </a:rPr>
              <a:t> </a:t>
            </a:r>
            <a:r>
              <a:rPr lang="en-US" sz="1600" b="1" dirty="0" err="1">
                <a:solidFill>
                  <a:srgbClr val="003B4D"/>
                </a:solidFill>
                <a:latin typeface="Corbel" pitchFamily="18"/>
              </a:rPr>
              <a:t>działalności</a:t>
            </a:r>
            <a:r>
              <a:rPr lang="en-US" sz="1600" b="1" dirty="0">
                <a:solidFill>
                  <a:srgbClr val="003B4D"/>
                </a:solidFill>
                <a:latin typeface="Corbel" pitchFamily="18"/>
              </a:rPr>
              <a:t> IPA </a:t>
            </a:r>
            <a:r>
              <a:rPr lang="en-US" sz="1600" b="1" dirty="0" err="1">
                <a:solidFill>
                  <a:srgbClr val="003B4D"/>
                </a:solidFill>
                <a:latin typeface="Corbel" pitchFamily="18"/>
              </a:rPr>
              <a:t>i</a:t>
            </a:r>
            <a:r>
              <a:rPr lang="en-US" sz="1600" b="1" dirty="0">
                <a:solidFill>
                  <a:srgbClr val="003B4D"/>
                </a:solidFill>
                <a:latin typeface="Corbel" pitchFamily="18"/>
              </a:rPr>
              <a:t> </a:t>
            </a:r>
            <a:r>
              <a:rPr lang="en-US" sz="1600" b="1" dirty="0" err="1">
                <a:solidFill>
                  <a:srgbClr val="003B4D"/>
                </a:solidFill>
                <a:latin typeface="Corbel" pitchFamily="18"/>
              </a:rPr>
              <a:t>dobre</a:t>
            </a:r>
            <a:r>
              <a:rPr lang="en-US" sz="1600" b="1" dirty="0">
                <a:solidFill>
                  <a:srgbClr val="003B4D"/>
                </a:solidFill>
                <a:latin typeface="Corbel" pitchFamily="18"/>
              </a:rPr>
              <a:t> </a:t>
            </a:r>
            <a:r>
              <a:rPr lang="en-US" sz="1600" b="1" dirty="0" err="1">
                <a:solidFill>
                  <a:srgbClr val="003B4D"/>
                </a:solidFill>
                <a:latin typeface="Corbel" pitchFamily="18"/>
              </a:rPr>
              <a:t>praktyi</a:t>
            </a: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17317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79573" cy="457200"/>
          </a:xfrm>
        </p:spPr>
        <p:txBody>
          <a:bodyPr/>
          <a:lstStyle/>
          <a:p>
            <a:r>
              <a:rPr lang="en-US" sz="2800" err="1">
                <a:latin typeface="Corbel" charset="0"/>
                <a:ea typeface="Corbel" charset="0"/>
                <a:cs typeface="Corbel" charset="0"/>
              </a:rPr>
              <a:t>Czy</a:t>
            </a:r>
            <a:r>
              <a:rPr lang="en-US" sz="2800">
                <a:latin typeface="Corbel" charset="0"/>
                <a:ea typeface="Corbel" charset="0"/>
                <a:cs typeface="Corbel" charset="0"/>
              </a:rPr>
              <a:t> </a:t>
            </a:r>
            <a:r>
              <a:rPr lang="en-US" sz="2800" err="1">
                <a:latin typeface="Corbel" charset="0"/>
                <a:ea typeface="Corbel" charset="0"/>
                <a:cs typeface="Corbel" charset="0"/>
              </a:rPr>
              <a:t>na</a:t>
            </a:r>
            <a:r>
              <a:rPr lang="en-US" sz="2800">
                <a:latin typeface="Corbel" charset="0"/>
                <a:ea typeface="Corbel" charset="0"/>
                <a:cs typeface="Corbel" charset="0"/>
              </a:rPr>
              <a:t> </a:t>
            </a:r>
            <a:r>
              <a:rPr lang="en-US" sz="2800" err="1">
                <a:latin typeface="Corbel" charset="0"/>
                <a:ea typeface="Corbel" charset="0"/>
                <a:cs typeface="Corbel" charset="0"/>
              </a:rPr>
              <a:t>rynku</a:t>
            </a:r>
            <a:r>
              <a:rPr lang="pl-PL" sz="2800">
                <a:latin typeface="Corbel" charset="0"/>
                <a:ea typeface="Corbel" charset="0"/>
                <a:cs typeface="Corbel" charset="0"/>
              </a:rPr>
              <a:t> </a:t>
            </a:r>
            <a:r>
              <a:rPr lang="en-US" sz="2800">
                <a:latin typeface="Corbel" charset="0"/>
                <a:ea typeface="Corbel" charset="0"/>
                <a:cs typeface="Corbel" charset="0"/>
              </a:rPr>
              <a:t>jest</a:t>
            </a:r>
            <a:r>
              <a:rPr lang="pl-PL" sz="2800">
                <a:latin typeface="Corbel" charset="0"/>
                <a:ea typeface="Corbel" charset="0"/>
                <a:cs typeface="Corbel" charset="0"/>
              </a:rPr>
              <a:t> za duży tłok</a:t>
            </a:r>
            <a:r>
              <a:rPr lang="en-US" sz="2800">
                <a:latin typeface="Corbel" charset="0"/>
                <a:ea typeface="Corbel" charset="0"/>
                <a:cs typeface="Corbel" charset="0"/>
              </a:rPr>
              <a:t>?</a:t>
            </a:r>
          </a:p>
        </p:txBody>
      </p:sp>
      <p:pic>
        <p:nvPicPr>
          <p:cNvPr id="5" name="Picture 2" descr="00344029"/>
          <p:cNvPicPr>
            <a:picLocks noChangeAspect="1" noChangeArrowheads="1"/>
          </p:cNvPicPr>
          <p:nvPr/>
        </p:nvPicPr>
        <p:blipFill>
          <a:blip r:embed="rId2"/>
          <a:srcRect/>
          <a:stretch>
            <a:fillRect/>
          </a:stretch>
        </p:blipFill>
        <p:spPr bwMode="auto">
          <a:xfrm>
            <a:off x="304800" y="2590354"/>
            <a:ext cx="1224178" cy="856925"/>
          </a:xfrm>
          <a:prstGeom prst="rect">
            <a:avLst/>
          </a:prstGeom>
          <a:noFill/>
        </p:spPr>
      </p:pic>
      <p:pic>
        <p:nvPicPr>
          <p:cNvPr id="6" name="Picture 6" descr="00176737"/>
          <p:cNvPicPr>
            <a:picLocks noChangeAspect="1" noChangeArrowheads="1"/>
          </p:cNvPicPr>
          <p:nvPr/>
        </p:nvPicPr>
        <p:blipFill>
          <a:blip r:embed="rId3"/>
          <a:srcRect/>
          <a:stretch>
            <a:fillRect/>
          </a:stretch>
        </p:blipFill>
        <p:spPr bwMode="auto">
          <a:xfrm>
            <a:off x="304800" y="3730063"/>
            <a:ext cx="1450731" cy="425549"/>
          </a:xfrm>
          <a:prstGeom prst="rect">
            <a:avLst/>
          </a:prstGeom>
          <a:noFill/>
        </p:spPr>
      </p:pic>
      <p:pic>
        <p:nvPicPr>
          <p:cNvPr id="7" name="Picture 10" descr="00368387"/>
          <p:cNvPicPr>
            <a:picLocks noChangeAspect="1" noChangeArrowheads="1"/>
          </p:cNvPicPr>
          <p:nvPr/>
        </p:nvPicPr>
        <p:blipFill rotWithShape="1">
          <a:blip r:embed="rId4"/>
          <a:srcRect t="31447" b="33210"/>
          <a:stretch/>
        </p:blipFill>
        <p:spPr bwMode="auto">
          <a:xfrm>
            <a:off x="1991000" y="1703619"/>
            <a:ext cx="1450731" cy="512736"/>
          </a:xfrm>
          <a:prstGeom prst="rect">
            <a:avLst/>
          </a:prstGeom>
          <a:noFill/>
        </p:spPr>
      </p:pic>
      <p:pic>
        <p:nvPicPr>
          <p:cNvPr id="8" name="Picture 12" descr="00000568"/>
          <p:cNvPicPr>
            <a:picLocks noChangeAspect="1" noChangeArrowheads="1"/>
          </p:cNvPicPr>
          <p:nvPr/>
        </p:nvPicPr>
        <p:blipFill>
          <a:blip r:embed="rId5"/>
          <a:srcRect/>
          <a:stretch>
            <a:fillRect/>
          </a:stretch>
        </p:blipFill>
        <p:spPr bwMode="auto">
          <a:xfrm>
            <a:off x="1991000" y="2388371"/>
            <a:ext cx="1450731" cy="531935"/>
          </a:xfrm>
          <a:prstGeom prst="rect">
            <a:avLst/>
          </a:prstGeom>
          <a:noFill/>
        </p:spPr>
      </p:pic>
      <p:pic>
        <p:nvPicPr>
          <p:cNvPr id="9" name="Picture 14" descr="00239021"/>
          <p:cNvPicPr>
            <a:picLocks noChangeAspect="1" noChangeArrowheads="1"/>
          </p:cNvPicPr>
          <p:nvPr/>
        </p:nvPicPr>
        <p:blipFill>
          <a:blip r:embed="rId6"/>
          <a:srcRect/>
          <a:stretch>
            <a:fillRect/>
          </a:stretch>
        </p:blipFill>
        <p:spPr bwMode="auto">
          <a:xfrm>
            <a:off x="1991000" y="3092322"/>
            <a:ext cx="1450731" cy="338505"/>
          </a:xfrm>
          <a:prstGeom prst="rect">
            <a:avLst/>
          </a:prstGeom>
          <a:noFill/>
        </p:spPr>
      </p:pic>
      <p:pic>
        <p:nvPicPr>
          <p:cNvPr id="10" name="Picture 16" descr="00368309"/>
          <p:cNvPicPr>
            <a:picLocks noChangeAspect="1" noChangeArrowheads="1"/>
          </p:cNvPicPr>
          <p:nvPr/>
        </p:nvPicPr>
        <p:blipFill>
          <a:blip r:embed="rId7"/>
          <a:srcRect/>
          <a:stretch>
            <a:fillRect/>
          </a:stretch>
        </p:blipFill>
        <p:spPr bwMode="auto">
          <a:xfrm>
            <a:off x="4437970" y="4598301"/>
            <a:ext cx="647993" cy="1450731"/>
          </a:xfrm>
          <a:prstGeom prst="rect">
            <a:avLst/>
          </a:prstGeom>
          <a:noFill/>
        </p:spPr>
      </p:pic>
      <p:pic>
        <p:nvPicPr>
          <p:cNvPr id="11" name="Picture 18" descr="00186040"/>
          <p:cNvPicPr>
            <a:picLocks noChangeAspect="1" noChangeArrowheads="1"/>
          </p:cNvPicPr>
          <p:nvPr/>
        </p:nvPicPr>
        <p:blipFill>
          <a:blip r:embed="rId8"/>
          <a:srcRect/>
          <a:stretch>
            <a:fillRect/>
          </a:stretch>
        </p:blipFill>
        <p:spPr bwMode="auto">
          <a:xfrm>
            <a:off x="6173550" y="1703620"/>
            <a:ext cx="1450731" cy="599636"/>
          </a:xfrm>
          <a:prstGeom prst="rect">
            <a:avLst/>
          </a:prstGeom>
          <a:noFill/>
        </p:spPr>
      </p:pic>
      <p:pic>
        <p:nvPicPr>
          <p:cNvPr id="12" name="Picture 20" descr="00090502"/>
          <p:cNvPicPr>
            <a:picLocks noChangeAspect="1" noChangeArrowheads="1"/>
          </p:cNvPicPr>
          <p:nvPr/>
        </p:nvPicPr>
        <p:blipFill>
          <a:blip r:embed="rId9"/>
          <a:srcRect/>
          <a:stretch>
            <a:fillRect/>
          </a:stretch>
        </p:blipFill>
        <p:spPr bwMode="auto">
          <a:xfrm>
            <a:off x="304800" y="6293308"/>
            <a:ext cx="1450731" cy="348176"/>
          </a:xfrm>
          <a:prstGeom prst="rect">
            <a:avLst/>
          </a:prstGeom>
          <a:noFill/>
        </p:spPr>
      </p:pic>
      <p:pic>
        <p:nvPicPr>
          <p:cNvPr id="13" name="Picture 22" descr="00060775"/>
          <p:cNvPicPr>
            <a:picLocks noChangeAspect="1" noChangeArrowheads="1"/>
          </p:cNvPicPr>
          <p:nvPr/>
        </p:nvPicPr>
        <p:blipFill>
          <a:blip r:embed="rId10"/>
          <a:srcRect/>
          <a:stretch>
            <a:fillRect/>
          </a:stretch>
        </p:blipFill>
        <p:spPr bwMode="auto">
          <a:xfrm>
            <a:off x="6173550" y="3528230"/>
            <a:ext cx="1450731" cy="667337"/>
          </a:xfrm>
          <a:prstGeom prst="rect">
            <a:avLst/>
          </a:prstGeom>
          <a:noFill/>
        </p:spPr>
      </p:pic>
      <p:pic>
        <p:nvPicPr>
          <p:cNvPr id="14" name="Picture 26" descr="00417914"/>
          <p:cNvPicPr>
            <a:picLocks noChangeAspect="1" noChangeArrowheads="1"/>
          </p:cNvPicPr>
          <p:nvPr/>
        </p:nvPicPr>
        <p:blipFill>
          <a:blip r:embed="rId11"/>
          <a:srcRect/>
          <a:stretch>
            <a:fillRect/>
          </a:stretch>
        </p:blipFill>
        <p:spPr bwMode="auto">
          <a:xfrm>
            <a:off x="8161123" y="1703620"/>
            <a:ext cx="1450731" cy="502921"/>
          </a:xfrm>
          <a:prstGeom prst="rect">
            <a:avLst/>
          </a:prstGeom>
          <a:noFill/>
        </p:spPr>
      </p:pic>
      <p:pic>
        <p:nvPicPr>
          <p:cNvPr id="15" name="Picture 28" descr="00186469"/>
          <p:cNvPicPr>
            <a:picLocks noChangeAspect="1" noChangeArrowheads="1"/>
          </p:cNvPicPr>
          <p:nvPr/>
        </p:nvPicPr>
        <p:blipFill>
          <a:blip r:embed="rId12"/>
          <a:srcRect/>
          <a:stretch>
            <a:fillRect/>
          </a:stretch>
        </p:blipFill>
        <p:spPr bwMode="auto">
          <a:xfrm>
            <a:off x="6173550" y="4548807"/>
            <a:ext cx="1450731" cy="348176"/>
          </a:xfrm>
          <a:prstGeom prst="rect">
            <a:avLst/>
          </a:prstGeom>
          <a:noFill/>
        </p:spPr>
      </p:pic>
      <p:pic>
        <p:nvPicPr>
          <p:cNvPr id="16" name="Picture 32" descr="00238318"/>
          <p:cNvPicPr>
            <a:picLocks noChangeAspect="1" noChangeArrowheads="1"/>
          </p:cNvPicPr>
          <p:nvPr/>
        </p:nvPicPr>
        <p:blipFill>
          <a:blip r:embed="rId13"/>
          <a:srcRect/>
          <a:stretch>
            <a:fillRect/>
          </a:stretch>
        </p:blipFill>
        <p:spPr bwMode="auto">
          <a:xfrm>
            <a:off x="8161123" y="6023317"/>
            <a:ext cx="1450731" cy="1025183"/>
          </a:xfrm>
          <a:prstGeom prst="rect">
            <a:avLst/>
          </a:prstGeom>
          <a:noFill/>
        </p:spPr>
      </p:pic>
      <p:pic>
        <p:nvPicPr>
          <p:cNvPr id="17" name="Picture 34" descr="00349854"/>
          <p:cNvPicPr>
            <a:picLocks noChangeAspect="1" noChangeArrowheads="1"/>
          </p:cNvPicPr>
          <p:nvPr/>
        </p:nvPicPr>
        <p:blipFill>
          <a:blip r:embed="rId14"/>
          <a:srcRect/>
          <a:stretch>
            <a:fillRect/>
          </a:stretch>
        </p:blipFill>
        <p:spPr bwMode="auto">
          <a:xfrm>
            <a:off x="2080102" y="5767573"/>
            <a:ext cx="1272530" cy="1170728"/>
          </a:xfrm>
          <a:prstGeom prst="rect">
            <a:avLst/>
          </a:prstGeom>
          <a:noFill/>
        </p:spPr>
      </p:pic>
      <p:pic>
        <p:nvPicPr>
          <p:cNvPr id="18" name="Picture 38" descr="00068444"/>
          <p:cNvPicPr>
            <a:picLocks noChangeAspect="1" noChangeArrowheads="1"/>
          </p:cNvPicPr>
          <p:nvPr/>
        </p:nvPicPr>
        <p:blipFill>
          <a:blip r:embed="rId15"/>
          <a:srcRect/>
          <a:stretch>
            <a:fillRect/>
          </a:stretch>
        </p:blipFill>
        <p:spPr bwMode="auto">
          <a:xfrm>
            <a:off x="8161123" y="5061858"/>
            <a:ext cx="1450731" cy="589965"/>
          </a:xfrm>
          <a:prstGeom prst="rect">
            <a:avLst/>
          </a:prstGeom>
          <a:noFill/>
        </p:spPr>
      </p:pic>
      <p:pic>
        <p:nvPicPr>
          <p:cNvPr id="19" name="Picture 44" descr="00412073"/>
          <p:cNvPicPr>
            <a:picLocks noChangeAspect="1" noChangeArrowheads="1"/>
          </p:cNvPicPr>
          <p:nvPr/>
        </p:nvPicPr>
        <p:blipFill>
          <a:blip r:embed="rId16"/>
          <a:srcRect/>
          <a:stretch>
            <a:fillRect/>
          </a:stretch>
        </p:blipFill>
        <p:spPr bwMode="auto">
          <a:xfrm>
            <a:off x="2208110" y="3602843"/>
            <a:ext cx="1016512" cy="1016512"/>
          </a:xfrm>
          <a:prstGeom prst="rect">
            <a:avLst/>
          </a:prstGeom>
          <a:noFill/>
        </p:spPr>
      </p:pic>
      <p:pic>
        <p:nvPicPr>
          <p:cNvPr id="20" name="Picture 18" descr="http://www.indiaprwire.com/downloads/photo/201402/41385.small.jpg"/>
          <p:cNvPicPr>
            <a:picLocks noChangeAspect="1" noChangeArrowheads="1"/>
          </p:cNvPicPr>
          <p:nvPr/>
        </p:nvPicPr>
        <p:blipFill>
          <a:blip r:embed="rId17"/>
          <a:srcRect l="5548" t="25681" r="5310" b="39363"/>
          <a:stretch>
            <a:fillRect/>
          </a:stretch>
        </p:blipFill>
        <p:spPr bwMode="auto">
          <a:xfrm>
            <a:off x="3899817" y="3303696"/>
            <a:ext cx="1724298" cy="361740"/>
          </a:xfrm>
          <a:prstGeom prst="rect">
            <a:avLst/>
          </a:prstGeom>
          <a:noFill/>
        </p:spPr>
      </p:pic>
      <p:pic>
        <p:nvPicPr>
          <p:cNvPr id="21" name="Picture 20" descr="http://upload.wikimedia.org/wikipedia/commons/thumb/8/8c/NRW.INVEST_Logo_2013.svg/220px-NRW.INVEST_Logo_2013.svg.png"/>
          <p:cNvPicPr>
            <a:picLocks noChangeAspect="1" noChangeArrowheads="1"/>
          </p:cNvPicPr>
          <p:nvPr/>
        </p:nvPicPr>
        <p:blipFill>
          <a:blip r:embed="rId18"/>
          <a:srcRect l="7036" t="8274" r="5018" b="6866"/>
          <a:stretch>
            <a:fillRect/>
          </a:stretch>
        </p:blipFill>
        <p:spPr bwMode="auto">
          <a:xfrm>
            <a:off x="3857615" y="2489213"/>
            <a:ext cx="1808704" cy="609182"/>
          </a:xfrm>
          <a:prstGeom prst="rect">
            <a:avLst/>
          </a:prstGeom>
          <a:noFill/>
        </p:spPr>
      </p:pic>
      <p:pic>
        <p:nvPicPr>
          <p:cNvPr id="22" name="Picture 22" descr="ADERLY,&lt;br&gt;The Lyon Area Economic Development Agency"/>
          <p:cNvPicPr>
            <a:picLocks noChangeAspect="1" noChangeArrowheads="1"/>
          </p:cNvPicPr>
          <p:nvPr/>
        </p:nvPicPr>
        <p:blipFill>
          <a:blip r:embed="rId19"/>
          <a:srcRect/>
          <a:stretch>
            <a:fillRect/>
          </a:stretch>
        </p:blipFill>
        <p:spPr bwMode="auto">
          <a:xfrm>
            <a:off x="3736783" y="3870737"/>
            <a:ext cx="2050366" cy="522264"/>
          </a:xfrm>
          <a:prstGeom prst="rect">
            <a:avLst/>
          </a:prstGeom>
          <a:noFill/>
        </p:spPr>
      </p:pic>
      <p:pic>
        <p:nvPicPr>
          <p:cNvPr id="23" name="Picture 32" descr="http://amstelveen.blog.nl/files/2012/01/Amsterdam-inbusiness-logo-300x74.jpg"/>
          <p:cNvPicPr>
            <a:picLocks noChangeAspect="1" noChangeArrowheads="1"/>
          </p:cNvPicPr>
          <p:nvPr/>
        </p:nvPicPr>
        <p:blipFill>
          <a:blip r:embed="rId20"/>
          <a:srcRect/>
          <a:stretch>
            <a:fillRect/>
          </a:stretch>
        </p:blipFill>
        <p:spPr bwMode="auto">
          <a:xfrm>
            <a:off x="7637647" y="2578033"/>
            <a:ext cx="1974207" cy="486971"/>
          </a:xfrm>
          <a:prstGeom prst="rect">
            <a:avLst/>
          </a:prstGeom>
          <a:noFill/>
        </p:spPr>
      </p:pic>
      <p:pic>
        <p:nvPicPr>
          <p:cNvPr id="24" name="Picture 34" descr="http://www.baviere-quebec.org/imperia/md/quebec/logos/fittosize__200_0_b55ab510892dbd9c94933f1ac20bebcd_investinbavaria_neu.png"/>
          <p:cNvPicPr>
            <a:picLocks noChangeAspect="1" noChangeArrowheads="1"/>
          </p:cNvPicPr>
          <p:nvPr/>
        </p:nvPicPr>
        <p:blipFill>
          <a:blip r:embed="rId21"/>
          <a:srcRect/>
          <a:stretch>
            <a:fillRect/>
          </a:stretch>
        </p:blipFill>
        <p:spPr bwMode="auto">
          <a:xfrm>
            <a:off x="6369839" y="2656495"/>
            <a:ext cx="1058156" cy="518496"/>
          </a:xfrm>
          <a:prstGeom prst="rect">
            <a:avLst/>
          </a:prstGeom>
          <a:noFill/>
        </p:spPr>
      </p:pic>
      <p:pic>
        <p:nvPicPr>
          <p:cNvPr id="25" name="Picture 36" descr="00087657"/>
          <p:cNvPicPr>
            <a:picLocks noChangeAspect="1" noChangeArrowheads="1"/>
          </p:cNvPicPr>
          <p:nvPr/>
        </p:nvPicPr>
        <p:blipFill>
          <a:blip r:embed="rId22"/>
          <a:srcRect/>
          <a:stretch>
            <a:fillRect/>
          </a:stretch>
        </p:blipFill>
        <p:spPr bwMode="auto">
          <a:xfrm>
            <a:off x="304800" y="4438396"/>
            <a:ext cx="1450731" cy="435220"/>
          </a:xfrm>
          <a:prstGeom prst="rect">
            <a:avLst/>
          </a:prstGeom>
          <a:noFill/>
        </p:spPr>
      </p:pic>
      <p:pic>
        <p:nvPicPr>
          <p:cNvPr id="26" name="Picture 2"/>
          <p:cNvPicPr preferRelativeResize="0">
            <a:picLocks noChangeArrowheads="1"/>
          </p:cNvPicPr>
          <p:nvPr/>
        </p:nvPicPr>
        <p:blipFill>
          <a:blip r:embed="rId23"/>
          <a:srcRect l="10981" t="17579" r="73097" b="70703"/>
          <a:stretch>
            <a:fillRect/>
          </a:stretch>
        </p:blipFill>
        <p:spPr bwMode="auto">
          <a:xfrm>
            <a:off x="1985289" y="4791371"/>
            <a:ext cx="1462154" cy="804185"/>
          </a:xfrm>
          <a:prstGeom prst="rect">
            <a:avLst/>
          </a:prstGeom>
          <a:noFill/>
        </p:spPr>
      </p:pic>
      <p:pic>
        <p:nvPicPr>
          <p:cNvPr id="27" name="Picture 8"/>
          <p:cNvPicPr preferRelativeResize="0">
            <a:picLocks noChangeArrowheads="1"/>
          </p:cNvPicPr>
          <p:nvPr/>
        </p:nvPicPr>
        <p:blipFill rotWithShape="1">
          <a:blip r:embed="rId24"/>
          <a:srcRect l="13683" t="15820" r="74333" b="71485"/>
          <a:stretch/>
        </p:blipFill>
        <p:spPr bwMode="auto">
          <a:xfrm>
            <a:off x="304800" y="5156401"/>
            <a:ext cx="1164049" cy="854123"/>
          </a:xfrm>
          <a:prstGeom prst="rect">
            <a:avLst/>
          </a:prstGeom>
          <a:noFill/>
        </p:spPr>
      </p:pic>
      <p:pic>
        <p:nvPicPr>
          <p:cNvPr id="28" name="Picture 2" descr="https://encrypted-tbn0.gstatic.com/images?q=tbn:ANd9GcTA0cRmutSsEy6IWowH_PfsPewHo-bPCbanGfECZGq1DKIayD5Jpg"/>
          <p:cNvPicPr>
            <a:picLocks noChangeAspect="1" noChangeArrowheads="1"/>
          </p:cNvPicPr>
          <p:nvPr/>
        </p:nvPicPr>
        <p:blipFill>
          <a:blip r:embed="rId25"/>
          <a:srcRect l="26157" t="30836" r="9584" b="12574"/>
          <a:stretch>
            <a:fillRect/>
          </a:stretch>
        </p:blipFill>
        <p:spPr bwMode="auto">
          <a:xfrm>
            <a:off x="304800" y="1703619"/>
            <a:ext cx="1736355" cy="603950"/>
          </a:xfrm>
          <a:prstGeom prst="rect">
            <a:avLst/>
          </a:prstGeom>
          <a:noFill/>
        </p:spPr>
      </p:pic>
      <p:pic>
        <p:nvPicPr>
          <p:cNvPr id="29" name="Picture 4" descr="INVESTGUADALAJARA.COM"/>
          <p:cNvPicPr>
            <a:picLocks noChangeAspect="1" noChangeArrowheads="1"/>
          </p:cNvPicPr>
          <p:nvPr/>
        </p:nvPicPr>
        <p:blipFill>
          <a:blip r:embed="rId26"/>
          <a:srcRect/>
          <a:stretch>
            <a:fillRect/>
          </a:stretch>
        </p:blipFill>
        <p:spPr bwMode="auto">
          <a:xfrm>
            <a:off x="6190646" y="6160636"/>
            <a:ext cx="1416539" cy="803534"/>
          </a:xfrm>
          <a:prstGeom prst="rect">
            <a:avLst/>
          </a:prstGeom>
          <a:noFill/>
        </p:spPr>
      </p:pic>
      <p:pic>
        <p:nvPicPr>
          <p:cNvPr id="30" name="Picture 8" descr="CzechInvest"/>
          <p:cNvPicPr>
            <a:picLocks noChangeAspect="1" noChangeArrowheads="1"/>
          </p:cNvPicPr>
          <p:nvPr/>
        </p:nvPicPr>
        <p:blipFill>
          <a:blip r:embed="rId27"/>
          <a:srcRect/>
          <a:stretch>
            <a:fillRect/>
          </a:stretch>
        </p:blipFill>
        <p:spPr bwMode="auto">
          <a:xfrm>
            <a:off x="3988243" y="1703620"/>
            <a:ext cx="1547446" cy="580293"/>
          </a:xfrm>
          <a:prstGeom prst="rect">
            <a:avLst/>
          </a:prstGeom>
          <a:noFill/>
        </p:spPr>
      </p:pic>
      <p:pic>
        <p:nvPicPr>
          <p:cNvPr id="31" name="Picture 18" descr="http://www.chengduinvest.gov.cn/EN/imgs/0010.gif"/>
          <p:cNvPicPr>
            <a:picLocks noChangeAspect="1" noChangeArrowheads="1"/>
          </p:cNvPicPr>
          <p:nvPr/>
        </p:nvPicPr>
        <p:blipFill>
          <a:blip r:embed="rId28"/>
          <a:srcRect t="30230"/>
          <a:stretch>
            <a:fillRect/>
          </a:stretch>
        </p:blipFill>
        <p:spPr bwMode="auto">
          <a:xfrm>
            <a:off x="5958852" y="5250221"/>
            <a:ext cx="1880130" cy="557174"/>
          </a:xfrm>
          <a:prstGeom prst="rect">
            <a:avLst/>
          </a:prstGeom>
          <a:noFill/>
        </p:spPr>
      </p:pic>
      <p:pic>
        <p:nvPicPr>
          <p:cNvPr id="32" name="Picture 22" descr="Invest In Kazakhstan"/>
          <p:cNvPicPr>
            <a:picLocks noChangeAspect="1" noChangeArrowheads="1"/>
          </p:cNvPicPr>
          <p:nvPr/>
        </p:nvPicPr>
        <p:blipFill>
          <a:blip r:embed="rId29"/>
          <a:srcRect/>
          <a:stretch>
            <a:fillRect/>
          </a:stretch>
        </p:blipFill>
        <p:spPr bwMode="auto">
          <a:xfrm>
            <a:off x="7597704" y="4307833"/>
            <a:ext cx="2014150" cy="382533"/>
          </a:xfrm>
          <a:prstGeom prst="rect">
            <a:avLst/>
          </a:prstGeom>
          <a:noFill/>
        </p:spPr>
      </p:pic>
      <p:pic>
        <p:nvPicPr>
          <p:cNvPr id="33" name="Picture 26" descr="INVEST IN MACEDONIA"/>
          <p:cNvPicPr>
            <a:picLocks noChangeAspect="1" noChangeArrowheads="1"/>
          </p:cNvPicPr>
          <p:nvPr/>
        </p:nvPicPr>
        <p:blipFill>
          <a:blip r:embed="rId30"/>
          <a:srcRect r="53779" b="4293"/>
          <a:stretch>
            <a:fillRect/>
          </a:stretch>
        </p:blipFill>
        <p:spPr bwMode="auto">
          <a:xfrm>
            <a:off x="8208191" y="3436497"/>
            <a:ext cx="1403663" cy="499843"/>
          </a:xfrm>
          <a:prstGeom prst="rect">
            <a:avLst/>
          </a:prstGeom>
          <a:noFill/>
        </p:spPr>
      </p:pic>
      <p:pic>
        <p:nvPicPr>
          <p:cNvPr id="34" name="Picture 2" descr="http://invest.tatar.ru/upload/iblock/a0f/a0f9312c89cc3e12f89f5d39457701a5.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037916" y="6254333"/>
            <a:ext cx="1448099" cy="5631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rotWithShape="1">
          <a:blip r:embed="rId32">
            <a:extLst>
              <a:ext uri="{28A0092B-C50C-407E-A947-70E740481C1C}">
                <a14:useLocalDpi xmlns:a14="http://schemas.microsoft.com/office/drawing/2010/main" val="0"/>
              </a:ext>
            </a:extLst>
          </a:blip>
          <a:srcRect t="45107"/>
          <a:stretch/>
        </p:blipFill>
        <p:spPr>
          <a:xfrm>
            <a:off x="4716581" y="6981855"/>
            <a:ext cx="5300270" cy="762000"/>
          </a:xfrm>
          <a:prstGeom prst="rect">
            <a:avLst/>
          </a:prstGeom>
        </p:spPr>
      </p:pic>
      <p:pic>
        <p:nvPicPr>
          <p:cNvPr id="37" name="Picture 36"/>
          <p:cNvPicPr>
            <a:picLocks noChangeAspect="1"/>
          </p:cNvPicPr>
          <p:nvPr/>
        </p:nvPicPr>
        <p:blipFill rotWithShape="1">
          <a:blip r:embed="rId32">
            <a:extLst>
              <a:ext uri="{28A0092B-C50C-407E-A947-70E740481C1C}">
                <a14:useLocalDpi xmlns:a14="http://schemas.microsoft.com/office/drawing/2010/main" val="0"/>
              </a:ext>
            </a:extLst>
          </a:blip>
          <a:srcRect b="45107"/>
          <a:stretch/>
        </p:blipFill>
        <p:spPr>
          <a:xfrm>
            <a:off x="381000" y="7162800"/>
            <a:ext cx="5300270" cy="762000"/>
          </a:xfrm>
          <a:prstGeom prst="rect">
            <a:avLst/>
          </a:prstGeom>
        </p:spPr>
      </p:pic>
    </p:spTree>
    <p:extLst>
      <p:ext uri="{BB962C8B-B14F-4D97-AF65-F5344CB8AC3E}">
        <p14:creationId xmlns:p14="http://schemas.microsoft.com/office/powerpoint/2010/main" val="151059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7841673" cy="457200"/>
          </a:xfrm>
          <a:noFill/>
        </p:spPr>
        <p:txBody>
          <a:bodyPr/>
          <a:lstStyle/>
          <a:p>
            <a:r>
              <a:rPr lang="en-US" sz="2800"/>
              <a:t>Has</a:t>
            </a:r>
            <a:r>
              <a:rPr lang="pl-PL" sz="2800"/>
              <a:t>ł</a:t>
            </a:r>
            <a:r>
              <a:rPr lang="en-US" sz="2800"/>
              <a:t>a </a:t>
            </a:r>
            <a:r>
              <a:rPr lang="en-US" sz="2800" err="1"/>
              <a:t>marketingowe</a:t>
            </a:r>
            <a:r>
              <a:rPr lang="en-US" sz="2800"/>
              <a:t> bez </a:t>
            </a:r>
            <a:r>
              <a:rPr lang="pl-PL" sz="2800"/>
              <a:t>wartości</a:t>
            </a:r>
            <a:endParaRPr lang="en-US" sz="28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102931"/>
            <a:ext cx="8153400" cy="41199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12" y="2102931"/>
            <a:ext cx="7416800" cy="1955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27" y="2069180"/>
            <a:ext cx="7384473" cy="265669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727" y="2084177"/>
            <a:ext cx="9002046" cy="340986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1103" y="2970942"/>
            <a:ext cx="5191294" cy="283772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2523" y="2094449"/>
            <a:ext cx="3006616" cy="430635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2212" y="2909476"/>
            <a:ext cx="7150100" cy="7112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9608" y="2100074"/>
            <a:ext cx="5633292" cy="139798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8029" y="2092242"/>
            <a:ext cx="4101913" cy="209247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8029" y="4073728"/>
            <a:ext cx="4101913" cy="135354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l="3339"/>
          <a:stretch/>
        </p:blipFill>
        <p:spPr>
          <a:xfrm>
            <a:off x="1842953" y="1991890"/>
            <a:ext cx="6405443" cy="4385651"/>
          </a:xfrm>
          <a:prstGeom prst="rect">
            <a:avLst/>
          </a:prstGeom>
          <a:ln>
            <a:noFill/>
          </a:ln>
          <a:effectLst>
            <a:softEdge rad="112500"/>
          </a:effectLst>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527" y="4759074"/>
            <a:ext cx="8826500" cy="63500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4533" y="1341982"/>
            <a:ext cx="3981039" cy="5811283"/>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rotWithShape="1">
          <a:blip r:embed="rId16">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85409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276"/>
          <p:cNvPicPr preferRelativeResize="0"/>
          <p:nvPr/>
        </p:nvPicPr>
        <p:blipFill>
          <a:blip r:embed="rId3">
            <a:alphaModFix/>
          </a:blip>
          <a:stretch>
            <a:fillRect/>
          </a:stretch>
        </p:blipFill>
        <p:spPr>
          <a:xfrm>
            <a:off x="4762500" y="2133600"/>
            <a:ext cx="4786374" cy="4343400"/>
          </a:xfrm>
          <a:prstGeom prst="rect">
            <a:avLst/>
          </a:prstGeom>
          <a:noFill/>
          <a:ln w="28575" cap="flat" cmpd="sng">
            <a:solidFill>
              <a:srgbClr val="000000"/>
            </a:solidFill>
            <a:prstDash val="solid"/>
            <a:round/>
            <a:headEnd type="none" w="med" len="med"/>
            <a:tailEnd type="none" w="med" len="med"/>
          </a:ln>
        </p:spPr>
      </p:pic>
      <p:sp>
        <p:nvSpPr>
          <p:cNvPr id="8" name="Shape 904"/>
          <p:cNvSpPr txBox="1">
            <a:spLocks/>
          </p:cNvSpPr>
          <p:nvPr/>
        </p:nvSpPr>
        <p:spPr>
          <a:xfrm>
            <a:off x="762000" y="1512094"/>
            <a:ext cx="4953000" cy="4355306"/>
          </a:xfrm>
          <a:prstGeom prst="rect">
            <a:avLst/>
          </a:prstGeom>
          <a:solidFill>
            <a:srgbClr val="FFFFFF"/>
          </a:solidFill>
          <a:ln w="28575" cap="flat" cmpd="sng">
            <a:solidFill>
              <a:srgbClr val="000000"/>
            </a:solidFill>
            <a:prstDash val="solid"/>
            <a:round/>
            <a:headEnd type="none" w="med" len="med"/>
            <a:tailEnd type="none" w="med" len="med"/>
          </a:ln>
        </p:spPr>
        <p:txBody>
          <a:bodyPr lIns="91425" tIns="91425" rIns="91425" bIns="91425" anchor="t" anchorCtr="0">
            <a:noAutofit/>
          </a:bodyPr>
          <a:lstStyle>
            <a:lvl1pPr marL="0" indent="0" algn="l" defTabSz="353278" rtl="0" eaLnBrk="1" latinLnBrk="0" hangingPunct="1">
              <a:spcBef>
                <a:spcPct val="20000"/>
              </a:spcBef>
              <a:buFontTx/>
              <a:buNone/>
              <a:defRPr sz="1236" kern="1200">
                <a:solidFill>
                  <a:schemeClr val="tx1"/>
                </a:solidFill>
                <a:latin typeface="+mj-lt"/>
                <a:ea typeface="+mn-ea"/>
                <a:cs typeface="+mn-cs"/>
              </a:defRPr>
            </a:lvl1pPr>
            <a:lvl2pPr marL="0" indent="0" algn="l" defTabSz="353278" rtl="0" eaLnBrk="1" latinLnBrk="0" hangingPunct="1">
              <a:spcBef>
                <a:spcPct val="20000"/>
              </a:spcBef>
              <a:spcAft>
                <a:spcPts val="927"/>
              </a:spcAft>
              <a:buFontTx/>
              <a:buNone/>
              <a:defRPr sz="927" kern="1200" baseline="0">
                <a:solidFill>
                  <a:schemeClr val="tx1"/>
                </a:solidFill>
                <a:latin typeface="+mn-lt"/>
                <a:ea typeface="+mn-ea"/>
                <a:cs typeface="+mn-cs"/>
              </a:defRPr>
            </a:lvl2pPr>
            <a:lvl3pPr marL="0"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marL="285750" indent="-285750">
              <a:buFont typeface="Arial" charset="0"/>
              <a:buChar char="•"/>
            </a:pPr>
            <a:r>
              <a:rPr lang="en-AU" sz="1600" dirty="0" err="1">
                <a:latin typeface="Corbel" charset="0"/>
                <a:ea typeface="Corbel" charset="0"/>
                <a:cs typeface="Corbel" charset="0"/>
              </a:rPr>
              <a:t>Rynek</a:t>
            </a:r>
            <a:r>
              <a:rPr lang="en-AU" sz="1600" dirty="0">
                <a:latin typeface="Corbel" charset="0"/>
                <a:ea typeface="Corbel" charset="0"/>
                <a:cs typeface="Corbel" charset="0"/>
              </a:rPr>
              <a:t> jest </a:t>
            </a:r>
            <a:r>
              <a:rPr lang="en-AU" sz="1600" dirty="0" err="1">
                <a:latin typeface="Corbel" charset="0"/>
                <a:ea typeface="Corbel" charset="0"/>
                <a:cs typeface="Corbel" charset="0"/>
              </a:rPr>
              <a:t>bardzo</a:t>
            </a:r>
            <a:r>
              <a:rPr lang="en-AU" sz="1600" dirty="0">
                <a:latin typeface="Corbel" charset="0"/>
                <a:ea typeface="Corbel" charset="0"/>
                <a:cs typeface="Corbel" charset="0"/>
              </a:rPr>
              <a:t> </a:t>
            </a:r>
            <a:r>
              <a:rPr lang="en-AU" sz="1600" dirty="0" err="1">
                <a:latin typeface="Corbel" charset="0"/>
                <a:ea typeface="Corbel" charset="0"/>
                <a:cs typeface="Corbel" charset="0"/>
              </a:rPr>
              <a:t>zatłoczony</a:t>
            </a:r>
            <a:r>
              <a:rPr lang="en-AU" sz="1600" dirty="0">
                <a:latin typeface="Corbel" charset="0"/>
                <a:ea typeface="Corbel" charset="0"/>
                <a:cs typeface="Corbel" charset="0"/>
              </a:rPr>
              <a:t> </a:t>
            </a:r>
            <a:r>
              <a:rPr lang="en-AU" sz="1600" dirty="0" err="1">
                <a:latin typeface="Corbel" charset="0"/>
                <a:ea typeface="Corbel" charset="0"/>
                <a:cs typeface="Corbel" charset="0"/>
              </a:rPr>
              <a:t>i</a:t>
            </a:r>
            <a:r>
              <a:rPr lang="en-AU" sz="1600" dirty="0">
                <a:latin typeface="Corbel" charset="0"/>
                <a:ea typeface="Corbel" charset="0"/>
                <a:cs typeface="Corbel" charset="0"/>
              </a:rPr>
              <a:t> </a:t>
            </a:r>
            <a:r>
              <a:rPr lang="en-AU" sz="1600" dirty="0" err="1">
                <a:latin typeface="Corbel" charset="0"/>
                <a:ea typeface="Corbel" charset="0"/>
                <a:cs typeface="Corbel" charset="0"/>
              </a:rPr>
              <a:t>konkurencja</a:t>
            </a:r>
            <a:r>
              <a:rPr lang="en-AU" sz="1600" dirty="0">
                <a:latin typeface="Corbel" charset="0"/>
                <a:ea typeface="Corbel" charset="0"/>
                <a:cs typeface="Corbel" charset="0"/>
              </a:rPr>
              <a:t> </a:t>
            </a:r>
            <a:r>
              <a:rPr lang="en-AU" sz="1600" dirty="0" err="1">
                <a:latin typeface="Corbel" charset="0"/>
                <a:ea typeface="Corbel" charset="0"/>
                <a:cs typeface="Corbel" charset="0"/>
              </a:rPr>
              <a:t>na</a:t>
            </a:r>
            <a:r>
              <a:rPr lang="en-AU" sz="1600" dirty="0">
                <a:latin typeface="Corbel" charset="0"/>
                <a:ea typeface="Corbel" charset="0"/>
                <a:cs typeface="Corbel" charset="0"/>
              </a:rPr>
              <a:t> </a:t>
            </a:r>
            <a:r>
              <a:rPr lang="en-AU" sz="1600" dirty="0" err="1">
                <a:latin typeface="Corbel" charset="0"/>
                <a:ea typeface="Corbel" charset="0"/>
                <a:cs typeface="Corbel" charset="0"/>
              </a:rPr>
              <a:t>projekty</a:t>
            </a:r>
            <a:r>
              <a:rPr lang="en-AU" sz="1600" dirty="0">
                <a:latin typeface="Corbel" charset="0"/>
                <a:ea typeface="Corbel" charset="0"/>
                <a:cs typeface="Corbel" charset="0"/>
              </a:rPr>
              <a:t> jest </a:t>
            </a:r>
            <a:r>
              <a:rPr lang="en-AU" sz="1600" dirty="0" err="1">
                <a:latin typeface="Corbel" charset="0"/>
                <a:ea typeface="Corbel" charset="0"/>
                <a:cs typeface="Corbel" charset="0"/>
              </a:rPr>
              <a:t>intensywna</a:t>
            </a:r>
            <a:endParaRPr lang="en-AU" sz="1600" dirty="0">
              <a:latin typeface="Corbel" charset="0"/>
              <a:ea typeface="Corbel" charset="0"/>
              <a:cs typeface="Corbel" charset="0"/>
            </a:endParaRPr>
          </a:p>
          <a:p>
            <a:pPr marL="285750" indent="-285750">
              <a:buFont typeface="Arial" charset="0"/>
              <a:buChar char="•"/>
            </a:pPr>
            <a:endParaRPr lang="en-AU" sz="1600" dirty="0">
              <a:latin typeface="Corbel" charset="0"/>
              <a:ea typeface="Corbel" charset="0"/>
              <a:cs typeface="Corbel" charset="0"/>
            </a:endParaRPr>
          </a:p>
          <a:p>
            <a:pPr marL="285750" indent="-285750">
              <a:buFont typeface="Arial" charset="0"/>
              <a:buChar char="•"/>
            </a:pPr>
            <a:r>
              <a:rPr lang="en-AU" sz="1600" dirty="0" err="1">
                <a:latin typeface="Corbel" charset="0"/>
                <a:ea typeface="Corbel" charset="0"/>
                <a:cs typeface="Corbel" charset="0"/>
              </a:rPr>
              <a:t>Konkurencja</a:t>
            </a:r>
            <a:r>
              <a:rPr lang="en-AU" sz="1600" dirty="0">
                <a:latin typeface="Corbel" charset="0"/>
                <a:ea typeface="Corbel" charset="0"/>
                <a:cs typeface="Corbel" charset="0"/>
              </a:rPr>
              <a:t> </a:t>
            </a:r>
            <a:r>
              <a:rPr lang="en-AU" sz="1600" dirty="0" err="1">
                <a:latin typeface="Corbel" charset="0"/>
                <a:ea typeface="Corbel" charset="0"/>
                <a:cs typeface="Corbel" charset="0"/>
              </a:rPr>
              <a:t>na</a:t>
            </a:r>
            <a:r>
              <a:rPr lang="en-AU" sz="1600" dirty="0">
                <a:latin typeface="Corbel" charset="0"/>
                <a:ea typeface="Corbel" charset="0"/>
                <a:cs typeface="Corbel" charset="0"/>
              </a:rPr>
              <a:t> </a:t>
            </a:r>
            <a:r>
              <a:rPr lang="en-AU" sz="1600" dirty="0" err="1">
                <a:latin typeface="Corbel" charset="0"/>
                <a:ea typeface="Corbel" charset="0"/>
                <a:cs typeface="Corbel" charset="0"/>
              </a:rPr>
              <a:t>projekty</a:t>
            </a:r>
            <a:r>
              <a:rPr lang="en-AU" sz="1600" dirty="0">
                <a:latin typeface="Corbel" charset="0"/>
                <a:ea typeface="Corbel" charset="0"/>
                <a:cs typeface="Corbel" charset="0"/>
              </a:rPr>
              <a:t> jest </a:t>
            </a:r>
            <a:r>
              <a:rPr lang="en-AU" sz="1600" dirty="0" err="1">
                <a:latin typeface="Corbel" charset="0"/>
                <a:ea typeface="Corbel" charset="0"/>
                <a:cs typeface="Corbel" charset="0"/>
              </a:rPr>
              <a:t>intensywna</a:t>
            </a:r>
            <a:r>
              <a:rPr lang="en-AU" sz="1600" dirty="0">
                <a:latin typeface="Corbel" charset="0"/>
                <a:ea typeface="Corbel" charset="0"/>
                <a:cs typeface="Corbel" charset="0"/>
              </a:rPr>
              <a:t> </a:t>
            </a:r>
            <a:r>
              <a:rPr lang="en-AU" sz="1600" dirty="0" err="1">
                <a:latin typeface="Corbel" charset="0"/>
                <a:ea typeface="Corbel" charset="0"/>
                <a:cs typeface="Corbel" charset="0"/>
              </a:rPr>
              <a:t>na</a:t>
            </a:r>
            <a:r>
              <a:rPr lang="en-AU" sz="1600" dirty="0">
                <a:latin typeface="Corbel" charset="0"/>
                <a:ea typeface="Corbel" charset="0"/>
                <a:cs typeface="Corbel" charset="0"/>
              </a:rPr>
              <a:t> </a:t>
            </a:r>
            <a:r>
              <a:rPr lang="en-AU" sz="1600" dirty="0" err="1">
                <a:latin typeface="Corbel" charset="0"/>
                <a:ea typeface="Corbel" charset="0"/>
                <a:cs typeface="Corbel" charset="0"/>
              </a:rPr>
              <a:t>poziomie</a:t>
            </a:r>
            <a:r>
              <a:rPr lang="en-AU" sz="1600" dirty="0">
                <a:latin typeface="Corbel" charset="0"/>
                <a:ea typeface="Corbel" charset="0"/>
                <a:cs typeface="Corbel" charset="0"/>
              </a:rPr>
              <a:t> </a:t>
            </a:r>
            <a:r>
              <a:rPr lang="en-AU" sz="1600" dirty="0" err="1">
                <a:latin typeface="Corbel" charset="0"/>
                <a:ea typeface="Corbel" charset="0"/>
                <a:cs typeface="Corbel" charset="0"/>
              </a:rPr>
              <a:t>globalnym</a:t>
            </a:r>
            <a:r>
              <a:rPr lang="en-AU" sz="1600" dirty="0">
                <a:latin typeface="Corbel" charset="0"/>
                <a:ea typeface="Corbel" charset="0"/>
                <a:cs typeface="Corbel" charset="0"/>
              </a:rPr>
              <a:t>, </a:t>
            </a:r>
            <a:r>
              <a:rPr lang="en-AU" sz="1600" dirty="0" err="1">
                <a:latin typeface="Corbel" charset="0"/>
                <a:ea typeface="Corbel" charset="0"/>
                <a:cs typeface="Corbel" charset="0"/>
              </a:rPr>
              <a:t>regionalnym</a:t>
            </a:r>
            <a:r>
              <a:rPr lang="en-AU" sz="1600" dirty="0">
                <a:latin typeface="Corbel" charset="0"/>
                <a:ea typeface="Corbel" charset="0"/>
                <a:cs typeface="Corbel" charset="0"/>
              </a:rPr>
              <a:t> </a:t>
            </a:r>
            <a:r>
              <a:rPr lang="en-AU" sz="1600" dirty="0" err="1">
                <a:latin typeface="Corbel" charset="0"/>
                <a:ea typeface="Corbel" charset="0"/>
                <a:cs typeface="Corbel" charset="0"/>
              </a:rPr>
              <a:t>i</a:t>
            </a:r>
            <a:r>
              <a:rPr lang="en-AU" sz="1600" dirty="0">
                <a:latin typeface="Corbel" charset="0"/>
                <a:ea typeface="Corbel" charset="0"/>
                <a:cs typeface="Corbel" charset="0"/>
              </a:rPr>
              <a:t> </a:t>
            </a:r>
            <a:r>
              <a:rPr lang="en-AU" sz="1600" dirty="0" err="1">
                <a:latin typeface="Corbel" charset="0"/>
                <a:ea typeface="Corbel" charset="0"/>
                <a:cs typeface="Corbel" charset="0"/>
              </a:rPr>
              <a:t>lokalnym</a:t>
            </a:r>
            <a:endParaRPr lang="en-AU" sz="1600" dirty="0">
              <a:latin typeface="Corbel" charset="0"/>
              <a:ea typeface="Corbel" charset="0"/>
              <a:cs typeface="Corbel" charset="0"/>
            </a:endParaRPr>
          </a:p>
          <a:p>
            <a:pPr marL="285750" indent="-285750">
              <a:buFont typeface="Arial" charset="0"/>
              <a:buChar char="•"/>
            </a:pPr>
            <a:endParaRPr lang="en-AU" sz="1600" dirty="0">
              <a:latin typeface="Corbel" charset="0"/>
              <a:ea typeface="Corbel" charset="0"/>
              <a:cs typeface="Corbel" charset="0"/>
            </a:endParaRPr>
          </a:p>
          <a:p>
            <a:pPr marL="285750" indent="-285750">
              <a:buFont typeface="Arial" charset="0"/>
              <a:buChar char="•"/>
            </a:pPr>
            <a:r>
              <a:rPr lang="en-AU" sz="1600" dirty="0" err="1">
                <a:latin typeface="Corbel" charset="0"/>
                <a:ea typeface="Corbel" charset="0"/>
                <a:cs typeface="Corbel" charset="0"/>
              </a:rPr>
              <a:t>Działalnośći</a:t>
            </a:r>
            <a:r>
              <a:rPr lang="en-AU" sz="1600" dirty="0">
                <a:latin typeface="Corbel" charset="0"/>
                <a:ea typeface="Corbel" charset="0"/>
                <a:cs typeface="Corbel" charset="0"/>
              </a:rPr>
              <a:t> </a:t>
            </a:r>
            <a:r>
              <a:rPr lang="en-AU" sz="1600" dirty="0" err="1">
                <a:latin typeface="Corbel" charset="0"/>
                <a:ea typeface="Corbel" charset="0"/>
                <a:cs typeface="Corbel" charset="0"/>
              </a:rPr>
              <a:t>marketingowe</a:t>
            </a:r>
            <a:r>
              <a:rPr lang="en-AU" sz="1600" dirty="0">
                <a:latin typeface="Corbel" charset="0"/>
                <a:ea typeface="Corbel" charset="0"/>
                <a:cs typeface="Corbel" charset="0"/>
              </a:rPr>
              <a:t> </a:t>
            </a:r>
            <a:r>
              <a:rPr lang="en-AU" sz="1600" dirty="0" err="1">
                <a:latin typeface="Corbel" charset="0"/>
                <a:ea typeface="Corbel" charset="0"/>
                <a:cs typeface="Corbel" charset="0"/>
              </a:rPr>
              <a:t>nie</a:t>
            </a:r>
            <a:r>
              <a:rPr lang="en-AU" sz="1600" dirty="0">
                <a:latin typeface="Corbel" charset="0"/>
                <a:ea typeface="Corbel" charset="0"/>
                <a:cs typeface="Corbel" charset="0"/>
              </a:rPr>
              <a:t> </a:t>
            </a:r>
            <a:r>
              <a:rPr lang="en-AU" sz="1600" dirty="0" err="1">
                <a:latin typeface="Corbel" charset="0"/>
                <a:ea typeface="Corbel" charset="0"/>
                <a:cs typeface="Corbel" charset="0"/>
              </a:rPr>
              <a:t>wyróżniala</a:t>
            </a:r>
            <a:r>
              <a:rPr lang="en-AU" sz="1600" dirty="0">
                <a:latin typeface="Corbel" charset="0"/>
                <a:ea typeface="Corbel" charset="0"/>
                <a:cs typeface="Corbel" charset="0"/>
              </a:rPr>
              <a:t> </a:t>
            </a:r>
            <a:r>
              <a:rPr lang="en-AU" sz="1600" dirty="0" err="1">
                <a:latin typeface="Corbel" charset="0"/>
                <a:ea typeface="Corbel" charset="0"/>
                <a:cs typeface="Corbel" charset="0"/>
              </a:rPr>
              <a:t>lokalizacji</a:t>
            </a:r>
            <a:endParaRPr lang="en-AU" sz="1600" dirty="0">
              <a:latin typeface="Corbel" charset="0"/>
              <a:ea typeface="Corbel" charset="0"/>
              <a:cs typeface="Corbel" charset="0"/>
            </a:endParaRPr>
          </a:p>
          <a:p>
            <a:pPr marL="285750" indent="-285750">
              <a:buFont typeface="Arial" charset="0"/>
              <a:buChar char="•"/>
            </a:pPr>
            <a:endParaRPr lang="en-AU" sz="1600" dirty="0">
              <a:latin typeface="Corbel" charset="0"/>
              <a:ea typeface="Corbel" charset="0"/>
              <a:cs typeface="Corbel" charset="0"/>
            </a:endParaRPr>
          </a:p>
          <a:p>
            <a:pPr marL="285750" indent="-285750">
              <a:buFont typeface="Arial" charset="0"/>
              <a:buChar char="•"/>
            </a:pPr>
            <a:r>
              <a:rPr lang="en-AU" sz="1600" dirty="0" err="1">
                <a:latin typeface="Corbel" charset="0"/>
                <a:ea typeface="Corbel" charset="0"/>
                <a:cs typeface="Corbel" charset="0"/>
              </a:rPr>
              <a:t>Brak</a:t>
            </a:r>
            <a:r>
              <a:rPr lang="en-AU" sz="1600" dirty="0">
                <a:latin typeface="Corbel" charset="0"/>
                <a:ea typeface="Corbel" charset="0"/>
                <a:cs typeface="Corbel" charset="0"/>
              </a:rPr>
              <a:t> </a:t>
            </a:r>
            <a:r>
              <a:rPr lang="en-AU" sz="1600" dirty="0" err="1">
                <a:latin typeface="Corbel" charset="0"/>
                <a:ea typeface="Corbel" charset="0"/>
                <a:cs typeface="Corbel" charset="0"/>
              </a:rPr>
              <a:t>jasnej</a:t>
            </a:r>
            <a:r>
              <a:rPr lang="en-AU" sz="1600" dirty="0">
                <a:latin typeface="Corbel" charset="0"/>
                <a:ea typeface="Corbel" charset="0"/>
                <a:cs typeface="Corbel" charset="0"/>
              </a:rPr>
              <a:t> </a:t>
            </a:r>
            <a:r>
              <a:rPr lang="en-AU" sz="1600" dirty="0" err="1">
                <a:latin typeface="Corbel" charset="0"/>
                <a:ea typeface="Corbel" charset="0"/>
                <a:cs typeface="Corbel" charset="0"/>
              </a:rPr>
              <a:t>definicji</a:t>
            </a:r>
            <a:r>
              <a:rPr lang="en-AU" sz="1600" dirty="0">
                <a:latin typeface="Corbel" charset="0"/>
                <a:ea typeface="Corbel" charset="0"/>
                <a:cs typeface="Corbel" charset="0"/>
              </a:rPr>
              <a:t> </a:t>
            </a:r>
            <a:r>
              <a:rPr lang="en-AU" sz="1600" dirty="0" err="1">
                <a:latin typeface="Corbel" charset="0"/>
                <a:ea typeface="Corbel" charset="0"/>
                <a:cs typeface="Corbel" charset="0"/>
              </a:rPr>
              <a:t>grupy</a:t>
            </a:r>
            <a:r>
              <a:rPr lang="en-AU" sz="1600" dirty="0">
                <a:latin typeface="Corbel" charset="0"/>
                <a:ea typeface="Corbel" charset="0"/>
                <a:cs typeface="Corbel" charset="0"/>
              </a:rPr>
              <a:t> </a:t>
            </a:r>
            <a:r>
              <a:rPr lang="en-AU" sz="1600" dirty="0" err="1">
                <a:latin typeface="Corbel" charset="0"/>
                <a:ea typeface="Corbel" charset="0"/>
                <a:cs typeface="Corbel" charset="0"/>
              </a:rPr>
              <a:t>docelowej</a:t>
            </a:r>
            <a:r>
              <a:rPr lang="en-AU" sz="1600" dirty="0">
                <a:latin typeface="Corbel" charset="0"/>
                <a:ea typeface="Corbel" charset="0"/>
                <a:cs typeface="Corbel" charset="0"/>
              </a:rPr>
              <a:t> </a:t>
            </a:r>
            <a:r>
              <a:rPr lang="en-AU" sz="1600" dirty="0" err="1">
                <a:latin typeface="Corbel" charset="0"/>
                <a:ea typeface="Corbel" charset="0"/>
                <a:cs typeface="Corbel" charset="0"/>
              </a:rPr>
              <a:t>i</a:t>
            </a:r>
            <a:r>
              <a:rPr lang="en-AU" sz="1600" dirty="0">
                <a:latin typeface="Corbel" charset="0"/>
                <a:ea typeface="Corbel" charset="0"/>
                <a:cs typeface="Corbel" charset="0"/>
              </a:rPr>
              <a:t> </a:t>
            </a:r>
            <a:r>
              <a:rPr lang="en-AU" sz="1600" dirty="0" err="1">
                <a:latin typeface="Corbel" charset="0"/>
                <a:ea typeface="Corbel" charset="0"/>
                <a:cs typeface="Corbel" charset="0"/>
              </a:rPr>
              <a:t>proaktywnego</a:t>
            </a:r>
            <a:r>
              <a:rPr lang="en-AU" sz="1600" dirty="0">
                <a:latin typeface="Corbel" charset="0"/>
                <a:ea typeface="Corbel" charset="0"/>
                <a:cs typeface="Corbel" charset="0"/>
              </a:rPr>
              <a:t> </a:t>
            </a:r>
            <a:r>
              <a:rPr lang="en-AU" sz="1600" dirty="0" err="1">
                <a:latin typeface="Corbel" charset="0"/>
                <a:ea typeface="Corbel" charset="0"/>
                <a:cs typeface="Corbel" charset="0"/>
              </a:rPr>
              <a:t>podejścia</a:t>
            </a:r>
            <a:endParaRPr lang="en-AU" sz="1600" dirty="0">
              <a:latin typeface="Corbel" charset="0"/>
              <a:ea typeface="Corbel" charset="0"/>
              <a:cs typeface="Corbel" charset="0"/>
            </a:endParaRPr>
          </a:p>
          <a:p>
            <a:pPr marL="285750" indent="-285750">
              <a:buFont typeface="Arial" charset="0"/>
              <a:buChar char="•"/>
            </a:pPr>
            <a:endParaRPr lang="en-AU" sz="1600" dirty="0">
              <a:latin typeface="Corbel" charset="0"/>
              <a:ea typeface="Corbel" charset="0"/>
              <a:cs typeface="Corbel" charset="0"/>
            </a:endParaRPr>
          </a:p>
          <a:p>
            <a:pPr marL="285750" indent="-285750">
              <a:buFont typeface="Arial" charset="0"/>
              <a:buChar char="•"/>
            </a:pPr>
            <a:r>
              <a:rPr lang="en-AU" sz="1600" dirty="0" err="1">
                <a:latin typeface="Corbel" charset="0"/>
                <a:ea typeface="Corbel" charset="0"/>
                <a:cs typeface="Corbel" charset="0"/>
              </a:rPr>
              <a:t>Wzrost</a:t>
            </a:r>
            <a:r>
              <a:rPr lang="en-AU" sz="1600" dirty="0">
                <a:latin typeface="Corbel" charset="0"/>
                <a:ea typeface="Corbel" charset="0"/>
                <a:cs typeface="Corbel" charset="0"/>
              </a:rPr>
              <a:t> </a:t>
            </a:r>
            <a:r>
              <a:rPr lang="en-AU" sz="1600" dirty="0" err="1">
                <a:latin typeface="Corbel" charset="0"/>
                <a:ea typeface="Corbel" charset="0"/>
                <a:cs typeface="Corbel" charset="0"/>
              </a:rPr>
              <a:t>poziomu</a:t>
            </a:r>
            <a:r>
              <a:rPr lang="en-AU" sz="1600" dirty="0">
                <a:latin typeface="Corbel" charset="0"/>
                <a:ea typeface="Corbel" charset="0"/>
                <a:cs typeface="Corbel" charset="0"/>
              </a:rPr>
              <a:t> </a:t>
            </a:r>
            <a:r>
              <a:rPr lang="en-AU" sz="1600" dirty="0" err="1">
                <a:latin typeface="Corbel" charset="0"/>
                <a:ea typeface="Corbel" charset="0"/>
                <a:cs typeface="Corbel" charset="0"/>
              </a:rPr>
              <a:t>profesjonalizmu</a:t>
            </a:r>
            <a:r>
              <a:rPr lang="en-AU" sz="1600" dirty="0">
                <a:latin typeface="Corbel" charset="0"/>
                <a:ea typeface="Corbel" charset="0"/>
                <a:cs typeface="Corbel" charset="0"/>
              </a:rPr>
              <a:t> </a:t>
            </a:r>
            <a:r>
              <a:rPr lang="en-AU" sz="1600" dirty="0" err="1">
                <a:latin typeface="Corbel" charset="0"/>
                <a:ea typeface="Corbel" charset="0"/>
                <a:cs typeface="Corbel" charset="0"/>
              </a:rPr>
              <a:t>agencji</a:t>
            </a:r>
            <a:r>
              <a:rPr lang="en-AU" sz="1600" dirty="0">
                <a:latin typeface="Corbel" charset="0"/>
                <a:ea typeface="Corbel" charset="0"/>
                <a:cs typeface="Corbel" charset="0"/>
              </a:rPr>
              <a:t> </a:t>
            </a:r>
            <a:r>
              <a:rPr lang="en-AU" sz="1600" dirty="0" err="1">
                <a:latin typeface="Corbel" charset="0"/>
                <a:ea typeface="Corbel" charset="0"/>
                <a:cs typeface="Corbel" charset="0"/>
              </a:rPr>
              <a:t>i</a:t>
            </a:r>
            <a:r>
              <a:rPr lang="en-AU" sz="1600" dirty="0">
                <a:latin typeface="Corbel" charset="0"/>
                <a:ea typeface="Corbel" charset="0"/>
                <a:cs typeface="Corbel" charset="0"/>
              </a:rPr>
              <a:t> </a:t>
            </a:r>
            <a:r>
              <a:rPr lang="en-AU" sz="1600" dirty="0" err="1">
                <a:latin typeface="Corbel" charset="0"/>
                <a:ea typeface="Corbel" charset="0"/>
                <a:cs typeface="Corbel" charset="0"/>
              </a:rPr>
              <a:t>szeroko</a:t>
            </a:r>
            <a:r>
              <a:rPr lang="en-AU" sz="1600" dirty="0">
                <a:latin typeface="Corbel" charset="0"/>
                <a:ea typeface="Corbel" charset="0"/>
                <a:cs typeface="Corbel" charset="0"/>
              </a:rPr>
              <a:t> </a:t>
            </a:r>
            <a:r>
              <a:rPr lang="en-AU" sz="1600" dirty="0" err="1">
                <a:latin typeface="Corbel" charset="0"/>
                <a:ea typeface="Corbel" charset="0"/>
                <a:cs typeface="Corbel" charset="0"/>
              </a:rPr>
              <a:t>dostępne</a:t>
            </a:r>
            <a:r>
              <a:rPr lang="en-AU" sz="1600" dirty="0">
                <a:latin typeface="Corbel" charset="0"/>
                <a:ea typeface="Corbel" charset="0"/>
                <a:cs typeface="Corbel" charset="0"/>
              </a:rPr>
              <a:t> </a:t>
            </a:r>
            <a:r>
              <a:rPr lang="en-AU" sz="1600" dirty="0" err="1">
                <a:latin typeface="Corbel" charset="0"/>
                <a:ea typeface="Corbel" charset="0"/>
                <a:cs typeface="Corbel" charset="0"/>
              </a:rPr>
              <a:t>informacje</a:t>
            </a:r>
            <a:endParaRPr lang="en-AU" sz="1600" dirty="0">
              <a:latin typeface="Corbel" charset="0"/>
              <a:ea typeface="Corbel" charset="0"/>
              <a:cs typeface="Corbel" charset="0"/>
            </a:endParaRPr>
          </a:p>
          <a:p>
            <a:pPr marL="285750" indent="-285750">
              <a:buFont typeface="Arial" charset="0"/>
              <a:buChar char="•"/>
            </a:pPr>
            <a:endParaRPr lang="en-AU" sz="1600" dirty="0">
              <a:latin typeface="Corbel" charset="0"/>
              <a:ea typeface="Corbel" charset="0"/>
              <a:cs typeface="Corbel" charset="0"/>
            </a:endParaRPr>
          </a:p>
          <a:p>
            <a:pPr marL="285750" indent="-285750">
              <a:buFont typeface="Arial" charset="0"/>
              <a:buChar char="•"/>
            </a:pPr>
            <a:r>
              <a:rPr lang="en-AU" sz="1600" dirty="0" err="1">
                <a:latin typeface="Corbel" charset="0"/>
                <a:ea typeface="Corbel" charset="0"/>
                <a:cs typeface="Corbel" charset="0"/>
              </a:rPr>
              <a:t>Bardziej</a:t>
            </a:r>
            <a:r>
              <a:rPr lang="en-AU" sz="1600" dirty="0">
                <a:latin typeface="Corbel" charset="0"/>
                <a:ea typeface="Corbel" charset="0"/>
                <a:cs typeface="Corbel" charset="0"/>
              </a:rPr>
              <a:t> </a:t>
            </a:r>
            <a:r>
              <a:rPr lang="en-AU" sz="1600" dirty="0" err="1">
                <a:latin typeface="Corbel" charset="0"/>
                <a:ea typeface="Corbel" charset="0"/>
                <a:cs typeface="Corbel" charset="0"/>
              </a:rPr>
              <a:t>wymagający</a:t>
            </a:r>
            <a:r>
              <a:rPr lang="en-AU" sz="1600" dirty="0">
                <a:latin typeface="Corbel" charset="0"/>
                <a:ea typeface="Corbel" charset="0"/>
                <a:cs typeface="Corbel" charset="0"/>
              </a:rPr>
              <a:t> </a:t>
            </a:r>
            <a:r>
              <a:rPr lang="en-AU" sz="1600" dirty="0" err="1">
                <a:latin typeface="Corbel" charset="0"/>
                <a:ea typeface="Corbel" charset="0"/>
                <a:cs typeface="Corbel" charset="0"/>
              </a:rPr>
              <a:t>inwestorzy</a:t>
            </a:r>
            <a:endParaRPr lang="en-AU" dirty="0"/>
          </a:p>
          <a:p>
            <a:pPr>
              <a:spcBef>
                <a:spcPts val="0"/>
              </a:spcBef>
            </a:pPr>
            <a:endParaRPr lang="en-AU" dirty="0"/>
          </a:p>
          <a:p>
            <a:pPr>
              <a:spcBef>
                <a:spcPts val="0"/>
              </a:spcBef>
            </a:pPr>
            <a:endParaRPr lang="en-AU" dirty="0"/>
          </a:p>
          <a:p>
            <a:pPr>
              <a:spcBef>
                <a:spcPts val="0"/>
              </a:spcBef>
            </a:pPr>
            <a:endParaRPr lang="en-AU" dirty="0"/>
          </a:p>
          <a:p>
            <a:pPr>
              <a:spcBef>
                <a:spcPts val="0"/>
              </a:spcBef>
            </a:pPr>
            <a:endParaRPr lang="en-AU" dirty="0"/>
          </a:p>
        </p:txBody>
      </p:sp>
    </p:spTree>
    <p:extLst>
      <p:ext uri="{BB962C8B-B14F-4D97-AF65-F5344CB8AC3E}">
        <p14:creationId xmlns:p14="http://schemas.microsoft.com/office/powerpoint/2010/main" val="849385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165273" cy="457200"/>
          </a:xfrm>
        </p:spPr>
        <p:txBody>
          <a:bodyPr/>
          <a:lstStyle/>
          <a:p>
            <a:r>
              <a:rPr lang="en-US" sz="2800" dirty="0" err="1">
                <a:latin typeface="Corbel" charset="0"/>
                <a:ea typeface="Corbel" charset="0"/>
                <a:cs typeface="Corbel" charset="0"/>
              </a:rPr>
              <a:t>Lokalizacje</a:t>
            </a:r>
            <a:r>
              <a:rPr lang="en-US" sz="2800" dirty="0">
                <a:latin typeface="Corbel" charset="0"/>
                <a:ea typeface="Corbel" charset="0"/>
                <a:cs typeface="Corbel" charset="0"/>
              </a:rPr>
              <a:t> </a:t>
            </a:r>
            <a:r>
              <a:rPr lang="en-US" sz="2800" dirty="0" err="1">
                <a:latin typeface="Corbel" charset="0"/>
                <a:ea typeface="Corbel" charset="0"/>
                <a:cs typeface="Corbel" charset="0"/>
              </a:rPr>
              <a:t>wydają</a:t>
            </a:r>
            <a:r>
              <a:rPr lang="en-US" sz="2800" dirty="0">
                <a:latin typeface="Corbel" charset="0"/>
                <a:ea typeface="Corbel" charset="0"/>
                <a:cs typeface="Corbel" charset="0"/>
              </a:rPr>
              <a:t> </a:t>
            </a:r>
            <a:r>
              <a:rPr lang="en-US" sz="2800" dirty="0" err="1">
                <a:latin typeface="Corbel" charset="0"/>
                <a:ea typeface="Corbel" charset="0"/>
                <a:cs typeface="Corbel" charset="0"/>
              </a:rPr>
              <a:t>pieniądze</a:t>
            </a:r>
            <a:r>
              <a:rPr lang="en-US" sz="2800" dirty="0">
                <a:latin typeface="Corbel" charset="0"/>
                <a:ea typeface="Corbel" charset="0"/>
                <a:cs typeface="Corbel" charset="0"/>
              </a:rPr>
              <a:t> </a:t>
            </a:r>
            <a:r>
              <a:rPr lang="en-US" sz="2800" dirty="0" err="1">
                <a:latin typeface="Corbel" charset="0"/>
                <a:ea typeface="Corbel" charset="0"/>
                <a:cs typeface="Corbel" charset="0"/>
              </a:rPr>
              <a:t>na</a:t>
            </a:r>
            <a:r>
              <a:rPr lang="en-US" sz="2800" dirty="0">
                <a:latin typeface="Corbel" charset="0"/>
                <a:ea typeface="Corbel" charset="0"/>
                <a:cs typeface="Corbel" charset="0"/>
              </a:rPr>
              <a:t> </a:t>
            </a:r>
            <a:r>
              <a:rPr lang="en-US" sz="2800" dirty="0" err="1">
                <a:latin typeface="Corbel" charset="0"/>
                <a:ea typeface="Corbel" charset="0"/>
                <a:cs typeface="Corbel" charset="0"/>
              </a:rPr>
              <a:t>markę</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marketing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9100"/>
            <a:ext cx="10058400" cy="4389814"/>
          </a:xfrm>
          <a:prstGeom prst="rect">
            <a:avLst/>
          </a:prstGeom>
        </p:spPr>
      </p:pic>
    </p:spTree>
    <p:extLst>
      <p:ext uri="{BB962C8B-B14F-4D97-AF65-F5344CB8AC3E}">
        <p14:creationId xmlns:p14="http://schemas.microsoft.com/office/powerpoint/2010/main" val="2140084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165273" cy="457200"/>
          </a:xfrm>
        </p:spPr>
        <p:txBody>
          <a:bodyPr/>
          <a:lstStyle/>
          <a:p>
            <a:r>
              <a:rPr lang="en-US" sz="2800" dirty="0" err="1">
                <a:latin typeface="Corbel" charset="0"/>
                <a:ea typeface="Corbel" charset="0"/>
                <a:cs typeface="Corbel" charset="0"/>
              </a:rPr>
              <a:t>Lokalizacje</a:t>
            </a:r>
            <a:r>
              <a:rPr lang="en-US" sz="2800" dirty="0">
                <a:latin typeface="Corbel" charset="0"/>
                <a:ea typeface="Corbel" charset="0"/>
                <a:cs typeface="Corbel" charset="0"/>
              </a:rPr>
              <a:t> </a:t>
            </a:r>
            <a:r>
              <a:rPr lang="en-US" sz="2800" dirty="0" err="1">
                <a:latin typeface="Corbel" charset="0"/>
                <a:ea typeface="Corbel" charset="0"/>
                <a:cs typeface="Corbel" charset="0"/>
              </a:rPr>
              <a:t>wydają</a:t>
            </a:r>
            <a:r>
              <a:rPr lang="en-US" sz="2800" dirty="0">
                <a:latin typeface="Corbel" charset="0"/>
                <a:ea typeface="Corbel" charset="0"/>
                <a:cs typeface="Corbel" charset="0"/>
              </a:rPr>
              <a:t> </a:t>
            </a:r>
            <a:r>
              <a:rPr lang="en-US" sz="2800" dirty="0" err="1">
                <a:latin typeface="Corbel" charset="0"/>
                <a:ea typeface="Corbel" charset="0"/>
                <a:cs typeface="Corbel" charset="0"/>
              </a:rPr>
              <a:t>pieniądze</a:t>
            </a:r>
            <a:r>
              <a:rPr lang="en-US" sz="2800" dirty="0">
                <a:latin typeface="Corbel" charset="0"/>
                <a:ea typeface="Corbel" charset="0"/>
                <a:cs typeface="Corbel" charset="0"/>
              </a:rPr>
              <a:t> </a:t>
            </a:r>
            <a:r>
              <a:rPr lang="en-US" sz="2800" dirty="0" err="1">
                <a:latin typeface="Corbel" charset="0"/>
                <a:ea typeface="Corbel" charset="0"/>
                <a:cs typeface="Corbel" charset="0"/>
              </a:rPr>
              <a:t>na</a:t>
            </a:r>
            <a:r>
              <a:rPr lang="en-US" sz="2800" dirty="0">
                <a:latin typeface="Corbel" charset="0"/>
                <a:ea typeface="Corbel" charset="0"/>
                <a:cs typeface="Corbel" charset="0"/>
              </a:rPr>
              <a:t> </a:t>
            </a:r>
            <a:r>
              <a:rPr lang="en-US" sz="2800" dirty="0" err="1">
                <a:latin typeface="Corbel" charset="0"/>
                <a:ea typeface="Corbel" charset="0"/>
                <a:cs typeface="Corbel" charset="0"/>
              </a:rPr>
              <a:t>promocje</a:t>
            </a:r>
            <a:r>
              <a:rPr lang="en-US" sz="2800" dirty="0">
                <a:latin typeface="Corbel" charset="0"/>
                <a:ea typeface="Corbel" charset="0"/>
                <a:cs typeface="Corbel" charset="0"/>
              </a:rPr>
              <a:t>, </a:t>
            </a:r>
            <a:r>
              <a:rPr lang="en-US" sz="2800" dirty="0" err="1">
                <a:latin typeface="Corbel" charset="0"/>
                <a:ea typeface="Corbel" charset="0"/>
                <a:cs typeface="Corbel" charset="0"/>
              </a:rPr>
              <a:t>które</a:t>
            </a:r>
            <a:r>
              <a:rPr lang="en-US" sz="2800" dirty="0">
                <a:latin typeface="Corbel" charset="0"/>
                <a:ea typeface="Corbel" charset="0"/>
                <a:cs typeface="Corbel" charset="0"/>
              </a:rPr>
              <a:t> </a:t>
            </a:r>
            <a:r>
              <a:rPr lang="en-US" sz="2800" dirty="0" err="1">
                <a:latin typeface="Corbel" charset="0"/>
                <a:ea typeface="Corbel" charset="0"/>
                <a:cs typeface="Corbel" charset="0"/>
              </a:rPr>
              <a:t>są</a:t>
            </a:r>
            <a:r>
              <a:rPr lang="en-US" sz="2800" dirty="0">
                <a:latin typeface="Corbel" charset="0"/>
                <a:ea typeface="Corbel" charset="0"/>
                <a:cs typeface="Corbel" charset="0"/>
              </a:rPr>
              <a:t> </a:t>
            </a:r>
            <a:r>
              <a:rPr lang="en-US" sz="2800" dirty="0" err="1">
                <a:latin typeface="Corbel" charset="0"/>
                <a:ea typeface="Corbel" charset="0"/>
                <a:cs typeface="Corbel" charset="0"/>
              </a:rPr>
              <a:t>rzadko</a:t>
            </a:r>
            <a:r>
              <a:rPr lang="en-US" sz="2800" dirty="0">
                <a:latin typeface="Corbel" charset="0"/>
                <a:ea typeface="Corbel" charset="0"/>
                <a:cs typeface="Corbel" charset="0"/>
              </a:rPr>
              <a:t> </a:t>
            </a:r>
            <a:r>
              <a:rPr lang="en-US" sz="2800" dirty="0" err="1">
                <a:latin typeface="Corbel" charset="0"/>
                <a:ea typeface="Corbel" charset="0"/>
                <a:cs typeface="Corbel" charset="0"/>
              </a:rPr>
              <a:t>skuteczne</a:t>
            </a:r>
            <a:endParaRPr lang="en-US" sz="2800" dirty="0">
              <a:latin typeface="Corbel" charset="0"/>
              <a:ea typeface="Corbel" charset="0"/>
              <a:cs typeface="Corbe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003095"/>
            <a:ext cx="3644900" cy="51978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981200"/>
            <a:ext cx="3657600" cy="517826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679832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261548" cy="457200"/>
          </a:xfrm>
        </p:spPr>
        <p:txBody>
          <a:bodyPr/>
          <a:lstStyle/>
          <a:p>
            <a:r>
              <a:rPr lang="en-US" sz="2800" dirty="0" err="1">
                <a:latin typeface="Corbel" charset="0"/>
                <a:ea typeface="Corbel" charset="0"/>
                <a:cs typeface="Corbel" charset="0"/>
              </a:rPr>
              <a:t>Większość</a:t>
            </a:r>
            <a:r>
              <a:rPr lang="en-US" sz="2800" dirty="0">
                <a:latin typeface="Corbel" charset="0"/>
                <a:ea typeface="Corbel" charset="0"/>
                <a:cs typeface="Corbel" charset="0"/>
              </a:rPr>
              <a:t> </a:t>
            </a:r>
            <a:r>
              <a:rPr lang="en-US" sz="2800" dirty="0" err="1">
                <a:latin typeface="Corbel" charset="0"/>
                <a:ea typeface="Corbel" charset="0"/>
                <a:cs typeface="Corbel" charset="0"/>
              </a:rPr>
              <a:t>lokalizacji</a:t>
            </a:r>
            <a:r>
              <a:rPr lang="en-US" sz="2800" dirty="0">
                <a:latin typeface="Corbel" charset="0"/>
                <a:ea typeface="Corbel" charset="0"/>
                <a:cs typeface="Corbel" charset="0"/>
              </a:rPr>
              <a:t> </a:t>
            </a:r>
            <a:r>
              <a:rPr lang="en-US" sz="2800" dirty="0" err="1">
                <a:latin typeface="Corbel" charset="0"/>
                <a:ea typeface="Corbel" charset="0"/>
                <a:cs typeface="Corbel" charset="0"/>
              </a:rPr>
              <a:t>zapewnia</a:t>
            </a:r>
            <a:r>
              <a:rPr lang="en-US" sz="2800" dirty="0">
                <a:latin typeface="Corbel" charset="0"/>
                <a:ea typeface="Corbel" charset="0"/>
                <a:cs typeface="Corbel" charset="0"/>
              </a:rPr>
              <a:t> </a:t>
            </a:r>
            <a:r>
              <a:rPr lang="en-US" sz="2800" dirty="0" err="1">
                <a:latin typeface="Corbel" charset="0"/>
                <a:ea typeface="Corbel" charset="0"/>
                <a:cs typeface="Corbel" charset="0"/>
              </a:rPr>
              <a:t>zachęty</a:t>
            </a:r>
            <a:r>
              <a:rPr lang="en-US" sz="2800" dirty="0">
                <a:latin typeface="Corbel" charset="0"/>
                <a:ea typeface="Corbel" charset="0"/>
                <a:cs typeface="Corbel" charset="0"/>
              </a:rPr>
              <a:t> </a:t>
            </a:r>
            <a:r>
              <a:rPr lang="en-US" sz="2800" dirty="0" err="1">
                <a:latin typeface="Corbel" charset="0"/>
                <a:ea typeface="Corbel" charset="0"/>
                <a:cs typeface="Corbel" charset="0"/>
              </a:rPr>
              <a:t>finansowe</a:t>
            </a:r>
            <a:r>
              <a:rPr lang="en-US" sz="2800" dirty="0">
                <a:latin typeface="Corbel" charset="0"/>
                <a:ea typeface="Corbel" charset="0"/>
                <a:cs typeface="Corbel" charset="0"/>
              </a:rPr>
              <a:t> do </a:t>
            </a:r>
            <a:r>
              <a:rPr lang="en-US" sz="2800" dirty="0" err="1">
                <a:latin typeface="Corbel" charset="0"/>
                <a:ea typeface="Corbel" charset="0"/>
                <a:cs typeface="Corbel" charset="0"/>
              </a:rPr>
              <a:t>inwestowania</a:t>
            </a:r>
            <a:r>
              <a:rPr lang="en-US" sz="2800" dirty="0">
                <a:latin typeface="Corbel" charset="0"/>
                <a:ea typeface="Corbel" charset="0"/>
                <a:cs typeface="Corbel" charset="0"/>
              </a:rPr>
              <a:t> firm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7" y="1855232"/>
            <a:ext cx="8305800" cy="4883503"/>
          </a:xfrm>
          <a:prstGeom prst="rect">
            <a:avLst/>
          </a:prstGeom>
        </p:spPr>
      </p:pic>
    </p:spTree>
    <p:extLst>
      <p:ext uri="{BB962C8B-B14F-4D97-AF65-F5344CB8AC3E}">
        <p14:creationId xmlns:p14="http://schemas.microsoft.com/office/powerpoint/2010/main" val="812525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7098875" y="6538876"/>
            <a:ext cx="1461790" cy="281629"/>
          </a:xfrm>
          <a:prstGeom prst="rect">
            <a:avLst/>
          </a:prstGeom>
        </p:spPr>
      </p:pic>
      <p:pic>
        <p:nvPicPr>
          <p:cNvPr id="11" name="Picture 10"/>
          <p:cNvPicPr>
            <a:picLocks noChangeAspect="1"/>
          </p:cNvPicPr>
          <p:nvPr/>
        </p:nvPicPr>
        <p:blipFill>
          <a:blip r:embed="rId4"/>
          <a:stretch>
            <a:fillRect/>
          </a:stretch>
        </p:blipFill>
        <p:spPr>
          <a:xfrm>
            <a:off x="3044585" y="6477918"/>
            <a:ext cx="1312686" cy="4035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130" y="3785129"/>
            <a:ext cx="1414141" cy="3535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204" y="3785129"/>
            <a:ext cx="1125591" cy="315043"/>
          </a:xfrm>
          <a:prstGeom prst="rect">
            <a:avLst/>
          </a:prstGeom>
        </p:spPr>
      </p:pic>
      <p:sp>
        <p:nvSpPr>
          <p:cNvPr id="2" name="Text Placeholder 1"/>
          <p:cNvSpPr>
            <a:spLocks noGrp="1"/>
          </p:cNvSpPr>
          <p:nvPr>
            <p:ph type="body" sz="quarter" idx="10"/>
          </p:nvPr>
        </p:nvSpPr>
        <p:spPr>
          <a:xfrm>
            <a:off x="654627" y="838200"/>
            <a:ext cx="8756074" cy="457200"/>
          </a:xfrm>
        </p:spPr>
        <p:txBody>
          <a:bodyPr/>
          <a:lstStyle/>
          <a:p>
            <a:r>
              <a:rPr lang="en-US" sz="2800">
                <a:latin typeface="Corbel" charset="0"/>
                <a:ea typeface="Corbel" charset="0"/>
                <a:cs typeface="Corbel" charset="0"/>
              </a:rPr>
              <a:t>…z </a:t>
            </a:r>
            <a:r>
              <a:rPr lang="en-US" sz="2800" dirty="0" err="1">
                <a:latin typeface="Corbel" charset="0"/>
                <a:ea typeface="Corbel" charset="0"/>
                <a:cs typeface="Corbel" charset="0"/>
              </a:rPr>
              <a:t>tymi</a:t>
            </a:r>
            <a:r>
              <a:rPr lang="en-US" sz="2800" dirty="0">
                <a:latin typeface="Corbel" charset="0"/>
                <a:ea typeface="Corbel" charset="0"/>
                <a:cs typeface="Corbel" charset="0"/>
              </a:rPr>
              <a:t> </a:t>
            </a:r>
            <a:r>
              <a:rPr lang="en-US" sz="2800" dirty="0" err="1">
                <a:latin typeface="Corbel" charset="0"/>
                <a:ea typeface="Corbel" charset="0"/>
                <a:cs typeface="Corbel" charset="0"/>
              </a:rPr>
              <a:t>samymi</a:t>
            </a:r>
            <a:r>
              <a:rPr lang="en-US" sz="2800" dirty="0">
                <a:latin typeface="Corbel" charset="0"/>
                <a:ea typeface="Corbel" charset="0"/>
                <a:cs typeface="Corbel" charset="0"/>
              </a:rPr>
              <a:t> </a:t>
            </a:r>
            <a:r>
              <a:rPr lang="en-US" sz="2800" dirty="0" err="1">
                <a:latin typeface="Corbel" charset="0"/>
                <a:ea typeface="Corbel" charset="0"/>
                <a:cs typeface="Corbel" charset="0"/>
              </a:rPr>
              <a:t>wiadomościami</a:t>
            </a:r>
            <a:endParaRPr lang="en-US" sz="2800" dirty="0">
              <a:latin typeface="Corbel" charset="0"/>
              <a:ea typeface="Corbel" charset="0"/>
              <a:cs typeface="Corbel" charset="0"/>
            </a:endParaRPr>
          </a:p>
        </p:txBody>
      </p:sp>
      <p:sp>
        <p:nvSpPr>
          <p:cNvPr id="22" name="Freeform 21"/>
          <p:cNvSpPr/>
          <p:nvPr/>
        </p:nvSpPr>
        <p:spPr>
          <a:xfrm>
            <a:off x="1296567" y="1614140"/>
            <a:ext cx="3064690" cy="2553411"/>
          </a:xfrm>
          <a:custGeom>
            <a:avLst/>
            <a:gdLst>
              <a:gd name="connsiteX0" fmla="*/ 0 w 3064690"/>
              <a:gd name="connsiteY0" fmla="*/ 0 h 1920111"/>
              <a:gd name="connsiteX1" fmla="*/ 3064690 w 3064690"/>
              <a:gd name="connsiteY1" fmla="*/ 0 h 1920111"/>
              <a:gd name="connsiteX2" fmla="*/ 3064690 w 3064690"/>
              <a:gd name="connsiteY2" fmla="*/ 1559702 h 1920111"/>
              <a:gd name="connsiteX3" fmla="*/ 0 w 3064690"/>
              <a:gd name="connsiteY3" fmla="*/ 1816321 h 1920111"/>
              <a:gd name="connsiteX4" fmla="*/ 0 w 3064690"/>
              <a:gd name="connsiteY4" fmla="*/ 0 h 192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690" h="1920111">
                <a:moveTo>
                  <a:pt x="0" y="0"/>
                </a:moveTo>
                <a:lnTo>
                  <a:pt x="3064690" y="0"/>
                </a:lnTo>
                <a:lnTo>
                  <a:pt x="3064690" y="1559702"/>
                </a:lnTo>
                <a:cubicBezTo>
                  <a:pt x="1532345" y="1559702"/>
                  <a:pt x="1532345" y="2153977"/>
                  <a:pt x="0" y="1816321"/>
                </a:cubicBezTo>
                <a:lnTo>
                  <a:pt x="0" y="0"/>
                </a:lnTo>
                <a:close/>
              </a:path>
            </a:pathLst>
          </a:custGeom>
          <a:solidFill>
            <a:srgbClr val="FFFFFF"/>
          </a:solidFill>
          <a:ln>
            <a:solidFill>
              <a:srgbClr val="214757"/>
            </a:solidFill>
          </a:ln>
        </p:spPr>
        <p:style>
          <a:lnRef idx="1">
            <a:schemeClr val="accent1"/>
          </a:lnRef>
          <a:fillRef idx="3">
            <a:schemeClr val="accent1"/>
          </a:fillRef>
          <a:effectRef idx="2">
            <a:schemeClr val="accent1"/>
          </a:effectRef>
          <a:fontRef idx="minor">
            <a:schemeClr val="lt1"/>
          </a:fontRef>
        </p:style>
        <p:txBody>
          <a:bodyPr wrap="square" rtlCol="0" anchor="t">
            <a:noAutofit/>
          </a:bodyPr>
          <a:lstStyle/>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Successful Economy</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Qualified and competitive labor force</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Infrastructure</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Centrally located</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Low taxes and incentives</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Large domestic market</a:t>
            </a:r>
          </a:p>
          <a:p>
            <a:pPr marL="149304" indent="-149304">
              <a:spcAft>
                <a:spcPts val="413"/>
              </a:spcAft>
              <a:buClr>
                <a:srgbClr val="70A838"/>
              </a:buClr>
              <a:buSzPct val="120000"/>
              <a:buFont typeface="Arial"/>
              <a:buChar char="•"/>
            </a:pPr>
            <a:endParaRPr lang="en-US" sz="990">
              <a:solidFill>
                <a:srgbClr val="3C4A4A"/>
              </a:solidFill>
              <a:latin typeface="+mj-lt"/>
              <a:ea typeface="ＭＳ Ｐゴシック" charset="-128"/>
            </a:endParaRPr>
          </a:p>
        </p:txBody>
      </p:sp>
      <p:sp>
        <p:nvSpPr>
          <p:cNvPr id="21" name="Freeform 20"/>
          <p:cNvSpPr/>
          <p:nvPr/>
        </p:nvSpPr>
        <p:spPr>
          <a:xfrm>
            <a:off x="5495975" y="1600200"/>
            <a:ext cx="3064690" cy="2554001"/>
          </a:xfrm>
          <a:custGeom>
            <a:avLst/>
            <a:gdLst>
              <a:gd name="connsiteX0" fmla="*/ 0 w 3064690"/>
              <a:gd name="connsiteY0" fmla="*/ 0 h 1920555"/>
              <a:gd name="connsiteX1" fmla="*/ 3064690 w 3064690"/>
              <a:gd name="connsiteY1" fmla="*/ 0 h 1920555"/>
              <a:gd name="connsiteX2" fmla="*/ 3064690 w 3064690"/>
              <a:gd name="connsiteY2" fmla="*/ 1560063 h 1920555"/>
              <a:gd name="connsiteX3" fmla="*/ 0 w 3064690"/>
              <a:gd name="connsiteY3" fmla="*/ 1816741 h 1920555"/>
              <a:gd name="connsiteX4" fmla="*/ 0 w 3064690"/>
              <a:gd name="connsiteY4" fmla="*/ 0 h 1920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690" h="1920555">
                <a:moveTo>
                  <a:pt x="0" y="0"/>
                </a:moveTo>
                <a:lnTo>
                  <a:pt x="3064690" y="0"/>
                </a:lnTo>
                <a:lnTo>
                  <a:pt x="3064690" y="1560063"/>
                </a:lnTo>
                <a:cubicBezTo>
                  <a:pt x="1532345" y="1560063"/>
                  <a:pt x="1532345" y="2154475"/>
                  <a:pt x="0" y="1816741"/>
                </a:cubicBezTo>
                <a:lnTo>
                  <a:pt x="0" y="0"/>
                </a:lnTo>
                <a:close/>
              </a:path>
            </a:pathLst>
          </a:custGeom>
          <a:solidFill>
            <a:srgbClr val="FFFFFF"/>
          </a:solidFill>
          <a:ln>
            <a:solidFill>
              <a:srgbClr val="214757"/>
            </a:solidFill>
          </a:ln>
        </p:spPr>
        <p:style>
          <a:lnRef idx="1">
            <a:schemeClr val="accent1"/>
          </a:lnRef>
          <a:fillRef idx="3">
            <a:schemeClr val="accent1"/>
          </a:fillRef>
          <a:effectRef idx="2">
            <a:schemeClr val="accent1"/>
          </a:effectRef>
          <a:fontRef idx="minor">
            <a:schemeClr val="lt1"/>
          </a:fontRef>
        </p:style>
        <p:txBody>
          <a:bodyPr wrap="square" rtlCol="0" anchor="t">
            <a:noAutofit/>
          </a:bodyPr>
          <a:lstStyle/>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Economic </a:t>
            </a:r>
            <a:r>
              <a:rPr lang="en-US" sz="1600" err="1">
                <a:solidFill>
                  <a:srgbClr val="3C4A4A"/>
                </a:solidFill>
                <a:latin typeface="Corbel" charset="0"/>
                <a:ea typeface="Corbel" charset="0"/>
                <a:cs typeface="Corbel" charset="0"/>
              </a:rPr>
              <a:t>Streng</a:t>
            </a:r>
            <a:r>
              <a:rPr lang="pl-PL" sz="1600">
                <a:solidFill>
                  <a:srgbClr val="3C4A4A"/>
                </a:solidFill>
                <a:latin typeface="Corbel" charset="0"/>
                <a:ea typeface="Corbel" charset="0"/>
                <a:cs typeface="Corbel" charset="0"/>
              </a:rPr>
              <a:t>t</a:t>
            </a:r>
            <a:r>
              <a:rPr lang="en-US" sz="1600">
                <a:solidFill>
                  <a:srgbClr val="3C4A4A"/>
                </a:solidFill>
                <a:latin typeface="Corbel" charset="0"/>
                <a:ea typeface="Corbel" charset="0"/>
                <a:cs typeface="Corbel" charset="0"/>
              </a:rPr>
              <a:t>h</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Supportive Government Policies</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An educated workforce</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Developed infrastructure</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Vibrant Business Environment</a:t>
            </a:r>
          </a:p>
          <a:p>
            <a:pPr marL="149304" indent="-149304">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Quality of Life</a:t>
            </a:r>
          </a:p>
        </p:txBody>
      </p:sp>
      <p:sp>
        <p:nvSpPr>
          <p:cNvPr id="20" name="Freeform 19"/>
          <p:cNvSpPr/>
          <p:nvPr/>
        </p:nvSpPr>
        <p:spPr>
          <a:xfrm>
            <a:off x="1296567" y="4323473"/>
            <a:ext cx="3064690" cy="2553411"/>
          </a:xfrm>
          <a:custGeom>
            <a:avLst/>
            <a:gdLst>
              <a:gd name="connsiteX0" fmla="*/ 0 w 3064690"/>
              <a:gd name="connsiteY0" fmla="*/ 0 h 1920111"/>
              <a:gd name="connsiteX1" fmla="*/ 3064690 w 3064690"/>
              <a:gd name="connsiteY1" fmla="*/ 0 h 1920111"/>
              <a:gd name="connsiteX2" fmla="*/ 3064690 w 3064690"/>
              <a:gd name="connsiteY2" fmla="*/ 1559702 h 1920111"/>
              <a:gd name="connsiteX3" fmla="*/ 0 w 3064690"/>
              <a:gd name="connsiteY3" fmla="*/ 1816321 h 1920111"/>
              <a:gd name="connsiteX4" fmla="*/ 0 w 3064690"/>
              <a:gd name="connsiteY4" fmla="*/ 0 h 192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690" h="1920111">
                <a:moveTo>
                  <a:pt x="0" y="0"/>
                </a:moveTo>
                <a:lnTo>
                  <a:pt x="3064690" y="0"/>
                </a:lnTo>
                <a:lnTo>
                  <a:pt x="3064690" y="1559702"/>
                </a:lnTo>
                <a:cubicBezTo>
                  <a:pt x="1532345" y="1559702"/>
                  <a:pt x="1532345" y="2153977"/>
                  <a:pt x="0" y="1816321"/>
                </a:cubicBezTo>
                <a:lnTo>
                  <a:pt x="0" y="0"/>
                </a:lnTo>
                <a:close/>
              </a:path>
            </a:pathLst>
          </a:custGeom>
          <a:solidFill>
            <a:srgbClr val="FFFFFF"/>
          </a:solidFill>
          <a:ln>
            <a:solidFill>
              <a:srgbClr val="214757"/>
            </a:solidFill>
          </a:ln>
        </p:spPr>
        <p:style>
          <a:lnRef idx="1">
            <a:schemeClr val="accent1"/>
          </a:lnRef>
          <a:fillRef idx="3">
            <a:schemeClr val="accent1"/>
          </a:fillRef>
          <a:effectRef idx="2">
            <a:schemeClr val="accent1"/>
          </a:effectRef>
          <a:fontRef idx="minor">
            <a:schemeClr val="lt1"/>
          </a:fontRef>
        </p:style>
        <p:txBody>
          <a:bodyPr wrap="square" rtlCol="0" anchor="t">
            <a:noAutofit/>
          </a:bodyPr>
          <a:lstStyle/>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Political and business stability</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Low cost of doing business</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Strategic location</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Access to markets</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Human resources</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Easy business set-up</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Investment incentives</a:t>
            </a:r>
          </a:p>
        </p:txBody>
      </p:sp>
      <p:sp>
        <p:nvSpPr>
          <p:cNvPr id="19" name="Freeform 18"/>
          <p:cNvSpPr/>
          <p:nvPr/>
        </p:nvSpPr>
        <p:spPr>
          <a:xfrm>
            <a:off x="5495975" y="4318529"/>
            <a:ext cx="3064690" cy="2553411"/>
          </a:xfrm>
          <a:custGeom>
            <a:avLst/>
            <a:gdLst>
              <a:gd name="connsiteX0" fmla="*/ 0 w 3064690"/>
              <a:gd name="connsiteY0" fmla="*/ 0 h 1920111"/>
              <a:gd name="connsiteX1" fmla="*/ 3064690 w 3064690"/>
              <a:gd name="connsiteY1" fmla="*/ 0 h 1920111"/>
              <a:gd name="connsiteX2" fmla="*/ 3064690 w 3064690"/>
              <a:gd name="connsiteY2" fmla="*/ 1559702 h 1920111"/>
              <a:gd name="connsiteX3" fmla="*/ 0 w 3064690"/>
              <a:gd name="connsiteY3" fmla="*/ 1816321 h 1920111"/>
              <a:gd name="connsiteX4" fmla="*/ 0 w 3064690"/>
              <a:gd name="connsiteY4" fmla="*/ 0 h 192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690" h="1920111">
                <a:moveTo>
                  <a:pt x="0" y="0"/>
                </a:moveTo>
                <a:lnTo>
                  <a:pt x="3064690" y="0"/>
                </a:lnTo>
                <a:lnTo>
                  <a:pt x="3064690" y="1559702"/>
                </a:lnTo>
                <a:cubicBezTo>
                  <a:pt x="1532345" y="1559702"/>
                  <a:pt x="1532345" y="2153977"/>
                  <a:pt x="0" y="1816321"/>
                </a:cubicBezTo>
                <a:lnTo>
                  <a:pt x="0" y="0"/>
                </a:lnTo>
                <a:close/>
              </a:path>
            </a:pathLst>
          </a:custGeom>
          <a:solidFill>
            <a:srgbClr val="FFFFFF"/>
          </a:solidFill>
          <a:ln>
            <a:solidFill>
              <a:srgbClr val="214757"/>
            </a:solidFill>
          </a:ln>
        </p:spPr>
        <p:style>
          <a:lnRef idx="1">
            <a:schemeClr val="accent1"/>
          </a:lnRef>
          <a:fillRef idx="3">
            <a:schemeClr val="accent1"/>
          </a:fillRef>
          <a:effectRef idx="2">
            <a:schemeClr val="accent1"/>
          </a:effectRef>
          <a:fontRef idx="minor">
            <a:schemeClr val="lt1"/>
          </a:fontRef>
        </p:style>
        <p:txBody>
          <a:bodyPr wrap="square" rtlCol="0" anchor="t">
            <a:noAutofit/>
          </a:bodyPr>
          <a:lstStyle/>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Newly designed investment framework </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Exceptional human capital</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Advanced infrastructure</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Economic hub of Southeast Europe</a:t>
            </a:r>
          </a:p>
          <a:p>
            <a:pPr marL="149304" indent="-149304">
              <a:spcBef>
                <a:spcPts val="300"/>
              </a:spcBef>
              <a:spcAft>
                <a:spcPts val="413"/>
              </a:spcAft>
              <a:buClr>
                <a:srgbClr val="214757"/>
              </a:buClr>
              <a:buSzPct val="120000"/>
              <a:buFont typeface="Arial"/>
              <a:buChar char="•"/>
            </a:pPr>
            <a:r>
              <a:rPr lang="en-US" sz="1600">
                <a:solidFill>
                  <a:srgbClr val="3C4A4A"/>
                </a:solidFill>
                <a:latin typeface="Corbel" charset="0"/>
                <a:ea typeface="Corbel" charset="0"/>
                <a:cs typeface="Corbel" charset="0"/>
              </a:rPr>
              <a:t>Geostrategic position</a:t>
            </a:r>
          </a:p>
          <a:p>
            <a:pPr marL="180975" indent="-180975">
              <a:spcBef>
                <a:spcPts val="300"/>
              </a:spcBef>
              <a:buClr>
                <a:srgbClr val="70A838"/>
              </a:buClr>
              <a:buSzPct val="120000"/>
              <a:buFont typeface="Arial"/>
              <a:buChar char="•"/>
            </a:pPr>
            <a:endParaRPr lang="en-US" sz="1000">
              <a:solidFill>
                <a:srgbClr val="3C4A4A"/>
              </a:solidFill>
              <a:ea typeface="ＭＳ Ｐゴシック" charset="-128"/>
            </a:endParaRPr>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2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199"/>
            <a:ext cx="6057900" cy="1040559"/>
          </a:xfrm>
        </p:spPr>
        <p:txBody>
          <a:bodyPr/>
          <a:lstStyle/>
          <a:p>
            <a:r>
              <a:rPr lang="en-US" sz="2800" dirty="0">
                <a:latin typeface="Corbel" charset="0"/>
                <a:ea typeface="Corbel" charset="0"/>
                <a:cs typeface="Corbel" charset="0"/>
              </a:rPr>
              <a:t>272 </a:t>
            </a:r>
            <a:r>
              <a:rPr lang="en-US" sz="2800" dirty="0" err="1">
                <a:latin typeface="Corbel" charset="0"/>
                <a:ea typeface="Corbel" charset="0"/>
                <a:cs typeface="Corbel" charset="0"/>
              </a:rPr>
              <a:t>projektów</a:t>
            </a:r>
            <a:r>
              <a:rPr lang="en-US" sz="2800" dirty="0">
                <a:latin typeface="Corbel" charset="0"/>
                <a:ea typeface="Corbel" charset="0"/>
                <a:cs typeface="Corbel" charset="0"/>
              </a:rPr>
              <a:t> FDI w </a:t>
            </a:r>
            <a:r>
              <a:rPr lang="en-US" sz="2800" dirty="0" err="1">
                <a:latin typeface="Corbel" charset="0"/>
                <a:ea typeface="Corbel" charset="0"/>
                <a:cs typeface="Corbel" charset="0"/>
              </a:rPr>
              <a:t>Polsce</a:t>
            </a:r>
            <a:r>
              <a:rPr lang="en-US" sz="2800" dirty="0">
                <a:latin typeface="Corbel" charset="0"/>
                <a:ea typeface="Corbel" charset="0"/>
                <a:cs typeface="Corbel" charset="0"/>
              </a:rPr>
              <a:t> w 2016 r. </a:t>
            </a:r>
            <a:endParaRPr lang="en-US" sz="1100" dirty="0">
              <a:latin typeface="Corbel" charset="0"/>
              <a:ea typeface="Corbel" charset="0"/>
              <a:cs typeface="Corbel" charset="0"/>
            </a:endParaRPr>
          </a:p>
          <a:p>
            <a:r>
              <a:rPr lang="en-US" sz="1200" b="0" dirty="0" err="1">
                <a:latin typeface="Corbel" charset="0"/>
                <a:ea typeface="Corbel" charset="0"/>
                <a:cs typeface="Corbel" charset="0"/>
              </a:rPr>
              <a:t>Według</a:t>
            </a:r>
            <a:r>
              <a:rPr lang="en-US" sz="1200" b="0" dirty="0">
                <a:latin typeface="Corbel" charset="0"/>
                <a:ea typeface="Corbel" charset="0"/>
                <a:cs typeface="Corbel" charset="0"/>
              </a:rPr>
              <a:t> </a:t>
            </a:r>
            <a:r>
              <a:rPr lang="en-US" sz="1200" b="0" dirty="0" err="1">
                <a:latin typeface="Corbel" charset="0"/>
                <a:ea typeface="Corbel" charset="0"/>
                <a:cs typeface="Corbel" charset="0"/>
              </a:rPr>
              <a:t>oficjalnych</a:t>
            </a:r>
            <a:r>
              <a:rPr lang="en-US" sz="1200" b="0" dirty="0">
                <a:latin typeface="Corbel" charset="0"/>
                <a:ea typeface="Corbel" charset="0"/>
                <a:cs typeface="Corbel" charset="0"/>
              </a:rPr>
              <a:t> </a:t>
            </a:r>
            <a:r>
              <a:rPr lang="en-US" sz="1200" b="0" dirty="0" err="1">
                <a:latin typeface="Corbel" charset="0"/>
                <a:ea typeface="Corbel" charset="0"/>
                <a:cs typeface="Corbel" charset="0"/>
              </a:rPr>
              <a:t>badań</a:t>
            </a:r>
            <a:r>
              <a:rPr lang="en-US" sz="1200" b="0" dirty="0">
                <a:latin typeface="Corbel" charset="0"/>
                <a:ea typeface="Corbel" charset="0"/>
                <a:cs typeface="Corbel" charset="0"/>
              </a:rPr>
              <a:t> </a:t>
            </a:r>
            <a:r>
              <a:rPr lang="en-US" sz="1200" b="0" dirty="0" err="1">
                <a:latin typeface="Corbel" charset="0"/>
                <a:ea typeface="Corbel" charset="0"/>
                <a:cs typeface="Corbel" charset="0"/>
              </a:rPr>
              <a:t>przeprowadzonych</a:t>
            </a:r>
            <a:r>
              <a:rPr lang="en-US" sz="1200" b="0" dirty="0">
                <a:latin typeface="Corbel" charset="0"/>
                <a:ea typeface="Corbel" charset="0"/>
                <a:cs typeface="Corbel" charset="0"/>
              </a:rPr>
              <a:t> </a:t>
            </a:r>
            <a:r>
              <a:rPr lang="en-US" sz="1200" b="0" dirty="0" err="1">
                <a:latin typeface="Corbel" charset="0"/>
                <a:ea typeface="Corbel" charset="0"/>
                <a:cs typeface="Corbel" charset="0"/>
              </a:rPr>
              <a:t>poprzez</a:t>
            </a:r>
            <a:r>
              <a:rPr lang="en-US" sz="1200" b="0" dirty="0">
                <a:latin typeface="Corbel" charset="0"/>
                <a:ea typeface="Corbel" charset="0"/>
                <a:cs typeface="Corbel" charset="0"/>
              </a:rPr>
              <a:t> OECD, UNCTAD I </a:t>
            </a:r>
            <a:r>
              <a:rPr lang="en-US" sz="1200" b="0" dirty="0" err="1">
                <a:latin typeface="Corbel" charset="0"/>
                <a:ea typeface="Corbel" charset="0"/>
                <a:cs typeface="Corbel" charset="0"/>
              </a:rPr>
              <a:t>fdInteligence</a:t>
            </a:r>
            <a:endParaRPr lang="en-US" sz="1100" b="0" dirty="0">
              <a:latin typeface="Corbel" charset="0"/>
              <a:ea typeface="Corbel" charset="0"/>
              <a:cs typeface="Corbel" charset="0"/>
            </a:endParaRPr>
          </a:p>
        </p:txBody>
      </p:sp>
      <p:sp>
        <p:nvSpPr>
          <p:cNvPr id="13" name="TextBox 12"/>
          <p:cNvSpPr txBox="1"/>
          <p:nvPr/>
        </p:nvSpPr>
        <p:spPr>
          <a:xfrm>
            <a:off x="6098593" y="1717838"/>
            <a:ext cx="3762965" cy="4708981"/>
          </a:xfrm>
          <a:prstGeom prst="rect">
            <a:avLst/>
          </a:prstGeom>
          <a:noFill/>
        </p:spPr>
        <p:txBody>
          <a:bodyPr wrap="square" rtlCol="0">
            <a:spAutoFit/>
          </a:bodyPr>
          <a:lstStyle/>
          <a:p>
            <a:endParaRPr lang="en-US" sz="16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Napływ</a:t>
            </a:r>
            <a:r>
              <a:rPr lang="en-US" sz="1400" dirty="0">
                <a:latin typeface="Corbel" charset="0"/>
                <a:ea typeface="Corbel" charset="0"/>
                <a:cs typeface="Corbel" charset="0"/>
              </a:rPr>
              <a:t> FDI do </a:t>
            </a:r>
            <a:r>
              <a:rPr lang="en-US" sz="1400" dirty="0" err="1">
                <a:latin typeface="Corbel" charset="0"/>
                <a:ea typeface="Corbel" charset="0"/>
                <a:cs typeface="Corbel" charset="0"/>
              </a:rPr>
              <a:t>Polski</a:t>
            </a:r>
            <a:r>
              <a:rPr lang="en-US" sz="1400" dirty="0">
                <a:latin typeface="Corbel" charset="0"/>
                <a:ea typeface="Corbel" charset="0"/>
                <a:cs typeface="Corbel" charset="0"/>
              </a:rPr>
              <a:t> w </a:t>
            </a:r>
            <a:r>
              <a:rPr lang="en-US" sz="1400" dirty="0" err="1">
                <a:latin typeface="Corbel" charset="0"/>
                <a:ea typeface="Corbel" charset="0"/>
                <a:cs typeface="Corbel" charset="0"/>
              </a:rPr>
              <a:t>ciągu</a:t>
            </a:r>
            <a:r>
              <a:rPr lang="en-US" sz="1400" dirty="0">
                <a:latin typeface="Corbel" charset="0"/>
                <a:ea typeface="Corbel" charset="0"/>
                <a:cs typeface="Corbel" charset="0"/>
              </a:rPr>
              <a:t> 2016 r. </a:t>
            </a:r>
            <a:r>
              <a:rPr lang="en-US" sz="1400" dirty="0" err="1">
                <a:latin typeface="Corbel" charset="0"/>
                <a:ea typeface="Corbel" charset="0"/>
                <a:cs typeface="Corbel" charset="0"/>
              </a:rPr>
              <a:t>spadały</a:t>
            </a:r>
            <a:r>
              <a:rPr lang="en-US" sz="1400" dirty="0">
                <a:latin typeface="Corbel" charset="0"/>
                <a:ea typeface="Corbel" charset="0"/>
                <a:cs typeface="Corbel" charset="0"/>
              </a:rPr>
              <a:t>  13%</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Polska</a:t>
            </a:r>
            <a:r>
              <a:rPr lang="en-US" sz="1400" dirty="0">
                <a:latin typeface="Corbel" charset="0"/>
                <a:ea typeface="Corbel" charset="0"/>
                <a:cs typeface="Corbel" charset="0"/>
              </a:rPr>
              <a:t> </a:t>
            </a:r>
            <a:r>
              <a:rPr lang="en-US" sz="1400" dirty="0" err="1">
                <a:latin typeface="Corbel" charset="0"/>
                <a:ea typeface="Corbel" charset="0"/>
                <a:cs typeface="Corbel" charset="0"/>
              </a:rPr>
              <a:t>generowala</a:t>
            </a:r>
            <a:r>
              <a:rPr lang="en-US" sz="1400" dirty="0">
                <a:latin typeface="Corbel" charset="0"/>
                <a:ea typeface="Corbel" charset="0"/>
                <a:cs typeface="Corbel" charset="0"/>
              </a:rPr>
              <a:t> w 2016 </a:t>
            </a:r>
            <a:r>
              <a:rPr lang="en-US" sz="1400" dirty="0" err="1">
                <a:latin typeface="Corbel" charset="0"/>
                <a:ea typeface="Corbel" charset="0"/>
                <a:cs typeface="Corbel" charset="0"/>
              </a:rPr>
              <a:t>około</a:t>
            </a:r>
            <a:r>
              <a:rPr lang="en-US" sz="1400" dirty="0">
                <a:latin typeface="Corbel" charset="0"/>
                <a:ea typeface="Corbel" charset="0"/>
                <a:cs typeface="Corbel" charset="0"/>
              </a:rPr>
              <a:t> 3% </a:t>
            </a:r>
            <a:r>
              <a:rPr lang="en-US" sz="1400" dirty="0" err="1">
                <a:latin typeface="Corbel" charset="0"/>
                <a:ea typeface="Corbel" charset="0"/>
                <a:cs typeface="Corbel" charset="0"/>
              </a:rPr>
              <a:t>europejskiego</a:t>
            </a:r>
            <a:r>
              <a:rPr lang="en-US" sz="1400" dirty="0">
                <a:latin typeface="Corbel" charset="0"/>
                <a:ea typeface="Corbel" charset="0"/>
                <a:cs typeface="Corbel" charset="0"/>
              </a:rPr>
              <a:t> PKB.</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Wzrosły</a:t>
            </a:r>
            <a:r>
              <a:rPr lang="en-US" sz="1400" dirty="0">
                <a:latin typeface="Corbel" charset="0"/>
                <a:ea typeface="Corbel" charset="0"/>
                <a:cs typeface="Corbel" charset="0"/>
              </a:rPr>
              <a:t> </a:t>
            </a:r>
            <a:r>
              <a:rPr lang="en-US" sz="1400" dirty="0" err="1">
                <a:latin typeface="Corbel" charset="0"/>
                <a:ea typeface="Corbel" charset="0"/>
                <a:cs typeface="Corbel" charset="0"/>
              </a:rPr>
              <a:t>stosunki</a:t>
            </a:r>
            <a:r>
              <a:rPr lang="en-US" sz="1400" dirty="0">
                <a:latin typeface="Corbel" charset="0"/>
                <a:ea typeface="Corbel" charset="0"/>
                <a:cs typeface="Corbel" charset="0"/>
              </a:rPr>
              <a:t> </a:t>
            </a:r>
            <a:r>
              <a:rPr lang="en-US" sz="1400" dirty="0" err="1">
                <a:latin typeface="Corbel" charset="0"/>
                <a:ea typeface="Corbel" charset="0"/>
                <a:cs typeface="Corbel" charset="0"/>
              </a:rPr>
              <a:t>polsko-chińskie</a:t>
            </a:r>
            <a:r>
              <a:rPr lang="en-US" sz="1400" dirty="0">
                <a:latin typeface="Corbel" charset="0"/>
                <a:ea typeface="Corbel" charset="0"/>
                <a:cs typeface="Corbel" charset="0"/>
              </a:rPr>
              <a:t>; 13 </a:t>
            </a:r>
            <a:r>
              <a:rPr lang="en-US" sz="1400" dirty="0" err="1">
                <a:latin typeface="Corbel" charset="0"/>
                <a:ea typeface="Corbel" charset="0"/>
                <a:cs typeface="Corbel" charset="0"/>
              </a:rPr>
              <a:t>projektów</a:t>
            </a:r>
            <a:r>
              <a:rPr lang="en-US" sz="1400" dirty="0">
                <a:latin typeface="Corbel" charset="0"/>
                <a:ea typeface="Corbel" charset="0"/>
                <a:cs typeface="Corbel" charset="0"/>
              </a:rPr>
              <a:t> z </a:t>
            </a:r>
            <a:r>
              <a:rPr lang="en-US" sz="1400" dirty="0" err="1">
                <a:latin typeface="Corbel" charset="0"/>
                <a:ea typeface="Corbel" charset="0"/>
                <a:cs typeface="Corbel" charset="0"/>
              </a:rPr>
              <a:t>Japonii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9 z Chin w 2016 r.</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err="1">
                <a:latin typeface="Corbel" charset="0"/>
                <a:ea typeface="Corbel" charset="0"/>
                <a:cs typeface="Corbel" charset="0"/>
              </a:rPr>
              <a:t>Polska</a:t>
            </a:r>
            <a:r>
              <a:rPr lang="en-US" sz="1400" dirty="0">
                <a:latin typeface="Corbel" charset="0"/>
                <a:ea typeface="Corbel" charset="0"/>
                <a:cs typeface="Corbel" charset="0"/>
              </a:rPr>
              <a:t> </a:t>
            </a:r>
            <a:r>
              <a:rPr lang="en-US" sz="1400" dirty="0" err="1">
                <a:latin typeface="Corbel" charset="0"/>
                <a:ea typeface="Corbel" charset="0"/>
                <a:cs typeface="Corbel" charset="0"/>
              </a:rPr>
              <a:t>była</a:t>
            </a:r>
            <a:r>
              <a:rPr lang="en-US" sz="1400" dirty="0">
                <a:latin typeface="Corbel" charset="0"/>
                <a:ea typeface="Corbel" charset="0"/>
                <a:cs typeface="Corbel" charset="0"/>
              </a:rPr>
              <a:t> 5 w </a:t>
            </a:r>
            <a:r>
              <a:rPr lang="en-US" sz="1400" dirty="0" err="1">
                <a:latin typeface="Corbel" charset="0"/>
                <a:ea typeface="Corbel" charset="0"/>
                <a:cs typeface="Corbel" charset="0"/>
              </a:rPr>
              <a:t>Europie</a:t>
            </a:r>
            <a:r>
              <a:rPr lang="en-US" sz="1400" dirty="0">
                <a:latin typeface="Corbel" charset="0"/>
                <a:ea typeface="Corbel" charset="0"/>
                <a:cs typeface="Corbel" charset="0"/>
              </a:rPr>
              <a:t> pod </a:t>
            </a:r>
            <a:r>
              <a:rPr lang="en-US" sz="1400" dirty="0" err="1">
                <a:latin typeface="Corbel" charset="0"/>
                <a:ea typeface="Corbel" charset="0"/>
                <a:cs typeface="Corbel" charset="0"/>
              </a:rPr>
              <a:t>względem</a:t>
            </a:r>
            <a:r>
              <a:rPr lang="en-US" sz="1400" dirty="0">
                <a:latin typeface="Corbel" charset="0"/>
                <a:ea typeface="Corbel" charset="0"/>
                <a:cs typeface="Corbel" charset="0"/>
              </a:rPr>
              <a:t> </a:t>
            </a:r>
            <a:r>
              <a:rPr lang="en-US" sz="1400" dirty="0" err="1">
                <a:latin typeface="Corbel" charset="0"/>
                <a:ea typeface="Corbel" charset="0"/>
                <a:cs typeface="Corbel" charset="0"/>
              </a:rPr>
              <a:t>atrakcyjności</a:t>
            </a:r>
            <a:r>
              <a:rPr lang="en-US" sz="1400" dirty="0">
                <a:latin typeface="Corbel" charset="0"/>
                <a:ea typeface="Corbel" charset="0"/>
                <a:cs typeface="Corbel" charset="0"/>
              </a:rPr>
              <a:t> </a:t>
            </a:r>
            <a:r>
              <a:rPr lang="en-US" sz="1400" dirty="0" err="1">
                <a:latin typeface="Corbel" charset="0"/>
                <a:ea typeface="Corbel" charset="0"/>
                <a:cs typeface="Corbel" charset="0"/>
              </a:rPr>
              <a:t>inwestycyjnej</a:t>
            </a:r>
            <a:r>
              <a:rPr lang="en-US" sz="1400" dirty="0">
                <a:latin typeface="Corbel" charset="0"/>
                <a:ea typeface="Corbel" charset="0"/>
                <a:cs typeface="Corbel" charset="0"/>
              </a:rPr>
              <a:t> w </a:t>
            </a:r>
            <a:r>
              <a:rPr lang="en-US" sz="1400" dirty="0" err="1">
                <a:latin typeface="Corbel" charset="0"/>
                <a:ea typeface="Corbel" charset="0"/>
                <a:cs typeface="Corbel" charset="0"/>
              </a:rPr>
              <a:t>latach</a:t>
            </a:r>
            <a:r>
              <a:rPr lang="en-US" sz="1400" dirty="0">
                <a:latin typeface="Corbel" charset="0"/>
                <a:ea typeface="Corbel" charset="0"/>
                <a:cs typeface="Corbel" charset="0"/>
              </a:rPr>
              <a:t> 2014-2016. </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a:latin typeface="Corbel" charset="0"/>
                <a:ea typeface="Corbel" charset="0"/>
                <a:cs typeface="Corbel" charset="0"/>
              </a:rPr>
              <a:t>36 % </a:t>
            </a:r>
            <a:r>
              <a:rPr lang="en-US" sz="1400" dirty="0" err="1">
                <a:latin typeface="Corbel" charset="0"/>
                <a:ea typeface="Corbel" charset="0"/>
                <a:cs typeface="Corbel" charset="0"/>
              </a:rPr>
              <a:t>wiecej</a:t>
            </a:r>
            <a:r>
              <a:rPr lang="en-US" sz="1400" dirty="0">
                <a:latin typeface="Corbel" charset="0"/>
                <a:ea typeface="Corbel" charset="0"/>
                <a:cs typeface="Corbel" charset="0"/>
              </a:rPr>
              <a:t> </a:t>
            </a:r>
            <a:r>
              <a:rPr lang="en-US" sz="1400" dirty="0" err="1">
                <a:latin typeface="Corbel" charset="0"/>
                <a:ea typeface="Corbel" charset="0"/>
                <a:cs typeface="Corbel" charset="0"/>
              </a:rPr>
              <a:t>projektow</a:t>
            </a:r>
            <a:r>
              <a:rPr lang="en-US" sz="1400" dirty="0">
                <a:latin typeface="Corbel" charset="0"/>
                <a:ea typeface="Corbel" charset="0"/>
                <a:cs typeface="Corbel" charset="0"/>
              </a:rPr>
              <a:t> </a:t>
            </a:r>
            <a:r>
              <a:rPr lang="en-US" sz="1400" dirty="0" err="1">
                <a:latin typeface="Corbel" charset="0"/>
                <a:ea typeface="Corbel" charset="0"/>
                <a:cs typeface="Corbel" charset="0"/>
              </a:rPr>
              <a:t>inwestycyjnych</a:t>
            </a:r>
            <a:r>
              <a:rPr lang="en-US" sz="1400" dirty="0">
                <a:latin typeface="Corbel" charset="0"/>
                <a:ea typeface="Corbel" charset="0"/>
                <a:cs typeface="Corbel" charset="0"/>
              </a:rPr>
              <a:t> w </a:t>
            </a:r>
            <a:r>
              <a:rPr lang="en-US" sz="1400" dirty="0" err="1">
                <a:latin typeface="Corbel" charset="0"/>
                <a:ea typeface="Corbel" charset="0"/>
                <a:cs typeface="Corbel" charset="0"/>
              </a:rPr>
              <a:t>dziedzinie</a:t>
            </a:r>
            <a:r>
              <a:rPr lang="en-US" sz="1400" dirty="0">
                <a:latin typeface="Corbel" charset="0"/>
                <a:ea typeface="Corbel" charset="0"/>
                <a:cs typeface="Corbel" charset="0"/>
              </a:rPr>
              <a:t> </a:t>
            </a:r>
            <a:r>
              <a:rPr lang="en-US" sz="1400" dirty="0" err="1">
                <a:latin typeface="Corbel" charset="0"/>
                <a:ea typeface="Corbel" charset="0"/>
                <a:cs typeface="Corbel" charset="0"/>
              </a:rPr>
              <a:t>budownictwa</a:t>
            </a:r>
            <a:r>
              <a:rPr lang="en-US" sz="1400" dirty="0">
                <a:latin typeface="Corbel" charset="0"/>
                <a:ea typeface="Corbel" charset="0"/>
                <a:cs typeface="Corbel" charset="0"/>
              </a:rPr>
              <a:t>, </a:t>
            </a:r>
            <a:r>
              <a:rPr lang="en-US" sz="1400" dirty="0" err="1">
                <a:latin typeface="Corbel" charset="0"/>
                <a:ea typeface="Corbel" charset="0"/>
                <a:cs typeface="Corbel" charset="0"/>
              </a:rPr>
              <a:t>magazynowania</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projekty</a:t>
            </a:r>
            <a:r>
              <a:rPr lang="en-US" sz="1400" dirty="0">
                <a:latin typeface="Corbel" charset="0"/>
                <a:ea typeface="Corbel" charset="0"/>
                <a:cs typeface="Corbel" charset="0"/>
              </a:rPr>
              <a:t> </a:t>
            </a:r>
            <a:r>
              <a:rPr lang="en-US" sz="1400" dirty="0" err="1">
                <a:latin typeface="Corbel" charset="0"/>
                <a:ea typeface="Corbel" charset="0"/>
                <a:cs typeface="Corbel" charset="0"/>
              </a:rPr>
              <a:t>logistyczne</a:t>
            </a:r>
            <a:r>
              <a:rPr lang="en-US" sz="1400" dirty="0">
                <a:latin typeface="Corbel" charset="0"/>
                <a:ea typeface="Corbel" charset="0"/>
                <a:cs typeface="Corbel" charset="0"/>
              </a:rPr>
              <a:t> </a:t>
            </a:r>
            <a:r>
              <a:rPr lang="en-US" sz="1400" dirty="0" err="1">
                <a:latin typeface="Corbel" charset="0"/>
                <a:ea typeface="Corbel" charset="0"/>
                <a:cs typeface="Corbel" charset="0"/>
              </a:rPr>
              <a:t>oraz</a:t>
            </a:r>
            <a:r>
              <a:rPr lang="en-US" sz="1400" dirty="0">
                <a:latin typeface="Corbel" charset="0"/>
                <a:ea typeface="Corbel" charset="0"/>
                <a:cs typeface="Corbel" charset="0"/>
              </a:rPr>
              <a:t> </a:t>
            </a:r>
            <a:r>
              <a:rPr lang="en-US" sz="1400" dirty="0" err="1">
                <a:latin typeface="Corbel" charset="0"/>
                <a:ea typeface="Corbel" charset="0"/>
                <a:cs typeface="Corbel" charset="0"/>
              </a:rPr>
              <a:t>produkcj</a:t>
            </a:r>
            <a:r>
              <a:rPr lang="en-US" sz="1400" dirty="0">
                <a:latin typeface="Corbel" charset="0"/>
                <a:ea typeface="Corbel" charset="0"/>
                <a:cs typeface="Corbel" charset="0"/>
              </a:rPr>
              <a:t>.</a:t>
            </a:r>
          </a:p>
          <a:p>
            <a:pPr marL="285750" indent="-285750">
              <a:buFontTx/>
              <a:buChar char="-"/>
            </a:pPr>
            <a:endParaRPr lang="en-US" sz="1400" dirty="0">
              <a:latin typeface="Corbel" charset="0"/>
              <a:ea typeface="Corbel" charset="0"/>
              <a:cs typeface="Corbel" charset="0"/>
            </a:endParaRPr>
          </a:p>
          <a:p>
            <a:pPr marL="285750" indent="-285750">
              <a:buFontTx/>
              <a:buChar char="-"/>
            </a:pPr>
            <a:r>
              <a:rPr lang="en-US" sz="1400" dirty="0">
                <a:latin typeface="Corbel" charset="0"/>
                <a:ea typeface="Corbel" charset="0"/>
                <a:cs typeface="Corbel" charset="0"/>
              </a:rPr>
              <a:t>W </a:t>
            </a:r>
            <a:r>
              <a:rPr lang="en-US" sz="1400" dirty="0" err="1">
                <a:latin typeface="Corbel" charset="0"/>
                <a:ea typeface="Corbel" charset="0"/>
                <a:cs typeface="Corbel" charset="0"/>
              </a:rPr>
              <a:t>perspektywie</a:t>
            </a:r>
            <a:r>
              <a:rPr lang="en-US" sz="1400" dirty="0">
                <a:latin typeface="Corbel" charset="0"/>
                <a:ea typeface="Corbel" charset="0"/>
                <a:cs typeface="Corbel" charset="0"/>
              </a:rPr>
              <a:t> </a:t>
            </a:r>
            <a:r>
              <a:rPr lang="en-US" sz="1400" dirty="0" err="1">
                <a:latin typeface="Corbel" charset="0"/>
                <a:ea typeface="Corbel" charset="0"/>
                <a:cs typeface="Corbel" charset="0"/>
              </a:rPr>
              <a:t>pięcioletniej</a:t>
            </a:r>
            <a:r>
              <a:rPr lang="en-US" sz="1400" dirty="0">
                <a:latin typeface="Corbel" charset="0"/>
                <a:ea typeface="Corbel" charset="0"/>
                <a:cs typeface="Corbel" charset="0"/>
              </a:rPr>
              <a:t> </a:t>
            </a:r>
            <a:r>
              <a:rPr lang="en-US" sz="1400" dirty="0" err="1">
                <a:latin typeface="Corbel" charset="0"/>
                <a:ea typeface="Corbel" charset="0"/>
                <a:cs typeface="Corbel" charset="0"/>
              </a:rPr>
              <a:t>można</a:t>
            </a:r>
            <a:r>
              <a:rPr lang="en-US" sz="1400" dirty="0">
                <a:latin typeface="Corbel" charset="0"/>
                <a:ea typeface="Corbel" charset="0"/>
                <a:cs typeface="Corbel" charset="0"/>
              </a:rPr>
              <a:t> </a:t>
            </a:r>
            <a:r>
              <a:rPr lang="en-US" sz="1400" dirty="0" err="1">
                <a:latin typeface="Corbel" charset="0"/>
                <a:ea typeface="Corbel" charset="0"/>
                <a:cs typeface="Corbel" charset="0"/>
              </a:rPr>
              <a:t>zauważyć</a:t>
            </a:r>
            <a:r>
              <a:rPr lang="en-US" sz="1400" dirty="0">
                <a:latin typeface="Corbel" charset="0"/>
                <a:ea typeface="Corbel" charset="0"/>
                <a:cs typeface="Corbel" charset="0"/>
              </a:rPr>
              <a:t>, </a:t>
            </a:r>
            <a:r>
              <a:rPr lang="en-US" sz="1400" dirty="0" err="1">
                <a:latin typeface="Corbel" charset="0"/>
                <a:ea typeface="Corbel" charset="0"/>
                <a:cs typeface="Corbel" charset="0"/>
              </a:rPr>
              <a:t>wzrost</a:t>
            </a:r>
            <a:r>
              <a:rPr lang="en-US" sz="1400" dirty="0">
                <a:latin typeface="Corbel" charset="0"/>
                <a:ea typeface="Corbel" charset="0"/>
                <a:cs typeface="Corbel" charset="0"/>
              </a:rPr>
              <a:t> re-</a:t>
            </a:r>
            <a:r>
              <a:rPr lang="en-US" sz="1400" dirty="0" err="1">
                <a:latin typeface="Corbel" charset="0"/>
                <a:ea typeface="Corbel" charset="0"/>
                <a:cs typeface="Corbel" charset="0"/>
              </a:rPr>
              <a:t>inwestycji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rozwijanie</a:t>
            </a:r>
            <a:r>
              <a:rPr lang="en-US" sz="1400" dirty="0">
                <a:latin typeface="Corbel" charset="0"/>
                <a:ea typeface="Corbel" charset="0"/>
                <a:cs typeface="Corbel" charset="0"/>
              </a:rPr>
              <a:t> </a:t>
            </a:r>
            <a:r>
              <a:rPr lang="en-US" sz="1400" dirty="0" err="1">
                <a:latin typeface="Corbel" charset="0"/>
                <a:ea typeface="Corbel" charset="0"/>
                <a:cs typeface="Corbel" charset="0"/>
              </a:rPr>
              <a:t>si</a:t>
            </a:r>
            <a:r>
              <a:rPr lang="pl-PL" sz="1400" b="1" dirty="0"/>
              <a:t>ę</a:t>
            </a:r>
            <a:r>
              <a:rPr lang="en-US" sz="1400" dirty="0">
                <a:latin typeface="Corbel" charset="0"/>
                <a:ea typeface="Corbel" charset="0"/>
                <a:cs typeface="Corbel" charset="0"/>
              </a:rPr>
              <a:t> </a:t>
            </a:r>
            <a:r>
              <a:rPr lang="en-US" sz="1400" dirty="0" err="1">
                <a:latin typeface="Corbel" charset="0"/>
                <a:ea typeface="Corbel" charset="0"/>
                <a:cs typeface="Corbel" charset="0"/>
              </a:rPr>
              <a:t>siedzib</a:t>
            </a:r>
            <a:r>
              <a:rPr lang="en-US" sz="1400" dirty="0">
                <a:latin typeface="Corbel" charset="0"/>
                <a:ea typeface="Corbel" charset="0"/>
                <a:cs typeface="Corbel" charset="0"/>
              </a:rPr>
              <a:t> </a:t>
            </a:r>
            <a:r>
              <a:rPr lang="en-US" sz="1400" dirty="0" err="1">
                <a:latin typeface="Corbel" charset="0"/>
                <a:ea typeface="Corbel" charset="0"/>
                <a:cs typeface="Corbel" charset="0"/>
              </a:rPr>
              <a:t>głównych</a:t>
            </a:r>
            <a:r>
              <a:rPr lang="en-US" sz="1400" dirty="0">
                <a:latin typeface="Corbel" charset="0"/>
                <a:ea typeface="Corbel" charset="0"/>
                <a:cs typeface="Corbel" charset="0"/>
              </a:rPr>
              <a:t> (Head Quarters).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616" y="1878758"/>
            <a:ext cx="4770821" cy="3226642"/>
          </a:xfrm>
          <a:prstGeom prst="rect">
            <a:avLst/>
          </a:prstGeom>
        </p:spPr>
      </p:pic>
      <p:sp>
        <p:nvSpPr>
          <p:cNvPr id="14" name="TextBox 13"/>
          <p:cNvSpPr txBox="1"/>
          <p:nvPr/>
        </p:nvSpPr>
        <p:spPr>
          <a:xfrm>
            <a:off x="1305779" y="5210049"/>
            <a:ext cx="4536493" cy="1384995"/>
          </a:xfrm>
          <a:prstGeom prst="rect">
            <a:avLst/>
          </a:prstGeom>
          <a:noFill/>
        </p:spPr>
        <p:txBody>
          <a:bodyPr wrap="square" rtlCol="0">
            <a:spAutoFit/>
          </a:bodyPr>
          <a:lstStyle/>
          <a:p>
            <a:pPr algn="just"/>
            <a:r>
              <a:rPr lang="en-US" sz="1400" dirty="0" err="1">
                <a:latin typeface="Corbel" charset="0"/>
                <a:ea typeface="Corbel" charset="0"/>
                <a:cs typeface="Corbel" charset="0"/>
              </a:rPr>
              <a:t>Najważniejsi</a:t>
            </a:r>
            <a:r>
              <a:rPr lang="en-US" sz="1400" dirty="0">
                <a:latin typeface="Corbel" charset="0"/>
                <a:ea typeface="Corbel" charset="0"/>
                <a:cs typeface="Corbel" charset="0"/>
              </a:rPr>
              <a:t> </a:t>
            </a:r>
            <a:r>
              <a:rPr lang="en-US" sz="1400" dirty="0" err="1">
                <a:latin typeface="Corbel" charset="0"/>
                <a:ea typeface="Corbel" charset="0"/>
                <a:cs typeface="Corbel" charset="0"/>
              </a:rPr>
              <a:t>inwestorzy</a:t>
            </a:r>
            <a:r>
              <a:rPr lang="en-US" sz="1400" dirty="0">
                <a:latin typeface="Corbel" charset="0"/>
                <a:ea typeface="Corbel" charset="0"/>
                <a:cs typeface="Corbel" charset="0"/>
              </a:rPr>
              <a:t> w </a:t>
            </a:r>
            <a:r>
              <a:rPr lang="en-US" sz="1400" dirty="0" err="1">
                <a:latin typeface="Corbel" charset="0"/>
                <a:ea typeface="Corbel" charset="0"/>
                <a:cs typeface="Corbel" charset="0"/>
              </a:rPr>
              <a:t>Polsce</a:t>
            </a:r>
            <a:r>
              <a:rPr lang="en-US" sz="1400" dirty="0">
                <a:latin typeface="Corbel" charset="0"/>
                <a:ea typeface="Corbel" charset="0"/>
                <a:cs typeface="Corbel" charset="0"/>
              </a:rPr>
              <a:t> </a:t>
            </a:r>
            <a:r>
              <a:rPr lang="en-US" sz="1400" dirty="0" err="1">
                <a:latin typeface="Corbel" charset="0"/>
                <a:ea typeface="Corbel" charset="0"/>
                <a:cs typeface="Corbel" charset="0"/>
              </a:rPr>
              <a:t>pochodza</a:t>
            </a:r>
            <a:r>
              <a:rPr lang="en-US" sz="1400" dirty="0">
                <a:latin typeface="Corbel" charset="0"/>
                <a:ea typeface="Corbel" charset="0"/>
                <a:cs typeface="Corbel" charset="0"/>
              </a:rPr>
              <a:t> z: </a:t>
            </a:r>
            <a:r>
              <a:rPr lang="en-US" sz="1400" dirty="0" err="1">
                <a:latin typeface="Corbel" charset="0"/>
                <a:ea typeface="Corbel" charset="0"/>
                <a:cs typeface="Corbel" charset="0"/>
              </a:rPr>
              <a:t>Holandii</a:t>
            </a:r>
            <a:r>
              <a:rPr lang="en-US" sz="1400" dirty="0">
                <a:latin typeface="Corbel" charset="0"/>
                <a:ea typeface="Corbel" charset="0"/>
                <a:cs typeface="Corbel" charset="0"/>
              </a:rPr>
              <a:t>, </a:t>
            </a:r>
            <a:r>
              <a:rPr lang="en-US" sz="1400" dirty="0" err="1">
                <a:latin typeface="Corbel" charset="0"/>
                <a:ea typeface="Corbel" charset="0"/>
                <a:cs typeface="Corbel" charset="0"/>
              </a:rPr>
              <a:t>Niemiec</a:t>
            </a:r>
            <a:r>
              <a:rPr lang="en-US" sz="1400" dirty="0">
                <a:latin typeface="Corbel" charset="0"/>
                <a:ea typeface="Corbel" charset="0"/>
                <a:cs typeface="Corbel" charset="0"/>
              </a:rPr>
              <a:t>, </a:t>
            </a:r>
            <a:r>
              <a:rPr lang="en-US" sz="1400" dirty="0" err="1">
                <a:latin typeface="Corbel" charset="0"/>
                <a:ea typeface="Corbel" charset="0"/>
                <a:cs typeface="Corbel" charset="0"/>
              </a:rPr>
              <a:t>Luksemburgii</a:t>
            </a:r>
            <a:r>
              <a:rPr lang="en-US" sz="1400" dirty="0">
                <a:latin typeface="Corbel" charset="0"/>
                <a:ea typeface="Corbel" charset="0"/>
                <a:cs typeface="Corbel" charset="0"/>
              </a:rPr>
              <a:t>, </a:t>
            </a:r>
            <a:r>
              <a:rPr lang="en-US" sz="1400" b="1" dirty="0" err="1">
                <a:latin typeface="Corbel" charset="0"/>
                <a:ea typeface="Corbel" charset="0"/>
                <a:cs typeface="Corbel" charset="0"/>
              </a:rPr>
              <a:t>Francji</a:t>
            </a:r>
            <a:r>
              <a:rPr lang="en-US" sz="1400" b="1" dirty="0">
                <a:latin typeface="Corbel" charset="0"/>
                <a:ea typeface="Corbel" charset="0"/>
                <a:cs typeface="Corbel" charset="0"/>
              </a:rPr>
              <a:t>, </a:t>
            </a:r>
            <a:r>
              <a:rPr lang="en-US" sz="1400" dirty="0" err="1">
                <a:latin typeface="Corbel" charset="0"/>
                <a:ea typeface="Corbel" charset="0"/>
                <a:cs typeface="Corbel" charset="0"/>
              </a:rPr>
              <a:t>Austrii</a:t>
            </a:r>
            <a:r>
              <a:rPr lang="en-US" sz="1400" dirty="0">
                <a:latin typeface="Corbel" charset="0"/>
                <a:ea typeface="Corbel" charset="0"/>
                <a:cs typeface="Corbel" charset="0"/>
              </a:rPr>
              <a:t>, </a:t>
            </a:r>
            <a:r>
              <a:rPr lang="en-US" sz="1400" dirty="0" err="1">
                <a:latin typeface="Corbel" charset="0"/>
                <a:ea typeface="Corbel" charset="0"/>
                <a:cs typeface="Corbel" charset="0"/>
              </a:rPr>
              <a:t>Szwajcari</a:t>
            </a:r>
            <a:r>
              <a:rPr lang="en-US" sz="1400" dirty="0">
                <a:latin typeface="Corbel" charset="0"/>
                <a:ea typeface="Corbel" charset="0"/>
                <a:cs typeface="Corbel" charset="0"/>
              </a:rPr>
              <a:t>, </a:t>
            </a:r>
            <a:r>
              <a:rPr lang="en-US" sz="1400" dirty="0" err="1">
                <a:latin typeface="Corbel" charset="0"/>
                <a:ea typeface="Corbel" charset="0"/>
                <a:cs typeface="Corbel" charset="0"/>
              </a:rPr>
              <a:t>Wielkie</a:t>
            </a:r>
            <a:r>
              <a:rPr lang="en-US" sz="1400" dirty="0">
                <a:latin typeface="Corbel" charset="0"/>
                <a:ea typeface="Corbel" charset="0"/>
                <a:cs typeface="Corbel" charset="0"/>
              </a:rPr>
              <a:t> </a:t>
            </a:r>
            <a:r>
              <a:rPr lang="en-US" sz="1400" dirty="0" err="1">
                <a:latin typeface="Corbel" charset="0"/>
                <a:ea typeface="Corbel" charset="0"/>
                <a:cs typeface="Corbel" charset="0"/>
              </a:rPr>
              <a:t>Brytania</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Belgii</a:t>
            </a:r>
            <a:r>
              <a:rPr lang="en-US" sz="1400" dirty="0">
                <a:latin typeface="Corbel" charset="0"/>
                <a:ea typeface="Corbel" charset="0"/>
                <a:cs typeface="Corbel" charset="0"/>
              </a:rPr>
              <a:t>.</a:t>
            </a:r>
          </a:p>
          <a:p>
            <a:pPr algn="just"/>
            <a:endParaRPr lang="en-US" sz="1400" dirty="0">
              <a:latin typeface="Corbel" charset="0"/>
              <a:ea typeface="Corbel" charset="0"/>
              <a:cs typeface="Corbel" charset="0"/>
            </a:endParaRPr>
          </a:p>
          <a:p>
            <a:pPr algn="just"/>
            <a:r>
              <a:rPr lang="en-US" sz="1400" dirty="0" err="1">
                <a:latin typeface="Corbel" charset="0"/>
                <a:ea typeface="Corbel" charset="0"/>
                <a:cs typeface="Corbel" charset="0"/>
              </a:rPr>
              <a:t>Największe</a:t>
            </a:r>
            <a:r>
              <a:rPr lang="en-US" sz="1400" dirty="0">
                <a:latin typeface="Corbel" charset="0"/>
                <a:ea typeface="Corbel" charset="0"/>
                <a:cs typeface="Corbel" charset="0"/>
              </a:rPr>
              <a:t> </a:t>
            </a:r>
            <a:r>
              <a:rPr lang="en-US" sz="1400" dirty="0" err="1">
                <a:latin typeface="Corbel" charset="0"/>
                <a:ea typeface="Corbel" charset="0"/>
                <a:cs typeface="Corbel" charset="0"/>
              </a:rPr>
              <a:t>dezinwestycje</a:t>
            </a:r>
            <a:r>
              <a:rPr lang="en-US" sz="1400" dirty="0">
                <a:latin typeface="Corbel" charset="0"/>
                <a:ea typeface="Corbel" charset="0"/>
                <a:cs typeface="Corbel" charset="0"/>
              </a:rPr>
              <a:t> </a:t>
            </a:r>
            <a:r>
              <a:rPr lang="en-US" sz="1400" dirty="0" err="1">
                <a:latin typeface="Corbel" charset="0"/>
                <a:ea typeface="Corbel" charset="0"/>
                <a:cs typeface="Corbel" charset="0"/>
              </a:rPr>
              <a:t>zostałe</a:t>
            </a:r>
            <a:r>
              <a:rPr lang="en-US" sz="1400" dirty="0">
                <a:latin typeface="Corbel" charset="0"/>
                <a:ea typeface="Corbel" charset="0"/>
                <a:cs typeface="Corbel" charset="0"/>
              </a:rPr>
              <a:t> </a:t>
            </a:r>
            <a:r>
              <a:rPr lang="en-US" sz="1400" dirty="0" err="1">
                <a:latin typeface="Corbel" charset="0"/>
                <a:ea typeface="Corbel" charset="0"/>
                <a:cs typeface="Corbel" charset="0"/>
              </a:rPr>
              <a:t>zanotowane</a:t>
            </a:r>
            <a:r>
              <a:rPr lang="en-US" sz="1400" dirty="0">
                <a:latin typeface="Corbel" charset="0"/>
                <a:ea typeface="Corbel" charset="0"/>
                <a:cs typeface="Corbel" charset="0"/>
              </a:rPr>
              <a:t> z </a:t>
            </a:r>
            <a:r>
              <a:rPr lang="en-US" sz="1400" b="1" dirty="0">
                <a:latin typeface="Corbel" charset="0"/>
                <a:ea typeface="Corbel" charset="0"/>
                <a:cs typeface="Corbel" charset="0"/>
              </a:rPr>
              <a:t>USA</a:t>
            </a:r>
            <a:r>
              <a:rPr lang="en-US" sz="1400" dirty="0">
                <a:latin typeface="Corbel" charset="0"/>
                <a:ea typeface="Corbel" charset="0"/>
                <a:cs typeface="Corbel" charset="0"/>
              </a:rPr>
              <a:t>, </a:t>
            </a:r>
            <a:r>
              <a:rPr lang="en-US" sz="1400" dirty="0" err="1">
                <a:latin typeface="Corbel" charset="0"/>
                <a:ea typeface="Corbel" charset="0"/>
                <a:cs typeface="Corbel" charset="0"/>
              </a:rPr>
              <a:t>Matly</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Słowacji</a:t>
            </a:r>
            <a:r>
              <a:rPr lang="en-US" sz="1400" dirty="0">
                <a:latin typeface="Corbel" charset="0"/>
                <a:ea typeface="Corbel" charset="0"/>
                <a:cs typeface="Corbel" charset="0"/>
              </a:rPr>
              <a:t>.</a:t>
            </a:r>
          </a:p>
        </p:txBody>
      </p:sp>
      <p:cxnSp>
        <p:nvCxnSpPr>
          <p:cNvPr id="15" name="Straight Arrow Connector 14"/>
          <p:cNvCxnSpPr/>
          <p:nvPr/>
        </p:nvCxnSpPr>
        <p:spPr>
          <a:xfrm>
            <a:off x="1682129" y="25908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p:cNvCxnSpPr/>
          <p:nvPr/>
        </p:nvCxnSpPr>
        <p:spPr>
          <a:xfrm>
            <a:off x="1929676" y="31242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p:nvPr/>
        </p:nvCxnSpPr>
        <p:spPr>
          <a:xfrm>
            <a:off x="2025029" y="42291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p:nvPr/>
        </p:nvCxnSpPr>
        <p:spPr>
          <a:xfrm flipV="1">
            <a:off x="2025029" y="4488692"/>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p:cNvCxnSpPr/>
          <p:nvPr/>
        </p:nvCxnSpPr>
        <p:spPr>
          <a:xfrm flipV="1">
            <a:off x="2444129" y="3690837"/>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Rectangle 3"/>
          <p:cNvSpPr/>
          <p:nvPr/>
        </p:nvSpPr>
        <p:spPr>
          <a:xfrm>
            <a:off x="424974" y="1946330"/>
            <a:ext cx="946541" cy="369332"/>
          </a:xfrm>
          <a:prstGeom prst="rect">
            <a:avLst/>
          </a:prstGeom>
        </p:spPr>
        <p:txBody>
          <a:bodyPr wrap="none">
            <a:spAutoFit/>
          </a:bodyPr>
          <a:lstStyle/>
          <a:p>
            <a:r>
              <a:rPr lang="en-US" b="1">
                <a:latin typeface="Corbel" charset="0"/>
                <a:ea typeface="Corbel" charset="0"/>
                <a:cs typeface="Corbel" charset="0"/>
              </a:rPr>
              <a:t>W 2015 </a:t>
            </a:r>
            <a:endParaRPr lang="en-US"/>
          </a:p>
        </p:txBody>
      </p:sp>
      <p:sp>
        <p:nvSpPr>
          <p:cNvPr id="18" name="Rectangle 17"/>
          <p:cNvSpPr/>
          <p:nvPr/>
        </p:nvSpPr>
        <p:spPr>
          <a:xfrm>
            <a:off x="424974" y="5172972"/>
            <a:ext cx="960969" cy="369332"/>
          </a:xfrm>
          <a:prstGeom prst="rect">
            <a:avLst/>
          </a:prstGeom>
        </p:spPr>
        <p:txBody>
          <a:bodyPr wrap="none">
            <a:spAutoFit/>
          </a:bodyPr>
          <a:lstStyle/>
          <a:p>
            <a:r>
              <a:rPr lang="en-US" b="1">
                <a:latin typeface="Corbel" charset="0"/>
                <a:ea typeface="Corbel" charset="0"/>
                <a:cs typeface="Corbel" charset="0"/>
              </a:rPr>
              <a:t>W 2016 </a:t>
            </a:r>
            <a:endParaRPr lang="en-US"/>
          </a:p>
        </p:txBody>
      </p:sp>
    </p:spTree>
    <p:extLst>
      <p:ext uri="{BB962C8B-B14F-4D97-AF65-F5344CB8AC3E}">
        <p14:creationId xmlns:p14="http://schemas.microsoft.com/office/powerpoint/2010/main" val="55285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8756074" cy="457200"/>
          </a:xfrm>
        </p:spPr>
        <p:txBody>
          <a:bodyPr/>
          <a:lstStyle/>
          <a:p>
            <a:pPr fontAlgn="ctr">
              <a:lnSpc>
                <a:spcPts val="2640"/>
              </a:lnSpc>
              <a:buClr>
                <a:srgbClr val="214757"/>
              </a:buClr>
              <a:buSzPct val="100000"/>
            </a:pPr>
            <a:r>
              <a:rPr lang="de-DE" sz="2800" err="1">
                <a:latin typeface="Corbel" charset="0"/>
                <a:ea typeface="Corbel" charset="0"/>
                <a:cs typeface="Corbel" charset="0"/>
              </a:rPr>
              <a:t>Czy</a:t>
            </a:r>
            <a:r>
              <a:rPr lang="de-DE" sz="2800" dirty="0">
                <a:latin typeface="Corbel" charset="0"/>
                <a:ea typeface="Corbel" charset="0"/>
                <a:cs typeface="Corbel" charset="0"/>
              </a:rPr>
              <a:t> </a:t>
            </a:r>
            <a:r>
              <a:rPr lang="de-DE" sz="2800" dirty="0" err="1">
                <a:latin typeface="Corbel" charset="0"/>
                <a:ea typeface="Corbel" charset="0"/>
                <a:cs typeface="Corbel" charset="0"/>
              </a:rPr>
              <a:t>warto</a:t>
            </a:r>
            <a:r>
              <a:rPr lang="de-DE" sz="2800" dirty="0">
                <a:latin typeface="Corbel" charset="0"/>
                <a:ea typeface="Corbel" charset="0"/>
                <a:cs typeface="Corbel" charset="0"/>
              </a:rPr>
              <a:t>?</a:t>
            </a:r>
          </a:p>
        </p:txBody>
      </p:sp>
      <p:sp>
        <p:nvSpPr>
          <p:cNvPr id="3" name="Text Placeholder 2"/>
          <p:cNvSpPr>
            <a:spLocks noGrp="1"/>
          </p:cNvSpPr>
          <p:nvPr>
            <p:ph type="body" sz="quarter" idx="11"/>
          </p:nvPr>
        </p:nvSpPr>
        <p:spPr>
          <a:xfrm>
            <a:off x="860016" y="1392436"/>
            <a:ext cx="5676900" cy="5480589"/>
          </a:xfrm>
        </p:spPr>
        <p:txBody>
          <a:bodyPr/>
          <a:lstStyle/>
          <a:p>
            <a:pPr marL="285750" lvl="0" indent="-285750">
              <a:lnSpc>
                <a:spcPct val="150000"/>
              </a:lnSpc>
              <a:spcBef>
                <a:spcPts val="0"/>
              </a:spcBef>
              <a:spcAft>
                <a:spcPts val="0"/>
              </a:spcAft>
              <a:buClr>
                <a:srgbClr val="214757"/>
              </a:buClr>
              <a:buSzPct val="100000"/>
              <a:buFont typeface="Arial" charset="0"/>
              <a:buChar char="•"/>
            </a:pPr>
            <a:r>
              <a:rPr lang="en-US" sz="1600" dirty="0">
                <a:latin typeface="Corbel" charset="0"/>
                <a:ea typeface="Corbel" charset="0"/>
                <a:cs typeface="Corbel" charset="0"/>
              </a:rPr>
              <a:t>FDI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bardziej</a:t>
            </a:r>
            <a:r>
              <a:rPr lang="en-US" sz="1600" dirty="0">
                <a:latin typeface="Corbel" charset="0"/>
                <a:ea typeface="Corbel" charset="0"/>
                <a:cs typeface="Corbel" charset="0"/>
              </a:rPr>
              <a:t> </a:t>
            </a:r>
            <a:r>
              <a:rPr lang="en-US" sz="1600" dirty="0" err="1">
                <a:latin typeface="Corbel" charset="0"/>
                <a:ea typeface="Corbel" charset="0"/>
                <a:cs typeface="Corbel" charset="0"/>
              </a:rPr>
              <a:t>skomplikowane</a:t>
            </a:r>
            <a:r>
              <a:rPr lang="en-US" sz="1600" dirty="0">
                <a:latin typeface="Corbel" charset="0"/>
                <a:ea typeface="Corbel" charset="0"/>
                <a:cs typeface="Corbel" charset="0"/>
              </a:rPr>
              <a:t> of </a:t>
            </a:r>
            <a:r>
              <a:rPr lang="en-US" sz="1600" dirty="0" err="1">
                <a:latin typeface="Corbel" charset="0"/>
                <a:ea typeface="Corbel" charset="0"/>
                <a:cs typeface="Corbel" charset="0"/>
              </a:rPr>
              <a:t>normalnych</a:t>
            </a:r>
            <a:r>
              <a:rPr lang="en-US" sz="1600" dirty="0">
                <a:latin typeface="Corbel" charset="0"/>
                <a:ea typeface="Corbel" charset="0"/>
                <a:cs typeface="Corbel" charset="0"/>
              </a:rPr>
              <a:t> </a:t>
            </a:r>
            <a:r>
              <a:rPr lang="en-US" sz="1600" dirty="0" err="1">
                <a:latin typeface="Corbel" charset="0"/>
                <a:ea typeface="Corbel" charset="0"/>
                <a:cs typeface="Corbel" charset="0"/>
              </a:rPr>
              <a:t>aktywnosciach</a:t>
            </a:r>
            <a:r>
              <a:rPr lang="en-US" sz="1600" dirty="0">
                <a:latin typeface="Corbel" charset="0"/>
                <a:ea typeface="Corbel" charset="0"/>
                <a:cs typeface="Corbel" charset="0"/>
              </a:rPr>
              <a:t> </a:t>
            </a:r>
            <a:r>
              <a:rPr lang="en-US" sz="1600" dirty="0" err="1">
                <a:latin typeface="Corbel" charset="0"/>
                <a:ea typeface="Corbel" charset="0"/>
                <a:cs typeface="Corbel" charset="0"/>
              </a:rPr>
              <a:t>handlowych</a:t>
            </a:r>
            <a:r>
              <a:rPr lang="en-US" sz="1600" dirty="0">
                <a:latin typeface="Corbel" charset="0"/>
                <a:ea typeface="Corbel" charset="0"/>
                <a:cs typeface="Corbel" charset="0"/>
              </a:rPr>
              <a:t>, </a:t>
            </a:r>
            <a:r>
              <a:rPr lang="en-US" sz="1600" dirty="0" err="1">
                <a:latin typeface="Corbel" charset="0"/>
                <a:ea typeface="Corbel" charset="0"/>
                <a:cs typeface="Corbel" charset="0"/>
              </a:rPr>
              <a:t>ktore</a:t>
            </a:r>
            <a:r>
              <a:rPr lang="en-US" sz="1600" dirty="0">
                <a:latin typeface="Corbel" charset="0"/>
                <a:ea typeface="Corbel" charset="0"/>
                <a:cs typeface="Corbel" charset="0"/>
              </a:rPr>
              <a:t> </a:t>
            </a:r>
            <a:r>
              <a:rPr lang="en-US" sz="1600" dirty="0" err="1">
                <a:latin typeface="Corbel" charset="0"/>
                <a:ea typeface="Corbel" charset="0"/>
                <a:cs typeface="Corbel" charset="0"/>
              </a:rPr>
              <a:t>sa</a:t>
            </a:r>
            <a:r>
              <a:rPr lang="en-US" sz="1600" dirty="0">
                <a:latin typeface="Corbel" charset="0"/>
                <a:ea typeface="Corbel" charset="0"/>
                <a:cs typeface="Corbel" charset="0"/>
              </a:rPr>
              <a:t> </a:t>
            </a:r>
            <a:r>
              <a:rPr lang="en-US" sz="1600" dirty="0" err="1">
                <a:latin typeface="Corbel" charset="0"/>
                <a:ea typeface="Corbel" charset="0"/>
                <a:cs typeface="Corbel" charset="0"/>
              </a:rPr>
              <a:t>bardziej</a:t>
            </a:r>
            <a:r>
              <a:rPr lang="en-US" sz="1600" dirty="0">
                <a:latin typeface="Corbel" charset="0"/>
                <a:ea typeface="Corbel" charset="0"/>
                <a:cs typeface="Corbel" charset="0"/>
              </a:rPr>
              <a:t> </a:t>
            </a:r>
            <a:r>
              <a:rPr lang="en-US" sz="1600" dirty="0" err="1">
                <a:latin typeface="Corbel" charset="0"/>
                <a:ea typeface="Corbel" charset="0"/>
                <a:cs typeface="Corbel" charset="0"/>
              </a:rPr>
              <a:t>czasochłonne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droższe</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b="1" dirty="0" err="1">
                <a:latin typeface="Corbel" charset="0"/>
                <a:ea typeface="Corbel" charset="0"/>
                <a:cs typeface="Corbel" charset="0"/>
              </a:rPr>
              <a:t>Tak</a:t>
            </a:r>
            <a:r>
              <a:rPr lang="en-US" sz="1600" dirty="0">
                <a:latin typeface="Corbel" charset="0"/>
                <a:ea typeface="Corbel" charset="0"/>
                <a:cs typeface="Corbel" charset="0"/>
              </a:rPr>
              <a:t>, </a:t>
            </a:r>
            <a:r>
              <a:rPr lang="en-US" sz="1600" dirty="0" err="1">
                <a:latin typeface="Corbel" charset="0"/>
                <a:ea typeface="Corbel" charset="0"/>
                <a:cs typeface="Corbel" charset="0"/>
              </a:rPr>
              <a:t>ponieważ</a:t>
            </a:r>
            <a:r>
              <a:rPr lang="en-US" sz="1600" dirty="0">
                <a:latin typeface="Corbel" charset="0"/>
                <a:ea typeface="Corbel" charset="0"/>
                <a:cs typeface="Corbel" charset="0"/>
              </a:rPr>
              <a:t> 25% </a:t>
            </a:r>
            <a:r>
              <a:rPr lang="en-US" sz="1600" dirty="0" err="1">
                <a:latin typeface="Corbel" charset="0"/>
                <a:ea typeface="Corbel" charset="0"/>
                <a:cs typeface="Corbel" charset="0"/>
              </a:rPr>
              <a:t>polskich</a:t>
            </a:r>
            <a:r>
              <a:rPr lang="en-US" sz="1600" dirty="0">
                <a:latin typeface="Corbel" charset="0"/>
                <a:ea typeface="Corbel" charset="0"/>
                <a:cs typeface="Corbel" charset="0"/>
              </a:rPr>
              <a:t> </a:t>
            </a:r>
            <a:r>
              <a:rPr lang="en-US" sz="1600" dirty="0" err="1">
                <a:latin typeface="Corbel" charset="0"/>
                <a:ea typeface="Corbel" charset="0"/>
                <a:cs typeface="Corbel" charset="0"/>
              </a:rPr>
              <a:t>pracowników</a:t>
            </a:r>
            <a:r>
              <a:rPr lang="en-US" sz="1600" dirty="0">
                <a:latin typeface="Corbel" charset="0"/>
                <a:ea typeface="Corbel" charset="0"/>
                <a:cs typeface="Corbel" charset="0"/>
              </a:rPr>
              <a:t> jest </a:t>
            </a:r>
            <a:r>
              <a:rPr lang="en-US" sz="1600" dirty="0" err="1">
                <a:latin typeface="Corbel" charset="0"/>
                <a:ea typeface="Corbel" charset="0"/>
                <a:cs typeface="Corbel" charset="0"/>
              </a:rPr>
              <a:t>zatrudnionych</a:t>
            </a:r>
            <a:r>
              <a:rPr lang="en-US" sz="1600" dirty="0">
                <a:latin typeface="Corbel" charset="0"/>
                <a:ea typeface="Corbel" charset="0"/>
                <a:cs typeface="Corbel" charset="0"/>
              </a:rPr>
              <a:t> </a:t>
            </a:r>
            <a:r>
              <a:rPr lang="en-US" sz="1600" dirty="0" err="1">
                <a:latin typeface="Corbel" charset="0"/>
                <a:ea typeface="Corbel" charset="0"/>
                <a:cs typeface="Corbel" charset="0"/>
              </a:rPr>
              <a:t>przez</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a:t>
            </a:r>
            <a:r>
              <a:rPr lang="en-US" sz="1600" dirty="0">
                <a:latin typeface="Corbel" charset="0"/>
                <a:ea typeface="Corbel" charset="0"/>
                <a:cs typeface="Corbel" charset="0"/>
              </a:rPr>
              <a:t> z </a:t>
            </a:r>
            <a:r>
              <a:rPr lang="en-US" sz="1600" dirty="0" err="1">
                <a:latin typeface="Corbel" charset="0"/>
                <a:ea typeface="Corbel" charset="0"/>
                <a:cs typeface="Corbel" charset="0"/>
              </a:rPr>
              <a:t>kapitałem</a:t>
            </a:r>
            <a:r>
              <a:rPr lang="en-US" sz="1600" dirty="0">
                <a:latin typeface="Corbel" charset="0"/>
                <a:ea typeface="Corbel" charset="0"/>
                <a:cs typeface="Corbel" charset="0"/>
              </a:rPr>
              <a:t> </a:t>
            </a:r>
            <a:r>
              <a:rPr lang="en-US" sz="1600" dirty="0" err="1">
                <a:latin typeface="Corbel" charset="0"/>
                <a:ea typeface="Corbel" charset="0"/>
                <a:cs typeface="Corbel" charset="0"/>
              </a:rPr>
              <a:t>zagranicznym</a:t>
            </a:r>
            <a:r>
              <a:rPr lang="en-US" sz="1600" dirty="0">
                <a:latin typeface="Corbel" charset="0"/>
                <a:ea typeface="Corbel" charset="0"/>
                <a:cs typeface="Corbel" charset="0"/>
              </a:rPr>
              <a:t>.</a:t>
            </a:r>
            <a:endParaRPr lang="en-US" sz="1600" b="1"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Inwestor</a:t>
            </a:r>
            <a:r>
              <a:rPr lang="en-US" sz="1600" dirty="0">
                <a:latin typeface="Corbel" charset="0"/>
                <a:ea typeface="Corbel" charset="0"/>
                <a:cs typeface="Corbel" charset="0"/>
              </a:rPr>
              <a:t> </a:t>
            </a:r>
            <a:r>
              <a:rPr lang="en-US" sz="1600" dirty="0" err="1">
                <a:latin typeface="Corbel" charset="0"/>
                <a:ea typeface="Corbel" charset="0"/>
                <a:cs typeface="Corbel" charset="0"/>
              </a:rPr>
              <a:t>zagraniczny</a:t>
            </a:r>
            <a:r>
              <a:rPr lang="en-US" sz="1600" dirty="0">
                <a:latin typeface="Corbel" charset="0"/>
                <a:ea typeface="Corbel" charset="0"/>
                <a:cs typeface="Corbel" charset="0"/>
              </a:rPr>
              <a:t> </a:t>
            </a:r>
            <a:r>
              <a:rPr lang="en-US" sz="1600" dirty="0" err="1">
                <a:latin typeface="Corbel" charset="0"/>
                <a:ea typeface="Corbel" charset="0"/>
                <a:cs typeface="Corbel" charset="0"/>
              </a:rPr>
              <a:t>płaci</a:t>
            </a:r>
            <a:r>
              <a:rPr lang="en-US" sz="1600" dirty="0">
                <a:latin typeface="Corbel" charset="0"/>
                <a:ea typeface="Corbel" charset="0"/>
                <a:cs typeface="Corbel" charset="0"/>
              </a:rPr>
              <a:t> </a:t>
            </a:r>
            <a:r>
              <a:rPr lang="en-US" sz="1600" dirty="0" err="1">
                <a:latin typeface="Corbel" charset="0"/>
                <a:ea typeface="Corbel" charset="0"/>
                <a:cs typeface="Corbel" charset="0"/>
              </a:rPr>
              <a:t>wyższe</a:t>
            </a:r>
            <a:r>
              <a:rPr lang="en-US" sz="1600" dirty="0">
                <a:latin typeface="Corbel" charset="0"/>
                <a:ea typeface="Corbel" charset="0"/>
                <a:cs typeface="Corbel" charset="0"/>
              </a:rPr>
              <a:t>  </a:t>
            </a:r>
            <a:r>
              <a:rPr lang="en-US" sz="1600" dirty="0" err="1">
                <a:latin typeface="Corbel" charset="0"/>
                <a:ea typeface="Corbel" charset="0"/>
                <a:cs typeface="Corbel" charset="0"/>
              </a:rPr>
              <a:t>pensje</a:t>
            </a:r>
            <a:r>
              <a:rPr lang="en-US" sz="1600" dirty="0">
                <a:latin typeface="Corbel" charset="0"/>
                <a:ea typeface="Corbel" charset="0"/>
                <a:cs typeface="Corbel" charset="0"/>
              </a:rPr>
              <a:t>.</a:t>
            </a: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Przeznacza</a:t>
            </a:r>
            <a:r>
              <a:rPr lang="en-US" sz="1600" dirty="0">
                <a:latin typeface="Corbel" charset="0"/>
                <a:ea typeface="Corbel" charset="0"/>
                <a:cs typeface="Corbel" charset="0"/>
              </a:rPr>
              <a:t>  </a:t>
            </a:r>
            <a:r>
              <a:rPr lang="en-US" sz="1600" dirty="0" err="1">
                <a:latin typeface="Corbel" charset="0"/>
                <a:ea typeface="Corbel" charset="0"/>
                <a:cs typeface="Corbel" charset="0"/>
              </a:rPr>
              <a:t>więcej</a:t>
            </a:r>
            <a:r>
              <a:rPr lang="en-US" sz="1600" dirty="0">
                <a:latin typeface="Corbel" charset="0"/>
                <a:ea typeface="Corbel" charset="0"/>
                <a:cs typeface="Corbel" charset="0"/>
              </a:rPr>
              <a:t> </a:t>
            </a:r>
            <a:r>
              <a:rPr lang="en-US" sz="1600" dirty="0" err="1">
                <a:latin typeface="Corbel" charset="0"/>
                <a:ea typeface="Corbel" charset="0"/>
                <a:cs typeface="Corbel" charset="0"/>
              </a:rPr>
              <a:t>środków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szkolenia</a:t>
            </a:r>
            <a:r>
              <a:rPr lang="en-US" sz="1600" dirty="0">
                <a:latin typeface="Corbel" charset="0"/>
                <a:ea typeface="Corbel" charset="0"/>
                <a:cs typeface="Corbel" charset="0"/>
              </a:rPr>
              <a:t>  </a:t>
            </a:r>
            <a:r>
              <a:rPr lang="en-US" sz="1600" dirty="0" err="1">
                <a:latin typeface="Corbel" charset="0"/>
                <a:ea typeface="Corbel" charset="0"/>
                <a:cs typeface="Corbel" charset="0"/>
              </a:rPr>
              <a:t>pracowników</a:t>
            </a:r>
            <a:r>
              <a:rPr lang="en-US" sz="1600" dirty="0">
                <a:latin typeface="Corbel" charset="0"/>
                <a:ea typeface="Corbel" charset="0"/>
                <a:cs typeface="Corbel" charset="0"/>
              </a:rPr>
              <a:t>.</a:t>
            </a: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Więcej</a:t>
            </a:r>
            <a:r>
              <a:rPr lang="en-US" sz="1600" dirty="0">
                <a:latin typeface="Corbel" charset="0"/>
                <a:ea typeface="Corbel" charset="0"/>
                <a:cs typeface="Corbel" charset="0"/>
              </a:rPr>
              <a:t> </a:t>
            </a:r>
            <a:r>
              <a:rPr lang="en-US" sz="1600" dirty="0" err="1">
                <a:latin typeface="Corbel" charset="0"/>
                <a:ea typeface="Corbel" charset="0"/>
                <a:cs typeface="Corbel" charset="0"/>
              </a:rPr>
              <a:t>inwestuje</a:t>
            </a:r>
            <a:r>
              <a:rPr lang="en-US" sz="1600" dirty="0">
                <a:latin typeface="Corbel" charset="0"/>
                <a:ea typeface="Corbel" charset="0"/>
                <a:cs typeface="Corbel" charset="0"/>
              </a:rPr>
              <a:t> w </a:t>
            </a:r>
            <a:r>
              <a:rPr lang="en-US" sz="1600" dirty="0" err="1">
                <a:latin typeface="Corbel" charset="0"/>
                <a:ea typeface="Corbel" charset="0"/>
                <a:cs typeface="Corbel" charset="0"/>
              </a:rPr>
              <a:t>badania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a:t>
            </a: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Generuje</a:t>
            </a:r>
            <a:r>
              <a:rPr lang="en-US" sz="1600" dirty="0">
                <a:latin typeface="Corbel" charset="0"/>
                <a:ea typeface="Corbel" charset="0"/>
                <a:cs typeface="Corbel" charset="0"/>
              </a:rPr>
              <a:t>  </a:t>
            </a:r>
            <a:r>
              <a:rPr lang="en-US" sz="1600" dirty="0" err="1">
                <a:latin typeface="Corbel" charset="0"/>
                <a:ea typeface="Corbel" charset="0"/>
                <a:cs typeface="Corbel" charset="0"/>
              </a:rPr>
              <a:t>wyższy</a:t>
            </a:r>
            <a:r>
              <a:rPr lang="en-US" sz="1600" dirty="0">
                <a:latin typeface="Corbel" charset="0"/>
                <a:ea typeface="Corbel" charset="0"/>
                <a:cs typeface="Corbel" charset="0"/>
              </a:rPr>
              <a:t> </a:t>
            </a:r>
            <a:r>
              <a:rPr lang="en-US" sz="1600" dirty="0" err="1">
                <a:latin typeface="Corbel" charset="0"/>
                <a:ea typeface="Corbel" charset="0"/>
                <a:cs typeface="Corbel" charset="0"/>
              </a:rPr>
              <a:t>eksport</a:t>
            </a:r>
            <a:r>
              <a:rPr lang="en-US" sz="1600" dirty="0">
                <a:latin typeface="Corbel" charset="0"/>
                <a:ea typeface="Corbel" charset="0"/>
                <a:cs typeface="Corbel" charset="0"/>
              </a:rPr>
              <a:t>.</a:t>
            </a:r>
          </a:p>
          <a:p>
            <a:pPr marL="285750" lvl="0" indent="-285750">
              <a:lnSpc>
                <a:spcPct val="150000"/>
              </a:lnSpc>
              <a:spcBef>
                <a:spcPts val="0"/>
              </a:spcBef>
              <a:spcAft>
                <a:spcPts val="0"/>
              </a:spcAft>
              <a:buClr>
                <a:srgbClr val="214757"/>
              </a:buClr>
              <a:buSzPct val="100000"/>
              <a:buFont typeface="Arial" charset="0"/>
              <a:buChar char="•"/>
            </a:pPr>
            <a:r>
              <a:rPr lang="en-US" sz="1600" dirty="0">
                <a:latin typeface="Corbel" charset="0"/>
                <a:ea typeface="Corbel" charset="0"/>
                <a:cs typeface="Corbel" charset="0"/>
              </a:rPr>
              <a:t>FDI ma </a:t>
            </a:r>
            <a:r>
              <a:rPr lang="en-US" sz="1600" dirty="0" err="1">
                <a:latin typeface="Corbel" charset="0"/>
                <a:ea typeface="Corbel" charset="0"/>
                <a:cs typeface="Corbel" charset="0"/>
              </a:rPr>
              <a:t>pozytywny</a:t>
            </a:r>
            <a:r>
              <a:rPr lang="en-US" sz="1600" dirty="0">
                <a:latin typeface="Corbel" charset="0"/>
                <a:ea typeface="Corbel" charset="0"/>
                <a:cs typeface="Corbel" charset="0"/>
              </a:rPr>
              <a:t> </a:t>
            </a:r>
            <a:r>
              <a:rPr lang="en-US" sz="1600" dirty="0" err="1">
                <a:latin typeface="Corbel" charset="0"/>
                <a:ea typeface="Corbel" charset="0"/>
                <a:cs typeface="Corbel" charset="0"/>
              </a:rPr>
              <a:t>wpływ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rozwój</a:t>
            </a:r>
            <a:r>
              <a:rPr lang="en-US" sz="1600" dirty="0">
                <a:latin typeface="Corbel" charset="0"/>
                <a:ea typeface="Corbel" charset="0"/>
                <a:cs typeface="Corbel" charset="0"/>
              </a:rPr>
              <a:t> </a:t>
            </a:r>
            <a:r>
              <a:rPr lang="en-US" sz="1600" dirty="0" err="1">
                <a:latin typeface="Corbel" charset="0"/>
                <a:ea typeface="Corbel" charset="0"/>
                <a:cs typeface="Corbel" charset="0"/>
              </a:rPr>
              <a:t>gospodarczy</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Tworzy</a:t>
            </a:r>
            <a:r>
              <a:rPr lang="en-US" sz="1600" dirty="0">
                <a:latin typeface="Corbel" charset="0"/>
                <a:ea typeface="Corbel" charset="0"/>
                <a:cs typeface="Corbel" charset="0"/>
              </a:rPr>
              <a:t> </a:t>
            </a:r>
            <a:r>
              <a:rPr lang="en-US" sz="1600" dirty="0" err="1">
                <a:latin typeface="Corbel" charset="0"/>
                <a:ea typeface="Corbel" charset="0"/>
                <a:cs typeface="Corbel" charset="0"/>
              </a:rPr>
              <a:t>miejsca</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w </a:t>
            </a:r>
            <a:r>
              <a:rPr lang="en-US" sz="1600" dirty="0" err="1">
                <a:latin typeface="Corbel" charset="0"/>
                <a:ea typeface="Corbel" charset="0"/>
                <a:cs typeface="Corbel" charset="0"/>
              </a:rPr>
              <a:t>biednych</a:t>
            </a:r>
            <a:r>
              <a:rPr lang="en-US" sz="1600" dirty="0">
                <a:latin typeface="Corbel" charset="0"/>
                <a:ea typeface="Corbel" charset="0"/>
                <a:cs typeface="Corbel" charset="0"/>
              </a:rPr>
              <a:t> </a:t>
            </a:r>
            <a:r>
              <a:rPr lang="en-US" sz="1600" dirty="0" err="1">
                <a:latin typeface="Corbel" charset="0"/>
                <a:ea typeface="Corbel" charset="0"/>
                <a:cs typeface="Corbel" charset="0"/>
              </a:rPr>
              <a:t>regionach</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dirty="0">
                <a:latin typeface="Corbel" charset="0"/>
                <a:ea typeface="Corbel" charset="0"/>
                <a:cs typeface="Corbel" charset="0"/>
              </a:rPr>
              <a:t>Transfer </a:t>
            </a:r>
            <a:r>
              <a:rPr lang="en-US" sz="1600" dirty="0" err="1">
                <a:latin typeface="Corbel" charset="0"/>
                <a:ea typeface="Corbel" charset="0"/>
                <a:cs typeface="Corbel" charset="0"/>
              </a:rPr>
              <a:t>technologii</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dirty="0">
                <a:latin typeface="Corbel" charset="0"/>
                <a:ea typeface="Corbel" charset="0"/>
                <a:cs typeface="Corbel" charset="0"/>
              </a:rPr>
              <a:t> </a:t>
            </a:r>
            <a:r>
              <a:rPr lang="en-US" sz="1600" dirty="0" err="1">
                <a:latin typeface="Corbel" charset="0"/>
                <a:ea typeface="Corbel" charset="0"/>
                <a:cs typeface="Corbel" charset="0"/>
              </a:rPr>
              <a:t>Zwiększa</a:t>
            </a:r>
            <a:r>
              <a:rPr lang="en-US" sz="1600" dirty="0">
                <a:latin typeface="Corbel" charset="0"/>
                <a:ea typeface="Corbel" charset="0"/>
                <a:cs typeface="Corbel" charset="0"/>
              </a:rPr>
              <a:t> </a:t>
            </a:r>
            <a:r>
              <a:rPr lang="en-US" sz="1600" dirty="0" err="1">
                <a:latin typeface="Corbel" charset="0"/>
                <a:ea typeface="Corbel" charset="0"/>
                <a:cs typeface="Corbel" charset="0"/>
              </a:rPr>
              <a:t>konkurencyjności</a:t>
            </a:r>
            <a:r>
              <a:rPr lang="en-US" sz="1600" dirty="0">
                <a:latin typeface="Corbel" charset="0"/>
                <a:ea typeface="Corbel" charset="0"/>
                <a:cs typeface="Corbel" charset="0"/>
              </a:rPr>
              <a:t> </a:t>
            </a:r>
            <a:r>
              <a:rPr lang="en-US" sz="1600" dirty="0" err="1">
                <a:latin typeface="Corbel" charset="0"/>
                <a:ea typeface="Corbel" charset="0"/>
                <a:cs typeface="Corbel" charset="0"/>
              </a:rPr>
              <a:t>regionu</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pl-PL" sz="1600" dirty="0">
                <a:latin typeface="Corbel" charset="0"/>
                <a:ea typeface="Corbel" charset="0"/>
                <a:cs typeface="Corbel" charset="0"/>
              </a:rPr>
              <a:t>Uzupełniania luki branżowe i rozwijają klastry</a:t>
            </a:r>
            <a:endParaRPr lang="en-US" sz="1600" dirty="0">
              <a:latin typeface="Corbel" charset="0"/>
              <a:ea typeface="Corbel" charset="0"/>
              <a:cs typeface="Corbel" charset="0"/>
            </a:endParaRPr>
          </a:p>
          <a:p>
            <a:pPr marL="285750" lvl="0" indent="-285750">
              <a:lnSpc>
                <a:spcPct val="150000"/>
              </a:lnSpc>
              <a:spcBef>
                <a:spcPts val="0"/>
              </a:spcBef>
              <a:spcAft>
                <a:spcPts val="0"/>
              </a:spcAft>
              <a:buClr>
                <a:srgbClr val="214757"/>
              </a:buClr>
              <a:buSzPct val="100000"/>
              <a:buFont typeface="Arial" charset="0"/>
              <a:buChar char="•"/>
            </a:pPr>
            <a:r>
              <a:rPr lang="en-US" sz="1600" dirty="0" err="1">
                <a:latin typeface="Corbel" charset="0"/>
                <a:ea typeface="Corbel" charset="0"/>
                <a:cs typeface="Corbel" charset="0"/>
              </a:rPr>
              <a:t>Zapewnienia</a:t>
            </a:r>
            <a:r>
              <a:rPr lang="en-US" sz="1600" dirty="0">
                <a:latin typeface="Corbel" charset="0"/>
                <a:ea typeface="Corbel" charset="0"/>
                <a:cs typeface="Corbel" charset="0"/>
              </a:rPr>
              <a:t> </a:t>
            </a:r>
            <a:r>
              <a:rPr lang="en-US" sz="1600" dirty="0" err="1">
                <a:latin typeface="Corbel" charset="0"/>
                <a:ea typeface="Corbel" charset="0"/>
                <a:cs typeface="Corbel" charset="0"/>
              </a:rPr>
              <a:t>partnerstwa</a:t>
            </a:r>
            <a:r>
              <a:rPr lang="en-US" sz="1600" dirty="0">
                <a:latin typeface="Corbel" charset="0"/>
                <a:ea typeface="Corbel" charset="0"/>
                <a:cs typeface="Corbel" charset="0"/>
              </a:rPr>
              <a:t> </a:t>
            </a:r>
            <a:r>
              <a:rPr lang="en-US" sz="1600" dirty="0" err="1">
                <a:latin typeface="Corbel" charset="0"/>
                <a:ea typeface="Corbel" charset="0"/>
                <a:cs typeface="Corbel" charset="0"/>
              </a:rPr>
              <a:t>lokalnych</a:t>
            </a:r>
            <a:r>
              <a:rPr lang="en-US" sz="1600" dirty="0">
                <a:latin typeface="Corbel" charset="0"/>
                <a:ea typeface="Corbel" charset="0"/>
                <a:cs typeface="Corbel" charset="0"/>
              </a:rPr>
              <a:t> </a:t>
            </a:r>
            <a:r>
              <a:rPr lang="en-US" sz="1600" dirty="0" err="1">
                <a:latin typeface="Corbel" charset="0"/>
                <a:ea typeface="Corbel" charset="0"/>
                <a:cs typeface="Corbel" charset="0"/>
              </a:rPr>
              <a:t>firmon</a:t>
            </a:r>
            <a:endParaRPr lang="de-DE" sz="1600" dirty="0">
              <a:latin typeface="Corbel" charset="0"/>
              <a:ea typeface="Corbel" charset="0"/>
              <a:cs typeface="Corbel" charset="0"/>
            </a:endParaRPr>
          </a:p>
          <a:p>
            <a:endParaRPr lang="de-DE" sz="1600" dirty="0">
              <a:latin typeface="Corbel" charset="0"/>
              <a:ea typeface="Corbel" charset="0"/>
              <a:cs typeface="Corbel"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10" name="Shape 929"/>
          <p:cNvPicPr preferRelativeResize="0"/>
          <p:nvPr/>
        </p:nvPicPr>
        <p:blipFill>
          <a:blip r:embed="rId4">
            <a:alphaModFix/>
          </a:blip>
          <a:stretch>
            <a:fillRect/>
          </a:stretch>
        </p:blipFill>
        <p:spPr>
          <a:xfrm>
            <a:off x="6829240" y="2223797"/>
            <a:ext cx="2139995" cy="4111334"/>
          </a:xfrm>
          <a:prstGeom prst="rect">
            <a:avLst/>
          </a:prstGeom>
          <a:noFill/>
          <a:ln w="28575" cap="flat" cmpd="sng">
            <a:noFill/>
            <a:prstDash val="solid"/>
            <a:round/>
            <a:headEnd type="none" w="med" len="med"/>
            <a:tailEnd type="none" w="med" len="med"/>
          </a:ln>
        </p:spPr>
      </p:pic>
    </p:spTree>
    <p:extLst>
      <p:ext uri="{BB962C8B-B14F-4D97-AF65-F5344CB8AC3E}">
        <p14:creationId xmlns:p14="http://schemas.microsoft.com/office/powerpoint/2010/main" val="1357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Shape 215"/>
          <p:cNvSpPr/>
          <p:nvPr/>
        </p:nvSpPr>
        <p:spPr>
          <a:xfrm>
            <a:off x="919710" y="1560677"/>
            <a:ext cx="8352442" cy="407812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Box 2"/>
          <p:cNvSpPr txBox="1"/>
          <p:nvPr/>
        </p:nvSpPr>
        <p:spPr>
          <a:xfrm>
            <a:off x="1143000" y="1692367"/>
            <a:ext cx="7938652" cy="3785652"/>
          </a:xfrm>
          <a:prstGeom prst="rect">
            <a:avLst/>
          </a:prstGeom>
          <a:noFill/>
        </p:spPr>
        <p:txBody>
          <a:bodyPr wrap="square" rtlCol="0">
            <a:spAutoFit/>
          </a:bodyPr>
          <a:lstStyle/>
          <a:p>
            <a:r>
              <a:rPr lang="en-US" sz="1600" b="1" dirty="0" err="1">
                <a:latin typeface="Corbel" charset="0"/>
                <a:ea typeface="Corbel" charset="0"/>
                <a:cs typeface="Corbel" charset="0"/>
              </a:rPr>
              <a:t>Definicja</a:t>
            </a:r>
            <a:r>
              <a:rPr lang="en-US" sz="1600" b="1" dirty="0">
                <a:latin typeface="Corbel" charset="0"/>
                <a:ea typeface="Corbel" charset="0"/>
                <a:cs typeface="Corbel" charset="0"/>
              </a:rPr>
              <a:t> UNCTAD:</a:t>
            </a:r>
          </a:p>
          <a:p>
            <a:endParaRPr lang="en-US" sz="1600" b="1" dirty="0">
              <a:latin typeface="Corbel" charset="0"/>
              <a:ea typeface="Corbel" charset="0"/>
              <a:cs typeface="Corbel" charset="0"/>
            </a:endParaRPr>
          </a:p>
          <a:p>
            <a:pPr algn="just"/>
            <a:r>
              <a:rPr lang="en-US" sz="1600" dirty="0">
                <a:latin typeface="Corbel" charset="0"/>
                <a:ea typeface="Corbel" charset="0"/>
                <a:cs typeface="Corbel" charset="0"/>
              </a:rPr>
              <a:t>FDI to </a:t>
            </a:r>
            <a:r>
              <a:rPr lang="en-US" sz="1600" dirty="0" err="1">
                <a:latin typeface="Corbel" charset="0"/>
                <a:ea typeface="Corbel" charset="0"/>
                <a:cs typeface="Corbel" charset="0"/>
              </a:rPr>
              <a:t>inwestycja</a:t>
            </a:r>
            <a:r>
              <a:rPr lang="en-US" sz="1600" dirty="0">
                <a:latin typeface="Corbel" charset="0"/>
                <a:ea typeface="Corbel" charset="0"/>
                <a:cs typeface="Corbel" charset="0"/>
              </a:rPr>
              <a:t> </a:t>
            </a:r>
            <a:r>
              <a:rPr lang="en-US" sz="1600" dirty="0" err="1">
                <a:latin typeface="Corbel" charset="0"/>
                <a:ea typeface="Corbel" charset="0"/>
                <a:cs typeface="Corbel" charset="0"/>
              </a:rPr>
              <a:t>dokonywana</a:t>
            </a:r>
            <a:r>
              <a:rPr lang="en-US" sz="1600" dirty="0">
                <a:latin typeface="Corbel" charset="0"/>
                <a:ea typeface="Corbel" charset="0"/>
                <a:cs typeface="Corbel" charset="0"/>
              </a:rPr>
              <a:t> </a:t>
            </a:r>
            <a:r>
              <a:rPr lang="en-US" sz="1600" dirty="0" err="1">
                <a:latin typeface="Corbel" charset="0"/>
                <a:ea typeface="Corbel" charset="0"/>
                <a:cs typeface="Corbel" charset="0"/>
              </a:rPr>
              <a:t>przez</a:t>
            </a:r>
            <a:r>
              <a:rPr lang="en-US" sz="1600" dirty="0">
                <a:latin typeface="Corbel" charset="0"/>
                <a:ea typeface="Corbel" charset="0"/>
                <a:cs typeface="Corbel" charset="0"/>
              </a:rPr>
              <a:t> </a:t>
            </a:r>
            <a:r>
              <a:rPr lang="en-US" sz="1600" dirty="0" err="1">
                <a:latin typeface="Corbel" charset="0"/>
                <a:ea typeface="Corbel" charset="0"/>
                <a:cs typeface="Corbel" charset="0"/>
              </a:rPr>
              <a:t>firmę</a:t>
            </a:r>
            <a:r>
              <a:rPr lang="en-US" sz="1600" dirty="0">
                <a:latin typeface="Corbel" charset="0"/>
                <a:ea typeface="Corbel" charset="0"/>
                <a:cs typeface="Corbel" charset="0"/>
              </a:rPr>
              <a:t> w </a:t>
            </a:r>
            <a:r>
              <a:rPr lang="en-US" sz="1600" dirty="0" err="1">
                <a:latin typeface="Corbel" charset="0"/>
                <a:ea typeface="Corbel" charset="0"/>
                <a:cs typeface="Corbel" charset="0"/>
              </a:rPr>
              <a:t>jednym</a:t>
            </a:r>
            <a:r>
              <a:rPr lang="en-US" sz="1600" dirty="0">
                <a:latin typeface="Corbel" charset="0"/>
                <a:ea typeface="Corbel" charset="0"/>
                <a:cs typeface="Corbel" charset="0"/>
              </a:rPr>
              <a:t> </a:t>
            </a:r>
            <a:r>
              <a:rPr lang="en-US" sz="1600" dirty="0" err="1">
                <a:latin typeface="Corbel" charset="0"/>
                <a:ea typeface="Corbel" charset="0"/>
                <a:cs typeface="Corbel" charset="0"/>
              </a:rPr>
              <a:t>kraju</a:t>
            </a:r>
            <a:r>
              <a:rPr lang="en-US" sz="1600" dirty="0">
                <a:latin typeface="Corbel" charset="0"/>
                <a:ea typeface="Corbel" charset="0"/>
                <a:cs typeface="Corbel" charset="0"/>
              </a:rPr>
              <a:t> w </a:t>
            </a:r>
            <a:r>
              <a:rPr lang="en-US" sz="1600" dirty="0" err="1">
                <a:latin typeface="Corbel" charset="0"/>
                <a:ea typeface="Corbel" charset="0"/>
                <a:cs typeface="Corbel" charset="0"/>
              </a:rPr>
              <a:t>interesie</a:t>
            </a:r>
            <a:r>
              <a:rPr lang="en-US" sz="1600" dirty="0">
                <a:latin typeface="Corbel" charset="0"/>
                <a:ea typeface="Corbel" charset="0"/>
                <a:cs typeface="Corbel" charset="0"/>
              </a:rPr>
              <a:t> </a:t>
            </a:r>
            <a:r>
              <a:rPr lang="en-US" sz="1600" dirty="0" err="1">
                <a:latin typeface="Corbel" charset="0"/>
                <a:ea typeface="Corbel" charset="0"/>
                <a:cs typeface="Corbel" charset="0"/>
              </a:rPr>
              <a:t>gospodarczym</a:t>
            </a:r>
            <a:r>
              <a:rPr lang="en-US" sz="1600" dirty="0">
                <a:latin typeface="Corbel" charset="0"/>
                <a:ea typeface="Corbel" charset="0"/>
                <a:cs typeface="Corbel" charset="0"/>
              </a:rPr>
              <a:t> w </a:t>
            </a:r>
            <a:r>
              <a:rPr lang="en-US" sz="1600" dirty="0" err="1">
                <a:latin typeface="Corbel" charset="0"/>
                <a:ea typeface="Corbel" charset="0"/>
                <a:cs typeface="Corbel" charset="0"/>
              </a:rPr>
              <a:t>innym</a:t>
            </a:r>
            <a:r>
              <a:rPr lang="en-US" sz="1600" dirty="0">
                <a:latin typeface="Corbel" charset="0"/>
                <a:ea typeface="Corbel" charset="0"/>
                <a:cs typeface="Corbel" charset="0"/>
              </a:rPr>
              <a:t> </a:t>
            </a:r>
            <a:r>
              <a:rPr lang="en-US" sz="1600" dirty="0" err="1">
                <a:latin typeface="Corbel" charset="0"/>
                <a:ea typeface="Corbel" charset="0"/>
                <a:cs typeface="Corbel" charset="0"/>
              </a:rPr>
              <a:t>kraju</a:t>
            </a:r>
            <a:r>
              <a:rPr lang="en-US" sz="1600" dirty="0">
                <a:latin typeface="Corbel" charset="0"/>
                <a:ea typeface="Corbel" charset="0"/>
                <a:cs typeface="Corbel" charset="0"/>
              </a:rPr>
              <a:t>, w </a:t>
            </a:r>
            <a:r>
              <a:rPr lang="en-US" sz="1600" dirty="0" err="1">
                <a:latin typeface="Corbel" charset="0"/>
                <a:ea typeface="Corbel" charset="0"/>
                <a:cs typeface="Corbel" charset="0"/>
              </a:rPr>
              <a:t>formie</a:t>
            </a:r>
            <a:r>
              <a:rPr lang="en-US" sz="1600" dirty="0">
                <a:latin typeface="Corbel" charset="0"/>
                <a:ea typeface="Corbel" charset="0"/>
                <a:cs typeface="Corbel" charset="0"/>
              </a:rPr>
              <a:t> </a:t>
            </a:r>
            <a:r>
              <a:rPr lang="en-US" sz="1600" dirty="0" err="1">
                <a:latin typeface="Corbel" charset="0"/>
                <a:ea typeface="Corbel" charset="0"/>
                <a:cs typeface="Corbel" charset="0"/>
              </a:rPr>
              <a:t>utworzenia</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działalności</a:t>
            </a:r>
            <a:r>
              <a:rPr lang="en-US" sz="1600" dirty="0">
                <a:latin typeface="Corbel" charset="0"/>
                <a:ea typeface="Corbel" charset="0"/>
                <a:cs typeface="Corbel" charset="0"/>
              </a:rPr>
              <a:t> </a:t>
            </a:r>
            <a:r>
              <a:rPr lang="en-US" sz="1600" dirty="0" err="1">
                <a:latin typeface="Corbel" charset="0"/>
                <a:ea typeface="Corbel" charset="0"/>
                <a:cs typeface="Corbel" charset="0"/>
              </a:rPr>
              <a:t>gospodarczej</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nabywania</a:t>
            </a:r>
            <a:r>
              <a:rPr lang="en-US" sz="1600" dirty="0">
                <a:latin typeface="Corbel" charset="0"/>
                <a:ea typeface="Corbel" charset="0"/>
                <a:cs typeface="Corbel" charset="0"/>
              </a:rPr>
              <a:t> </a:t>
            </a:r>
            <a:r>
              <a:rPr lang="en-US" sz="1600" dirty="0" err="1">
                <a:latin typeface="Corbel" charset="0"/>
                <a:ea typeface="Corbel" charset="0"/>
                <a:cs typeface="Corbel" charset="0"/>
              </a:rPr>
              <a:t>aktywów</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przedsiębiorstwa</a:t>
            </a:r>
            <a:r>
              <a:rPr lang="en-US" sz="1600" dirty="0">
                <a:latin typeface="Corbel" charset="0"/>
                <a:ea typeface="Corbel" charset="0"/>
                <a:cs typeface="Corbel" charset="0"/>
              </a:rPr>
              <a:t> w </a:t>
            </a:r>
            <a:r>
              <a:rPr lang="en-US" sz="1600" dirty="0" err="1">
                <a:latin typeface="Corbel" charset="0"/>
                <a:ea typeface="Corbel" charset="0"/>
                <a:cs typeface="Corbel" charset="0"/>
              </a:rPr>
              <a:t>innym</a:t>
            </a:r>
            <a:r>
              <a:rPr lang="en-US" sz="1600" dirty="0">
                <a:latin typeface="Corbel" charset="0"/>
                <a:ea typeface="Corbel" charset="0"/>
                <a:cs typeface="Corbel" charset="0"/>
              </a:rPr>
              <a:t> </a:t>
            </a:r>
            <a:r>
              <a:rPr lang="en-US" sz="1600" dirty="0" err="1">
                <a:latin typeface="Corbel" charset="0"/>
                <a:ea typeface="Corbel" charset="0"/>
                <a:cs typeface="Corbel" charset="0"/>
              </a:rPr>
              <a:t>kraju</a:t>
            </a:r>
            <a:r>
              <a:rPr lang="en-US" sz="1600" dirty="0">
                <a:latin typeface="Corbel" charset="0"/>
                <a:ea typeface="Corbel" charset="0"/>
                <a:cs typeface="Corbel" charset="0"/>
              </a:rPr>
              <a:t>, np. </a:t>
            </a:r>
            <a:r>
              <a:rPr lang="en-US" sz="1600" dirty="0" err="1">
                <a:latin typeface="Corbel" charset="0"/>
                <a:ea typeface="Corbel" charset="0"/>
                <a:cs typeface="Corbel" charset="0"/>
              </a:rPr>
              <a:t>Własności</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kontrolowania</a:t>
            </a:r>
            <a:r>
              <a:rPr lang="en-US" sz="1600" dirty="0">
                <a:latin typeface="Corbel" charset="0"/>
                <a:ea typeface="Corbel" charset="0"/>
                <a:cs typeface="Corbel" charset="0"/>
              </a:rPr>
              <a:t> </a:t>
            </a:r>
            <a:r>
              <a:rPr lang="en-US" sz="1600" dirty="0" err="1">
                <a:latin typeface="Corbel" charset="0"/>
                <a:ea typeface="Corbel" charset="0"/>
                <a:cs typeface="Corbel" charset="0"/>
              </a:rPr>
              <a:t>udziału</a:t>
            </a:r>
            <a:r>
              <a:rPr lang="en-US" sz="1600" dirty="0">
                <a:latin typeface="Corbel" charset="0"/>
                <a:ea typeface="Corbel" charset="0"/>
                <a:cs typeface="Corbel" charset="0"/>
              </a:rPr>
              <a:t> w </a:t>
            </a:r>
            <a:r>
              <a:rPr lang="en-US" sz="1600" dirty="0" err="1">
                <a:latin typeface="Corbel" charset="0"/>
                <a:ea typeface="Corbel" charset="0"/>
                <a:cs typeface="Corbel" charset="0"/>
              </a:rPr>
              <a:t>zagranicznej</a:t>
            </a:r>
            <a:r>
              <a:rPr lang="en-US" sz="1600" dirty="0">
                <a:latin typeface="Corbel" charset="0"/>
                <a:ea typeface="Corbel" charset="0"/>
                <a:cs typeface="Corbel" charset="0"/>
              </a:rPr>
              <a:t> </a:t>
            </a:r>
            <a:r>
              <a:rPr lang="en-US" sz="1600" dirty="0" err="1">
                <a:latin typeface="Corbel" charset="0"/>
                <a:ea typeface="Corbel" charset="0"/>
                <a:cs typeface="Corbel" charset="0"/>
              </a:rPr>
              <a:t>spółce</a:t>
            </a:r>
            <a:r>
              <a:rPr lang="en-US" sz="1600" dirty="0">
                <a:latin typeface="Corbel" charset="0"/>
                <a:ea typeface="Corbel" charset="0"/>
                <a:cs typeface="Corbel" charset="0"/>
              </a:rPr>
              <a:t>, z co </a:t>
            </a:r>
            <a:r>
              <a:rPr lang="en-US" sz="1600" dirty="0" err="1">
                <a:latin typeface="Corbel" charset="0"/>
                <a:ea typeface="Corbel" charset="0"/>
                <a:cs typeface="Corbel" charset="0"/>
              </a:rPr>
              <a:t>najmniej</a:t>
            </a:r>
            <a:r>
              <a:rPr lang="en-US" sz="1600" dirty="0">
                <a:latin typeface="Corbel" charset="0"/>
                <a:ea typeface="Corbel" charset="0"/>
                <a:cs typeface="Corbel" charset="0"/>
              </a:rPr>
              <a:t> 10% </a:t>
            </a:r>
            <a:r>
              <a:rPr lang="en-US" sz="1600" dirty="0" err="1">
                <a:latin typeface="Corbel" charset="0"/>
                <a:ea typeface="Corbel" charset="0"/>
                <a:cs typeface="Corbel" charset="0"/>
              </a:rPr>
              <a:t>udziały</a:t>
            </a:r>
            <a:r>
              <a:rPr lang="en-US" sz="1600" dirty="0">
                <a:latin typeface="Corbel" charset="0"/>
                <a:ea typeface="Corbel" charset="0"/>
                <a:cs typeface="Corbel" charset="0"/>
              </a:rPr>
              <a:t> w </a:t>
            </a:r>
            <a:r>
              <a:rPr lang="en-US" sz="1600" dirty="0" err="1">
                <a:latin typeface="Corbel" charset="0"/>
                <a:ea typeface="Corbel" charset="0"/>
                <a:cs typeface="Corbel" charset="0"/>
              </a:rPr>
              <a:t>spółce</a:t>
            </a:r>
            <a:r>
              <a:rPr lang="en-US" sz="1600" dirty="0">
                <a:latin typeface="Corbel" charset="0"/>
                <a:ea typeface="Corbel" charset="0"/>
                <a:cs typeface="Corbel" charset="0"/>
              </a:rPr>
              <a:t> </a:t>
            </a:r>
            <a:r>
              <a:rPr lang="en-US" sz="1600" dirty="0" err="1">
                <a:latin typeface="Corbel" charset="0"/>
                <a:ea typeface="Corbel" charset="0"/>
                <a:cs typeface="Corbel" charset="0"/>
              </a:rPr>
              <a:t>zagranicznej</a:t>
            </a:r>
            <a:r>
              <a:rPr lang="en-US" sz="1600" dirty="0">
                <a:latin typeface="Corbel" charset="0"/>
                <a:ea typeface="Corbel" charset="0"/>
                <a:cs typeface="Corbel" charset="0"/>
              </a:rPr>
              <a:t>.</a:t>
            </a:r>
          </a:p>
          <a:p>
            <a:endParaRPr lang="en-US" sz="1600" b="1" dirty="0">
              <a:latin typeface="Corbel" charset="0"/>
              <a:ea typeface="Corbel" charset="0"/>
              <a:cs typeface="Corbel" charset="0"/>
            </a:endParaRPr>
          </a:p>
          <a:p>
            <a:endParaRPr lang="en-US" sz="1600" b="1" dirty="0">
              <a:latin typeface="Corbel" charset="0"/>
              <a:ea typeface="Corbel" charset="0"/>
              <a:cs typeface="Corbel" charset="0"/>
            </a:endParaRPr>
          </a:p>
          <a:p>
            <a:pPr marL="1870075"/>
            <a:r>
              <a:rPr lang="en-US" sz="1600" b="1" dirty="0" err="1">
                <a:latin typeface="Corbel" charset="0"/>
                <a:ea typeface="Corbel" charset="0"/>
                <a:cs typeface="Corbel" charset="0"/>
              </a:rPr>
              <a:t>Moja</a:t>
            </a:r>
            <a:r>
              <a:rPr lang="en-US" sz="1600" b="1" dirty="0">
                <a:latin typeface="Corbel" charset="0"/>
                <a:ea typeface="Corbel" charset="0"/>
                <a:cs typeface="Corbel" charset="0"/>
              </a:rPr>
              <a:t> </a:t>
            </a:r>
            <a:r>
              <a:rPr lang="en-US" sz="1600" b="1" dirty="0" err="1">
                <a:latin typeface="Corbel" charset="0"/>
                <a:ea typeface="Corbel" charset="0"/>
                <a:cs typeface="Corbel" charset="0"/>
              </a:rPr>
              <a:t>definicja</a:t>
            </a:r>
            <a:r>
              <a:rPr lang="en-US" sz="1600" b="1" dirty="0">
                <a:latin typeface="Corbel" charset="0"/>
                <a:ea typeface="Corbel" charset="0"/>
                <a:cs typeface="Corbel" charset="0"/>
              </a:rPr>
              <a:t> </a:t>
            </a:r>
            <a:r>
              <a:rPr lang="en-US" sz="1600" b="1" dirty="0" err="1">
                <a:latin typeface="Corbel" charset="0"/>
                <a:ea typeface="Corbel" charset="0"/>
                <a:cs typeface="Corbel" charset="0"/>
              </a:rPr>
              <a:t>projektu</a:t>
            </a:r>
            <a:r>
              <a:rPr lang="en-US" sz="1600" b="1" dirty="0">
                <a:latin typeface="Corbel" charset="0"/>
                <a:ea typeface="Corbel" charset="0"/>
                <a:cs typeface="Corbel" charset="0"/>
              </a:rPr>
              <a:t> FDI:</a:t>
            </a:r>
          </a:p>
          <a:p>
            <a:pPr marL="1870075"/>
            <a:endParaRPr lang="en-US" sz="1600" b="1" dirty="0">
              <a:latin typeface="Corbel" charset="0"/>
              <a:ea typeface="Corbel" charset="0"/>
              <a:cs typeface="Corbel" charset="0"/>
            </a:endParaRPr>
          </a:p>
          <a:p>
            <a:pPr marL="1870075" algn="just"/>
            <a:r>
              <a:rPr lang="en-US" sz="1600" dirty="0">
                <a:latin typeface="Corbel" charset="0"/>
                <a:ea typeface="Corbel" charset="0"/>
                <a:cs typeface="Corbel" charset="0"/>
              </a:rPr>
              <a:t>Firma, </a:t>
            </a:r>
            <a:r>
              <a:rPr lang="en-US" sz="1600" dirty="0" err="1">
                <a:latin typeface="Corbel" charset="0"/>
                <a:ea typeface="Corbel" charset="0"/>
                <a:cs typeface="Corbel" charset="0"/>
              </a:rPr>
              <a:t>która</a:t>
            </a:r>
            <a:r>
              <a:rPr lang="en-US" sz="1600" dirty="0">
                <a:latin typeface="Corbel" charset="0"/>
                <a:ea typeface="Corbel" charset="0"/>
                <a:cs typeface="Corbel" charset="0"/>
              </a:rPr>
              <a:t> w </a:t>
            </a:r>
            <a:r>
              <a:rPr lang="en-US" sz="1600" dirty="0" err="1">
                <a:latin typeface="Corbel" charset="0"/>
                <a:ea typeface="Corbel" charset="0"/>
                <a:cs typeface="Corbel" charset="0"/>
              </a:rPr>
              <a:t>ciągu</a:t>
            </a:r>
            <a:r>
              <a:rPr lang="en-US" sz="1600" dirty="0">
                <a:latin typeface="Corbel" charset="0"/>
                <a:ea typeface="Corbel" charset="0"/>
                <a:cs typeface="Corbel" charset="0"/>
              </a:rPr>
              <a:t> </a:t>
            </a:r>
            <a:r>
              <a:rPr lang="en-US" sz="1600" dirty="0" err="1">
                <a:latin typeface="Corbel" charset="0"/>
                <a:ea typeface="Corbel" charset="0"/>
                <a:cs typeface="Corbel" charset="0"/>
              </a:rPr>
              <a:t>kolejnych</a:t>
            </a:r>
            <a:r>
              <a:rPr lang="en-US" sz="1600" dirty="0">
                <a:latin typeface="Corbel" charset="0"/>
                <a:ea typeface="Corbel" charset="0"/>
                <a:cs typeface="Corbel" charset="0"/>
              </a:rPr>
              <a:t> 24 </a:t>
            </a:r>
            <a:r>
              <a:rPr lang="en-US" sz="1600" dirty="0" err="1">
                <a:latin typeface="Corbel" charset="0"/>
                <a:ea typeface="Corbel" charset="0"/>
                <a:cs typeface="Corbel" charset="0"/>
              </a:rPr>
              <a:t>miesięcy</a:t>
            </a:r>
            <a:r>
              <a:rPr lang="en-US" sz="1600" dirty="0">
                <a:latin typeface="Corbel" charset="0"/>
                <a:ea typeface="Corbel" charset="0"/>
                <a:cs typeface="Corbel" charset="0"/>
              </a:rPr>
              <a:t> </a:t>
            </a:r>
            <a:r>
              <a:rPr lang="en-US" sz="1600" dirty="0" err="1">
                <a:latin typeface="Corbel" charset="0"/>
                <a:ea typeface="Corbel" charset="0"/>
                <a:cs typeface="Corbel" charset="0"/>
              </a:rPr>
              <a:t>mają</a:t>
            </a:r>
            <a:r>
              <a:rPr lang="en-US" sz="1600" dirty="0">
                <a:latin typeface="Corbel" charset="0"/>
                <a:ea typeface="Corbel" charset="0"/>
                <a:cs typeface="Corbel" charset="0"/>
              </a:rPr>
              <a:t> </a:t>
            </a:r>
            <a:r>
              <a:rPr lang="en-US" sz="1600" dirty="0" err="1">
                <a:latin typeface="Corbel" charset="0"/>
                <a:ea typeface="Corbel" charset="0"/>
                <a:cs typeface="Corbel" charset="0"/>
              </a:rPr>
              <a:t>jasno</a:t>
            </a:r>
            <a:r>
              <a:rPr lang="en-US" sz="1600" dirty="0">
                <a:latin typeface="Corbel" charset="0"/>
                <a:ea typeface="Corbel" charset="0"/>
                <a:cs typeface="Corbel" charset="0"/>
              </a:rPr>
              <a:t> </a:t>
            </a:r>
            <a:r>
              <a:rPr lang="en-US" sz="1600" dirty="0" err="1">
                <a:latin typeface="Corbel" charset="0"/>
                <a:ea typeface="Corbel" charset="0"/>
                <a:cs typeface="Corbel" charset="0"/>
              </a:rPr>
              <a:t>zdefiniowany</a:t>
            </a:r>
            <a:r>
              <a:rPr lang="en-US" sz="1600" dirty="0">
                <a:latin typeface="Corbel" charset="0"/>
                <a:ea typeface="Corbel" charset="0"/>
                <a:cs typeface="Corbel" charset="0"/>
              </a:rPr>
              <a:t> </a:t>
            </a:r>
            <a:r>
              <a:rPr lang="en-US" sz="1600" dirty="0" err="1">
                <a:latin typeface="Corbel" charset="0"/>
                <a:ea typeface="Corbel" charset="0"/>
                <a:cs typeface="Corbel" charset="0"/>
              </a:rPr>
              <a:t>projekt</a:t>
            </a:r>
            <a:r>
              <a:rPr lang="en-US" sz="1600" dirty="0">
                <a:latin typeface="Corbel" charset="0"/>
                <a:ea typeface="Corbel" charset="0"/>
                <a:cs typeface="Corbel" charset="0"/>
              </a:rPr>
              <a:t> </a:t>
            </a:r>
            <a:r>
              <a:rPr lang="en-US" sz="1600" dirty="0" err="1">
                <a:latin typeface="Corbel" charset="0"/>
                <a:ea typeface="Corbel" charset="0"/>
                <a:cs typeface="Corbel" charset="0"/>
              </a:rPr>
              <a:t>mobilnego</a:t>
            </a:r>
            <a:r>
              <a:rPr lang="en-US" sz="1600" dirty="0">
                <a:latin typeface="Corbel" charset="0"/>
                <a:ea typeface="Corbel" charset="0"/>
                <a:cs typeface="Corbel" charset="0"/>
              </a:rPr>
              <a:t> </a:t>
            </a:r>
            <a:r>
              <a:rPr lang="en-US" sz="1600" dirty="0" err="1">
                <a:latin typeface="Corbel" charset="0"/>
                <a:ea typeface="Corbel" charset="0"/>
                <a:cs typeface="Corbel" charset="0"/>
              </a:rPr>
              <a:t>inwestowania</a:t>
            </a:r>
            <a:r>
              <a:rPr lang="en-US" sz="1600" dirty="0">
                <a:latin typeface="Corbel" charset="0"/>
                <a:ea typeface="Corbel" charset="0"/>
                <a:cs typeface="Corbel" charset="0"/>
              </a:rPr>
              <a:t>, w </a:t>
            </a:r>
            <a:r>
              <a:rPr lang="en-US" sz="1600" dirty="0" err="1">
                <a:latin typeface="Corbel" charset="0"/>
                <a:ea typeface="Corbel" charset="0"/>
                <a:cs typeface="Corbel" charset="0"/>
              </a:rPr>
              <a:t>ramach</a:t>
            </a:r>
            <a:r>
              <a:rPr lang="en-US" sz="1600" dirty="0">
                <a:latin typeface="Corbel" charset="0"/>
                <a:ea typeface="Corbel" charset="0"/>
                <a:cs typeface="Corbel" charset="0"/>
              </a:rPr>
              <a:t> </a:t>
            </a:r>
            <a:r>
              <a:rPr lang="en-US" sz="1600" dirty="0" err="1">
                <a:latin typeface="Corbel" charset="0"/>
                <a:ea typeface="Corbel" charset="0"/>
                <a:cs typeface="Corbel" charset="0"/>
              </a:rPr>
              <a:t>którego</a:t>
            </a:r>
            <a:r>
              <a:rPr lang="en-US" sz="1600" dirty="0">
                <a:latin typeface="Corbel" charset="0"/>
                <a:ea typeface="Corbel" charset="0"/>
                <a:cs typeface="Corbel" charset="0"/>
              </a:rPr>
              <a:t> </a:t>
            </a:r>
            <a:r>
              <a:rPr lang="en-US" sz="1600" dirty="0" err="1">
                <a:latin typeface="Corbel" charset="0"/>
                <a:ea typeface="Corbel" charset="0"/>
                <a:cs typeface="Corbel" charset="0"/>
              </a:rPr>
              <a:t>rozważają</a:t>
            </a:r>
            <a:r>
              <a:rPr lang="en-US" sz="1600" dirty="0">
                <a:latin typeface="Corbel" charset="0"/>
                <a:ea typeface="Corbel" charset="0"/>
                <a:cs typeface="Corbel" charset="0"/>
              </a:rPr>
              <a:t> </a:t>
            </a:r>
            <a:r>
              <a:rPr lang="en-US" sz="1600" dirty="0" err="1">
                <a:latin typeface="Corbel" charset="0"/>
                <a:ea typeface="Corbel" charset="0"/>
                <a:cs typeface="Corbel" charset="0"/>
              </a:rPr>
              <a:t>utworzenie</a:t>
            </a:r>
            <a:r>
              <a:rPr lang="en-US" sz="1600" dirty="0">
                <a:latin typeface="Corbel" charset="0"/>
                <a:ea typeface="Corbel" charset="0"/>
                <a:cs typeface="Corbel" charset="0"/>
              </a:rPr>
              <a:t> </a:t>
            </a:r>
            <a:r>
              <a:rPr lang="en-US" sz="1600" dirty="0" err="1">
                <a:latin typeface="Corbel" charset="0"/>
                <a:ea typeface="Corbel" charset="0"/>
                <a:cs typeface="Corbel" charset="0"/>
              </a:rPr>
              <a:t>sklepu</a:t>
            </a:r>
            <a:r>
              <a:rPr lang="en-US" sz="1600" dirty="0">
                <a:latin typeface="Corbel" charset="0"/>
                <a:ea typeface="Corbel" charset="0"/>
                <a:cs typeface="Corbel" charset="0"/>
              </a:rPr>
              <a:t>, </a:t>
            </a:r>
            <a:r>
              <a:rPr lang="en-US" sz="1600" dirty="0" err="1">
                <a:latin typeface="Corbel" charset="0"/>
                <a:ea typeface="Corbel" charset="0"/>
                <a:cs typeface="Corbel" charset="0"/>
              </a:rPr>
              <a:t>biura</a:t>
            </a:r>
            <a:r>
              <a:rPr lang="en-US" sz="1600" dirty="0">
                <a:latin typeface="Corbel" charset="0"/>
                <a:ea typeface="Corbel" charset="0"/>
                <a:cs typeface="Corbel" charset="0"/>
              </a:rPr>
              <a:t>, </a:t>
            </a:r>
            <a:r>
              <a:rPr lang="en-US" sz="1600" dirty="0" err="1">
                <a:latin typeface="Corbel" charset="0"/>
                <a:ea typeface="Corbel" charset="0"/>
                <a:cs typeface="Corbel" charset="0"/>
              </a:rPr>
              <a:t>magazynu</a:t>
            </a:r>
            <a:r>
              <a:rPr lang="en-US" sz="1600" dirty="0">
                <a:latin typeface="Corbel" charset="0"/>
                <a:ea typeface="Corbel" charset="0"/>
                <a:cs typeface="Corbel" charset="0"/>
              </a:rPr>
              <a:t>, </a:t>
            </a:r>
            <a:r>
              <a:rPr lang="en-US" sz="1600" dirty="0" err="1">
                <a:latin typeface="Corbel" charset="0"/>
                <a:ea typeface="Corbel" charset="0"/>
                <a:cs typeface="Corbel" charset="0"/>
              </a:rPr>
              <a:t>produkcji</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laboratorium</a:t>
            </a:r>
            <a:r>
              <a:rPr lang="en-US" sz="1600" dirty="0">
                <a:latin typeface="Corbel" charset="0"/>
                <a:ea typeface="Corbel" charset="0"/>
                <a:cs typeface="Corbel" charset="0"/>
              </a:rPr>
              <a:t> </a:t>
            </a:r>
            <a:r>
              <a:rPr lang="en-US" sz="1600" dirty="0" err="1">
                <a:latin typeface="Corbel" charset="0"/>
                <a:ea typeface="Corbel" charset="0"/>
                <a:cs typeface="Corbel" charset="0"/>
              </a:rPr>
              <a:t>badawczego</a:t>
            </a:r>
            <a:r>
              <a:rPr lang="en-US" sz="1600" dirty="0">
                <a:latin typeface="Corbel" charset="0"/>
                <a:ea typeface="Corbel" charset="0"/>
                <a:cs typeface="Corbel" charset="0"/>
              </a:rPr>
              <a:t>, a </a:t>
            </a:r>
            <a:r>
              <a:rPr lang="en-US" sz="1600" dirty="0" err="1">
                <a:latin typeface="Corbel" charset="0"/>
                <a:ea typeface="Corbel" charset="0"/>
                <a:cs typeface="Corbel" charset="0"/>
              </a:rPr>
              <a:t>także</a:t>
            </a:r>
            <a:r>
              <a:rPr lang="en-US" sz="1600" dirty="0">
                <a:latin typeface="Corbel" charset="0"/>
                <a:ea typeface="Corbel" charset="0"/>
                <a:cs typeface="Corbel" charset="0"/>
              </a:rPr>
              <a:t> </a:t>
            </a:r>
            <a:r>
              <a:rPr lang="en-US" sz="1600" dirty="0" err="1">
                <a:latin typeface="Corbel" charset="0"/>
                <a:ea typeface="Corbel" charset="0"/>
                <a:cs typeface="Corbel" charset="0"/>
              </a:rPr>
              <a:t>stworzy</a:t>
            </a:r>
            <a:r>
              <a:rPr lang="en-US" sz="1600" dirty="0">
                <a:latin typeface="Corbel" charset="0"/>
                <a:ea typeface="Corbel" charset="0"/>
                <a:cs typeface="Corbel" charset="0"/>
              </a:rPr>
              <a:t> </a:t>
            </a:r>
            <a:r>
              <a:rPr lang="en-US" sz="1600" dirty="0" err="1">
                <a:latin typeface="Corbel" charset="0"/>
                <a:ea typeface="Corbel" charset="0"/>
                <a:cs typeface="Corbel" charset="0"/>
              </a:rPr>
              <a:t>zatrudnienie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wartość</a:t>
            </a:r>
            <a:r>
              <a:rPr lang="en-US" sz="1600" dirty="0">
                <a:latin typeface="Corbel" charset="0"/>
                <a:ea typeface="Corbel" charset="0"/>
                <a:cs typeface="Corbel" charset="0"/>
              </a:rPr>
              <a:t> </a:t>
            </a:r>
            <a:r>
              <a:rPr lang="en-US" sz="1600" dirty="0" err="1">
                <a:latin typeface="Corbel" charset="0"/>
                <a:ea typeface="Corbel" charset="0"/>
                <a:cs typeface="Corbel" charset="0"/>
              </a:rPr>
              <a:t>dodaną</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regionu</a:t>
            </a:r>
            <a:r>
              <a:rPr lang="en-US" sz="1600" dirty="0">
                <a:latin typeface="Corbel" charset="0"/>
                <a:ea typeface="Corbel" charset="0"/>
                <a:cs typeface="Corbel" charset="0"/>
              </a:rPr>
              <a:t> </a:t>
            </a:r>
            <a:r>
              <a:rPr lang="en-US" sz="1600" dirty="0" err="1">
                <a:latin typeface="Corbel" charset="0"/>
                <a:ea typeface="Corbel" charset="0"/>
                <a:cs typeface="Corbel" charset="0"/>
              </a:rPr>
              <a:t>Małopolski</a:t>
            </a:r>
            <a:endParaRPr lang="en-US" sz="1600" dirty="0">
              <a:latin typeface="Corbel" charset="0"/>
              <a:ea typeface="Corbel" charset="0"/>
              <a:cs typeface="Corbel"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13" name="Shape 940"/>
          <p:cNvPicPr preferRelativeResize="0"/>
          <p:nvPr/>
        </p:nvPicPr>
        <p:blipFill>
          <a:blip r:embed="rId4">
            <a:alphaModFix/>
          </a:blip>
          <a:stretch>
            <a:fillRect/>
          </a:stretch>
        </p:blipFill>
        <p:spPr>
          <a:xfrm>
            <a:off x="533400" y="3657199"/>
            <a:ext cx="2286000" cy="3048000"/>
          </a:xfrm>
          <a:prstGeom prst="rect">
            <a:avLst/>
          </a:prstGeom>
          <a:ln>
            <a:noFill/>
          </a:ln>
          <a:effectLst>
            <a:outerShdw blurRad="190500" algn="tl" rotWithShape="0">
              <a:srgbClr val="000000">
                <a:alpha val="70000"/>
              </a:srgbClr>
            </a:outerShdw>
          </a:effectLst>
        </p:spPr>
      </p:pic>
      <p:sp>
        <p:nvSpPr>
          <p:cNvPr id="15" name="Text Placeholder 1"/>
          <p:cNvSpPr>
            <a:spLocks noGrp="1"/>
          </p:cNvSpPr>
          <p:nvPr>
            <p:ph type="body" sz="quarter" idx="4294967295"/>
          </p:nvPr>
        </p:nvSpPr>
        <p:spPr>
          <a:xfrm>
            <a:off x="654627" y="838200"/>
            <a:ext cx="8756074" cy="457200"/>
          </a:xfrm>
          <a:prstGeom prst="rect">
            <a:avLst/>
          </a:prstGeom>
        </p:spPr>
        <p:txBody>
          <a:bodyPr/>
          <a:lstStyle/>
          <a:p>
            <a:pPr fontAlgn="ctr">
              <a:lnSpc>
                <a:spcPts val="2640"/>
              </a:lnSpc>
              <a:buClr>
                <a:srgbClr val="214757"/>
              </a:buClr>
              <a:buSzPct val="100000"/>
            </a:pPr>
            <a:r>
              <a:rPr lang="en-US" sz="2800" b="1" dirty="0" err="1">
                <a:latin typeface="Corbel" charset="0"/>
                <a:ea typeface="Corbel" charset="0"/>
                <a:cs typeface="Corbel" charset="0"/>
              </a:rPr>
              <a:t>Definicja</a:t>
            </a:r>
            <a:r>
              <a:rPr lang="en-US" sz="2800" b="1" dirty="0">
                <a:latin typeface="Corbel" charset="0"/>
                <a:ea typeface="Corbel" charset="0"/>
                <a:cs typeface="Corbel" charset="0"/>
              </a:rPr>
              <a:t> FDI</a:t>
            </a:r>
            <a:endParaRPr lang="de-DE" sz="2800" dirty="0">
              <a:latin typeface="Corbel" charset="0"/>
              <a:ea typeface="Corbel" charset="0"/>
              <a:cs typeface="Corbel" charset="0"/>
            </a:endParaRPr>
          </a:p>
        </p:txBody>
      </p:sp>
    </p:spTree>
    <p:extLst>
      <p:ext uri="{BB962C8B-B14F-4D97-AF65-F5344CB8AC3E}">
        <p14:creationId xmlns:p14="http://schemas.microsoft.com/office/powerpoint/2010/main" val="2000819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Shape 215"/>
          <p:cNvSpPr/>
          <p:nvPr/>
        </p:nvSpPr>
        <p:spPr>
          <a:xfrm>
            <a:off x="919710" y="1981200"/>
            <a:ext cx="8352442" cy="407812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Box 2"/>
          <p:cNvSpPr txBox="1"/>
          <p:nvPr/>
        </p:nvSpPr>
        <p:spPr>
          <a:xfrm>
            <a:off x="1126605" y="1867932"/>
            <a:ext cx="7938652" cy="4031873"/>
          </a:xfrm>
          <a:prstGeom prst="rect">
            <a:avLst/>
          </a:prstGeom>
          <a:noFill/>
        </p:spPr>
        <p:txBody>
          <a:bodyPr wrap="square" rtlCol="0">
            <a:spAutoFit/>
          </a:bodyPr>
          <a:lstStyle/>
          <a:p>
            <a:endParaRPr lang="en-US" sz="1600" b="1" dirty="0">
              <a:latin typeface="Corbel" charset="0"/>
              <a:ea typeface="Corbel" charset="0"/>
              <a:cs typeface="Corbel" charset="0"/>
            </a:endParaRPr>
          </a:p>
          <a:p>
            <a:pPr algn="just"/>
            <a:r>
              <a:rPr lang="en-US" sz="1600" b="1" dirty="0">
                <a:latin typeface="Corbel" charset="0"/>
                <a:ea typeface="Corbel" charset="0"/>
                <a:cs typeface="Corbel" charset="0"/>
              </a:rPr>
              <a:t>The Singapore Economic Development Board (SEDB)</a:t>
            </a:r>
          </a:p>
          <a:p>
            <a:pPr algn="just"/>
            <a:r>
              <a:rPr lang="en-US" sz="1600" dirty="0">
                <a:latin typeface="Corbel" charset="0"/>
                <a:ea typeface="Corbel" charset="0"/>
                <a:cs typeface="Corbel" charset="0"/>
              </a:rPr>
              <a:t> </a:t>
            </a:r>
            <a:r>
              <a:rPr lang="en-US" sz="1600" dirty="0" err="1">
                <a:latin typeface="Corbel" charset="0"/>
                <a:ea typeface="Corbel" charset="0"/>
                <a:cs typeface="Corbel" charset="0"/>
              </a:rPr>
              <a:t>wspiera</a:t>
            </a:r>
            <a:r>
              <a:rPr lang="en-US" sz="1600" dirty="0">
                <a:latin typeface="Corbel" charset="0"/>
                <a:ea typeface="Corbel" charset="0"/>
                <a:cs typeface="Corbel" charset="0"/>
              </a:rPr>
              <a:t> </a:t>
            </a:r>
            <a:r>
              <a:rPr lang="en-US" sz="1600" dirty="0" err="1">
                <a:latin typeface="Corbel" charset="0"/>
                <a:ea typeface="Corbel" charset="0"/>
                <a:cs typeface="Corbel" charset="0"/>
              </a:rPr>
              <a:t>tylko</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 z </a:t>
            </a:r>
            <a:r>
              <a:rPr lang="en-US" sz="1600" dirty="0" err="1">
                <a:latin typeface="Corbel" charset="0"/>
                <a:ea typeface="Corbel" charset="0"/>
                <a:cs typeface="Corbel" charset="0"/>
              </a:rPr>
              <a:t>sektorów</a:t>
            </a:r>
            <a:r>
              <a:rPr lang="en-US" sz="1600" dirty="0">
                <a:latin typeface="Corbel" charset="0"/>
                <a:ea typeface="Corbel" charset="0"/>
                <a:cs typeface="Corbel" charset="0"/>
              </a:rPr>
              <a:t> </a:t>
            </a:r>
            <a:r>
              <a:rPr lang="en-US" sz="1600" dirty="0" err="1">
                <a:latin typeface="Corbel" charset="0"/>
                <a:ea typeface="Corbel" charset="0"/>
                <a:cs typeface="Corbel" charset="0"/>
              </a:rPr>
              <a:t>docelowych</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klastrów</a:t>
            </a:r>
            <a:r>
              <a:rPr lang="en-US" sz="1600" dirty="0">
                <a:latin typeface="Corbel" charset="0"/>
                <a:ea typeface="Corbel" charset="0"/>
                <a:cs typeface="Corbel" charset="0"/>
              </a:rPr>
              <a:t>.</a:t>
            </a:r>
          </a:p>
          <a:p>
            <a:pPr algn="just"/>
            <a:endParaRPr lang="en-US" sz="1600" dirty="0">
              <a:latin typeface="Corbel" charset="0"/>
              <a:ea typeface="Corbel" charset="0"/>
              <a:cs typeface="Corbel" charset="0"/>
            </a:endParaRPr>
          </a:p>
          <a:p>
            <a:pPr algn="just"/>
            <a:r>
              <a:rPr lang="en-US" sz="1600" b="1" dirty="0">
                <a:latin typeface="Corbel" charset="0"/>
                <a:ea typeface="Corbel" charset="0"/>
                <a:cs typeface="Corbel" charset="0"/>
              </a:rPr>
              <a:t>The Industrial Development Agency (IDA)</a:t>
            </a:r>
          </a:p>
          <a:p>
            <a:pPr algn="just"/>
            <a:r>
              <a:rPr lang="en-US" sz="1600" dirty="0">
                <a:latin typeface="Corbel" charset="0"/>
                <a:ea typeface="Corbel" charset="0"/>
                <a:cs typeface="Corbel" charset="0"/>
              </a:rPr>
              <a:t>w </a:t>
            </a:r>
            <a:r>
              <a:rPr lang="en-US" sz="1600" dirty="0" err="1">
                <a:latin typeface="Corbel" charset="0"/>
                <a:ea typeface="Corbel" charset="0"/>
                <a:cs typeface="Corbel" charset="0"/>
              </a:rPr>
              <a:t>Irlandii</a:t>
            </a:r>
            <a:r>
              <a:rPr lang="en-US" sz="1600" dirty="0">
                <a:latin typeface="Corbel" charset="0"/>
                <a:ea typeface="Corbel" charset="0"/>
                <a:cs typeface="Corbel" charset="0"/>
              </a:rPr>
              <a:t> jest </a:t>
            </a:r>
            <a:r>
              <a:rPr lang="en-US" sz="1600" dirty="0" err="1">
                <a:latin typeface="Corbel" charset="0"/>
                <a:ea typeface="Corbel" charset="0"/>
                <a:cs typeface="Corbel" charset="0"/>
              </a:rPr>
              <a:t>jednym</a:t>
            </a:r>
            <a:r>
              <a:rPr lang="en-US" sz="1600" dirty="0">
                <a:latin typeface="Corbel" charset="0"/>
                <a:ea typeface="Corbel" charset="0"/>
                <a:cs typeface="Corbel" charset="0"/>
              </a:rPr>
              <a:t> z </a:t>
            </a:r>
            <a:r>
              <a:rPr lang="en-US" sz="1600" dirty="0" err="1">
                <a:latin typeface="Corbel" charset="0"/>
                <a:ea typeface="Corbel" charset="0"/>
                <a:cs typeface="Corbel" charset="0"/>
              </a:rPr>
              <a:t>niewielu</a:t>
            </a:r>
            <a:r>
              <a:rPr lang="en-US" sz="1600" dirty="0">
                <a:latin typeface="Corbel" charset="0"/>
                <a:ea typeface="Corbel" charset="0"/>
                <a:cs typeface="Corbel" charset="0"/>
              </a:rPr>
              <a:t> </a:t>
            </a:r>
            <a:r>
              <a:rPr lang="en-US" sz="1600" dirty="0" err="1">
                <a:latin typeface="Corbel" charset="0"/>
                <a:ea typeface="Corbel" charset="0"/>
                <a:cs typeface="Corbel" charset="0"/>
              </a:rPr>
              <a:t>agencji</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świecie</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mają</a:t>
            </a:r>
            <a:r>
              <a:rPr lang="en-US" sz="1600" dirty="0">
                <a:latin typeface="Corbel" charset="0"/>
                <a:ea typeface="Corbel" charset="0"/>
                <a:cs typeface="Corbel" charset="0"/>
              </a:rPr>
              <a:t> </a:t>
            </a:r>
            <a:r>
              <a:rPr lang="en-US" sz="1600" dirty="0" err="1">
                <a:latin typeface="Corbel" charset="0"/>
                <a:ea typeface="Corbel" charset="0"/>
                <a:cs typeface="Corbel" charset="0"/>
              </a:rPr>
              <a:t>kontrolę</a:t>
            </a:r>
            <a:r>
              <a:rPr lang="en-US" sz="1600" dirty="0">
                <a:latin typeface="Corbel" charset="0"/>
                <a:ea typeface="Corbel" charset="0"/>
                <a:cs typeface="Corbel" charset="0"/>
              </a:rPr>
              <a:t> </a:t>
            </a:r>
            <a:r>
              <a:rPr lang="en-US" sz="1600" dirty="0" err="1">
                <a:latin typeface="Corbel" charset="0"/>
                <a:ea typeface="Corbel" charset="0"/>
                <a:cs typeface="Corbel" charset="0"/>
              </a:rPr>
              <a:t>nad</a:t>
            </a:r>
            <a:r>
              <a:rPr lang="en-US" sz="1600" dirty="0">
                <a:latin typeface="Corbel" charset="0"/>
                <a:ea typeface="Corbel" charset="0"/>
                <a:cs typeface="Corbel" charset="0"/>
              </a:rPr>
              <a:t> incentives.</a:t>
            </a:r>
          </a:p>
          <a:p>
            <a:pPr algn="just"/>
            <a:endParaRPr lang="en-US" sz="1600" dirty="0">
              <a:latin typeface="Corbel" charset="0"/>
              <a:ea typeface="Corbel" charset="0"/>
              <a:cs typeface="Corbel" charset="0"/>
            </a:endParaRPr>
          </a:p>
          <a:p>
            <a:pPr algn="just"/>
            <a:r>
              <a:rPr lang="en-US" sz="1600" b="1" dirty="0">
                <a:latin typeface="Corbel" charset="0"/>
                <a:ea typeface="Corbel" charset="0"/>
                <a:cs typeface="Corbel" charset="0"/>
              </a:rPr>
              <a:t>Invest in Poland</a:t>
            </a:r>
          </a:p>
          <a:p>
            <a:pPr algn="just"/>
            <a:r>
              <a:rPr lang="en-US" sz="1600" dirty="0" err="1">
                <a:latin typeface="Corbel" charset="0"/>
                <a:ea typeface="Corbel" charset="0"/>
                <a:cs typeface="Corbel" charset="0"/>
              </a:rPr>
              <a:t>Polska</a:t>
            </a:r>
            <a:r>
              <a:rPr lang="en-US" sz="1600" dirty="0">
                <a:latin typeface="Corbel" charset="0"/>
                <a:ea typeface="Corbel" charset="0"/>
                <a:cs typeface="Corbel" charset="0"/>
              </a:rPr>
              <a:t> </a:t>
            </a:r>
            <a:r>
              <a:rPr lang="en-US" sz="1600" dirty="0" err="1">
                <a:latin typeface="Corbel" charset="0"/>
                <a:ea typeface="Corbel" charset="0"/>
                <a:cs typeface="Corbel" charset="0"/>
              </a:rPr>
              <a:t>wydają</a:t>
            </a:r>
            <a:r>
              <a:rPr lang="en-US" sz="1600" dirty="0">
                <a:latin typeface="Corbel" charset="0"/>
                <a:ea typeface="Corbel" charset="0"/>
                <a:cs typeface="Corbel" charset="0"/>
              </a:rPr>
              <a:t> </a:t>
            </a:r>
            <a:r>
              <a:rPr lang="en-US" sz="1600" dirty="0" err="1">
                <a:latin typeface="Corbel" charset="0"/>
                <a:ea typeface="Corbel" charset="0"/>
                <a:cs typeface="Corbel" charset="0"/>
              </a:rPr>
              <a:t>tyle</a:t>
            </a:r>
            <a:r>
              <a:rPr lang="en-US" sz="1600" dirty="0">
                <a:latin typeface="Corbel" charset="0"/>
                <a:ea typeface="Corbel" charset="0"/>
                <a:cs typeface="Corbel" charset="0"/>
              </a:rPr>
              <a:t> </a:t>
            </a:r>
            <a:r>
              <a:rPr lang="en-US" sz="1600" dirty="0" err="1">
                <a:latin typeface="Corbel" charset="0"/>
                <a:ea typeface="Corbel" charset="0"/>
                <a:cs typeface="Corbel" charset="0"/>
              </a:rPr>
              <a:t>samo</a:t>
            </a:r>
            <a:r>
              <a:rPr lang="en-US" sz="1600" dirty="0">
                <a:latin typeface="Corbel" charset="0"/>
                <a:ea typeface="Corbel" charset="0"/>
                <a:cs typeface="Corbel" charset="0"/>
              </a:rPr>
              <a:t> </a:t>
            </a:r>
            <a:r>
              <a:rPr lang="en-US" sz="1600" dirty="0" err="1">
                <a:latin typeface="Corbel" charset="0"/>
                <a:ea typeface="Corbel" charset="0"/>
                <a:cs typeface="Corbel" charset="0"/>
              </a:rPr>
              <a:t>środków</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wsparcie</a:t>
            </a:r>
            <a:r>
              <a:rPr lang="en-US" sz="1600" dirty="0">
                <a:latin typeface="Corbel" charset="0"/>
                <a:ea typeface="Corbel" charset="0"/>
                <a:cs typeface="Corbel" charset="0"/>
              </a:rPr>
              <a:t> </a:t>
            </a:r>
            <a:r>
              <a:rPr lang="en-US" sz="1600" dirty="0" err="1">
                <a:latin typeface="Corbel" charset="0"/>
                <a:ea typeface="Corbel" charset="0"/>
                <a:cs typeface="Corbel" charset="0"/>
              </a:rPr>
              <a:t>ekspansji</a:t>
            </a:r>
            <a:r>
              <a:rPr lang="en-US" sz="1600" dirty="0">
                <a:latin typeface="Corbel" charset="0"/>
                <a:ea typeface="Corbel" charset="0"/>
                <a:cs typeface="Corbel" charset="0"/>
              </a:rPr>
              <a:t>, co </a:t>
            </a:r>
            <a:r>
              <a:rPr lang="en-US" sz="1600" dirty="0" err="1">
                <a:latin typeface="Corbel" charset="0"/>
                <a:ea typeface="Corbel" charset="0"/>
                <a:cs typeface="Corbel" charset="0"/>
              </a:rPr>
              <a:t>przyciąganie</a:t>
            </a:r>
            <a:r>
              <a:rPr lang="en-US" sz="1600" dirty="0">
                <a:latin typeface="Corbel" charset="0"/>
                <a:ea typeface="Corbel" charset="0"/>
                <a:cs typeface="Corbel" charset="0"/>
              </a:rPr>
              <a:t> </a:t>
            </a:r>
            <a:r>
              <a:rPr lang="en-US" sz="1600" dirty="0" err="1">
                <a:latin typeface="Corbel" charset="0"/>
                <a:ea typeface="Corbel" charset="0"/>
                <a:cs typeface="Corbel" charset="0"/>
              </a:rPr>
              <a:t>nowych</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a:t>
            </a:r>
          </a:p>
          <a:p>
            <a:pPr algn="just"/>
            <a:endParaRPr lang="en-US" sz="1600" dirty="0">
              <a:latin typeface="Corbel" charset="0"/>
              <a:ea typeface="Corbel" charset="0"/>
              <a:cs typeface="Corbel" charset="0"/>
            </a:endParaRPr>
          </a:p>
          <a:p>
            <a:pPr algn="just"/>
            <a:r>
              <a:rPr lang="en-US" sz="1600" b="1" dirty="0">
                <a:latin typeface="Corbel" charset="0"/>
                <a:ea typeface="Corbel" charset="0"/>
                <a:cs typeface="Corbel" charset="0"/>
              </a:rPr>
              <a:t>Chile</a:t>
            </a:r>
          </a:p>
          <a:p>
            <a:pPr algn="just"/>
            <a:r>
              <a:rPr lang="en-US" sz="1600" dirty="0" err="1">
                <a:latin typeface="Corbel" charset="0"/>
                <a:ea typeface="Corbel" charset="0"/>
                <a:cs typeface="Corbel" charset="0"/>
              </a:rPr>
              <a:t>większość</a:t>
            </a:r>
            <a:r>
              <a:rPr lang="en-US" sz="1600" dirty="0">
                <a:latin typeface="Corbel" charset="0"/>
                <a:ea typeface="Corbel" charset="0"/>
                <a:cs typeface="Corbel" charset="0"/>
              </a:rPr>
              <a:t> </a:t>
            </a:r>
            <a:r>
              <a:rPr lang="en-US" sz="1600" dirty="0" err="1">
                <a:latin typeface="Corbel" charset="0"/>
                <a:ea typeface="Corbel" charset="0"/>
                <a:cs typeface="Corbel" charset="0"/>
              </a:rPr>
              <a:t>miast</a:t>
            </a:r>
            <a:r>
              <a:rPr lang="en-US" sz="1600" dirty="0">
                <a:latin typeface="Corbel" charset="0"/>
                <a:ea typeface="Corbel" charset="0"/>
                <a:cs typeface="Corbel" charset="0"/>
              </a:rPr>
              <a:t> </a:t>
            </a:r>
            <a:r>
              <a:rPr lang="en-US" sz="1600" dirty="0" err="1">
                <a:latin typeface="Corbel" charset="0"/>
                <a:ea typeface="Corbel" charset="0"/>
                <a:cs typeface="Corbel" charset="0"/>
              </a:rPr>
              <a:t>przyjaznych</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przedsiębiorców</a:t>
            </a:r>
            <a:r>
              <a:rPr lang="en-US" sz="1600" dirty="0">
                <a:latin typeface="Corbel" charset="0"/>
                <a:ea typeface="Corbel" charset="0"/>
                <a:cs typeface="Corbel" charset="0"/>
              </a:rPr>
              <a:t> z </a:t>
            </a:r>
            <a:r>
              <a:rPr lang="en-US" sz="1600" dirty="0" err="1">
                <a:latin typeface="Corbel" charset="0"/>
                <a:ea typeface="Corbel" charset="0"/>
                <a:cs typeface="Corbel" charset="0"/>
              </a:rPr>
              <a:t>zagranicy</a:t>
            </a:r>
            <a:r>
              <a:rPr lang="en-US" sz="1600" dirty="0">
                <a:latin typeface="Corbel" charset="0"/>
                <a:ea typeface="Corbel" charset="0"/>
                <a:cs typeface="Corbel" charset="0"/>
              </a:rPr>
              <a:t>. </a:t>
            </a:r>
            <a:r>
              <a:rPr lang="en-US" sz="1600" dirty="0" err="1">
                <a:latin typeface="Corbel" charset="0"/>
                <a:ea typeface="Corbel" charset="0"/>
                <a:cs typeface="Corbel" charset="0"/>
              </a:rPr>
              <a:t>Przedsiębiorcy</a:t>
            </a:r>
            <a:r>
              <a:rPr lang="en-US" sz="1600" dirty="0">
                <a:latin typeface="Corbel" charset="0"/>
                <a:ea typeface="Corbel" charset="0"/>
                <a:cs typeface="Corbel" charset="0"/>
              </a:rPr>
              <a:t> </a:t>
            </a:r>
            <a:r>
              <a:rPr lang="en-US" sz="1600" dirty="0" err="1">
                <a:latin typeface="Corbel" charset="0"/>
                <a:ea typeface="Corbel" charset="0"/>
                <a:cs typeface="Corbel" charset="0"/>
              </a:rPr>
              <a:t>mają</a:t>
            </a:r>
            <a:r>
              <a:rPr lang="en-US" sz="1600" dirty="0">
                <a:latin typeface="Corbel" charset="0"/>
                <a:ea typeface="Corbel" charset="0"/>
                <a:cs typeface="Corbel" charset="0"/>
              </a:rPr>
              <a:t> </a:t>
            </a:r>
            <a:r>
              <a:rPr lang="en-US" sz="1600" dirty="0" err="1">
                <a:latin typeface="Corbel" charset="0"/>
                <a:ea typeface="Corbel" charset="0"/>
                <a:cs typeface="Corbel" charset="0"/>
              </a:rPr>
              <a:t>roczne</a:t>
            </a:r>
            <a:r>
              <a:rPr lang="en-US" sz="1600" dirty="0">
                <a:latin typeface="Corbel" charset="0"/>
                <a:ea typeface="Corbel" charset="0"/>
                <a:cs typeface="Corbel" charset="0"/>
              </a:rPr>
              <a:t> </a:t>
            </a:r>
            <a:r>
              <a:rPr lang="en-US" sz="1600" dirty="0" err="1">
                <a:latin typeface="Corbel" charset="0"/>
                <a:ea typeface="Corbel" charset="0"/>
                <a:cs typeface="Corbel" charset="0"/>
              </a:rPr>
              <a:t>wizy</a:t>
            </a:r>
            <a:r>
              <a:rPr lang="en-US" sz="1600" dirty="0">
                <a:latin typeface="Corbel" charset="0"/>
                <a:ea typeface="Corbel" charset="0"/>
                <a:cs typeface="Corbel" charset="0"/>
              </a:rPr>
              <a:t>, </a:t>
            </a:r>
            <a:r>
              <a:rPr lang="en-US" sz="1600" dirty="0" err="1">
                <a:latin typeface="Corbel" charset="0"/>
                <a:ea typeface="Corbel" charset="0"/>
                <a:cs typeface="Corbel" charset="0"/>
              </a:rPr>
              <a:t>bezpłatne</a:t>
            </a:r>
            <a:r>
              <a:rPr lang="en-US" sz="1600" dirty="0">
                <a:latin typeface="Corbel" charset="0"/>
                <a:ea typeface="Corbel" charset="0"/>
                <a:cs typeface="Corbel" charset="0"/>
              </a:rPr>
              <a:t> </a:t>
            </a:r>
            <a:r>
              <a:rPr lang="en-US" sz="1600" dirty="0" err="1">
                <a:latin typeface="Corbel" charset="0"/>
                <a:ea typeface="Corbel" charset="0"/>
                <a:cs typeface="Corbel" charset="0"/>
              </a:rPr>
              <a:t>miejsca</a:t>
            </a:r>
            <a:r>
              <a:rPr lang="en-US" sz="1600" dirty="0">
                <a:latin typeface="Corbel" charset="0"/>
                <a:ea typeface="Corbel" charset="0"/>
                <a:cs typeface="Corbel" charset="0"/>
              </a:rPr>
              <a:t> </a:t>
            </a:r>
            <a:r>
              <a:rPr lang="en-US" sz="1600" dirty="0" err="1">
                <a:latin typeface="Corbel" charset="0"/>
                <a:ea typeface="Corbel" charset="0"/>
                <a:cs typeface="Corbel" charset="0"/>
              </a:rPr>
              <a:t>pracy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gotówkę</a:t>
            </a:r>
            <a:r>
              <a:rPr lang="en-US" sz="1600" dirty="0">
                <a:latin typeface="Corbel" charset="0"/>
                <a:ea typeface="Corbel" charset="0"/>
                <a:cs typeface="Corbel" charset="0"/>
              </a:rPr>
              <a:t> w </a:t>
            </a:r>
            <a:r>
              <a:rPr lang="en-US" sz="1600" dirty="0" err="1">
                <a:latin typeface="Corbel" charset="0"/>
                <a:ea typeface="Corbel" charset="0"/>
                <a:cs typeface="Corbel" charset="0"/>
              </a:rPr>
              <a:t>wysokości</a:t>
            </a:r>
            <a:r>
              <a:rPr lang="en-US" sz="1600" dirty="0">
                <a:latin typeface="Corbel" charset="0"/>
                <a:ea typeface="Corbel" charset="0"/>
                <a:cs typeface="Corbel" charset="0"/>
              </a:rPr>
              <a:t> 30-40 000 USD</a:t>
            </a:r>
          </a:p>
          <a:p>
            <a:pPr algn="just"/>
            <a:endParaRPr lang="en-US" sz="1600" dirty="0">
              <a:latin typeface="Corbel" charset="0"/>
              <a:ea typeface="Corbel" charset="0"/>
              <a:cs typeface="Corbel" charset="0"/>
            </a:endParaRPr>
          </a:p>
          <a:p>
            <a:pPr algn="just"/>
            <a:r>
              <a:rPr lang="en-US" sz="1600" dirty="0">
                <a:latin typeface="Corbel" charset="0"/>
                <a:ea typeface="Corbel" charset="0"/>
                <a:cs typeface="Corbel" charset="0"/>
              </a:rPr>
              <a:t>GTAI + London Partner</a:t>
            </a:r>
          </a:p>
          <a:p>
            <a:pPr algn="just"/>
            <a:r>
              <a:rPr lang="en-US" sz="1600" dirty="0" err="1">
                <a:latin typeface="Corbel" charset="0"/>
                <a:ea typeface="Corbel" charset="0"/>
                <a:cs typeface="Corbel" charset="0"/>
              </a:rPr>
              <a:t>Pobieraja</a:t>
            </a:r>
            <a:r>
              <a:rPr lang="en-US" sz="1600" dirty="0">
                <a:latin typeface="Corbel" charset="0"/>
                <a:ea typeface="Corbel" charset="0"/>
                <a:cs typeface="Corbel" charset="0"/>
              </a:rPr>
              <a:t> </a:t>
            </a:r>
            <a:r>
              <a:rPr lang="en-US" sz="1600" dirty="0" err="1">
                <a:latin typeface="Corbel" charset="0"/>
                <a:ea typeface="Corbel" charset="0"/>
                <a:cs typeface="Corbel" charset="0"/>
              </a:rPr>
              <a:t>pieniadze</a:t>
            </a:r>
            <a:r>
              <a:rPr lang="en-US" sz="1600" dirty="0">
                <a:latin typeface="Corbel" charset="0"/>
                <a:ea typeface="Corbel" charset="0"/>
                <a:cs typeface="Corbel" charset="0"/>
              </a:rPr>
              <a:t> od </a:t>
            </a:r>
            <a:r>
              <a:rPr lang="en-US" sz="1600" dirty="0" err="1">
                <a:latin typeface="Corbel" charset="0"/>
                <a:ea typeface="Corbel" charset="0"/>
                <a:cs typeface="Corbel" charset="0"/>
              </a:rPr>
              <a:t>investorow</a:t>
            </a:r>
            <a:r>
              <a:rPr lang="en-US" sz="1600" dirty="0">
                <a:latin typeface="Corbel" charset="0"/>
                <a:ea typeface="Corbel" charset="0"/>
                <a:cs typeface="Corbel" charset="0"/>
              </a:rPr>
              <a:t> </a:t>
            </a:r>
            <a:r>
              <a:rPr lang="en-US" sz="1600" dirty="0" err="1">
                <a:latin typeface="Corbel" charset="0"/>
                <a:ea typeface="Corbel" charset="0"/>
                <a:cs typeface="Corbel" charset="0"/>
              </a:rPr>
              <a:t>za</a:t>
            </a:r>
            <a:r>
              <a:rPr lang="en-US" sz="1600" dirty="0">
                <a:latin typeface="Corbel" charset="0"/>
                <a:ea typeface="Corbel" charset="0"/>
                <a:cs typeface="Corbel" charset="0"/>
              </a:rPr>
              <a:t> </a:t>
            </a:r>
            <a:r>
              <a:rPr lang="en-US" sz="1600" dirty="0" err="1">
                <a:latin typeface="Corbel" charset="0"/>
                <a:ea typeface="Corbel" charset="0"/>
                <a:cs typeface="Corbel" charset="0"/>
              </a:rPr>
              <a:t>raporty</a:t>
            </a:r>
            <a:r>
              <a:rPr lang="en-US" sz="1600" dirty="0">
                <a:latin typeface="Corbel" charset="0"/>
                <a:ea typeface="Corbel" charset="0"/>
                <a:cs typeface="Corbel" charset="0"/>
              </a:rPr>
              <a:t> </a:t>
            </a:r>
            <a:r>
              <a:rPr lang="en-US" sz="1600" dirty="0" err="1">
                <a:latin typeface="Corbel" charset="0"/>
                <a:ea typeface="Corbel" charset="0"/>
                <a:cs typeface="Corbel" charset="0"/>
              </a:rPr>
              <a:t>poszegolnych</a:t>
            </a:r>
            <a:r>
              <a:rPr lang="en-US" sz="1600" dirty="0">
                <a:latin typeface="Corbel" charset="0"/>
                <a:ea typeface="Corbel" charset="0"/>
                <a:cs typeface="Corbel" charset="0"/>
              </a:rPr>
              <a:t> </a:t>
            </a:r>
            <a:r>
              <a:rPr lang="en-US" sz="1600" dirty="0" err="1">
                <a:latin typeface="Corbel" charset="0"/>
                <a:ea typeface="Corbel" charset="0"/>
                <a:cs typeface="Corbel" charset="0"/>
              </a:rPr>
              <a:t>sektorow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Partnerow</a:t>
            </a:r>
            <a:endParaRPr lang="en-US" sz="1600" dirty="0">
              <a:latin typeface="Corbel" charset="0"/>
              <a:ea typeface="Corbel" charset="0"/>
              <a:cs typeface="Corbel"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8" name="Text Placeholder 1"/>
          <p:cNvSpPr>
            <a:spLocks noGrp="1"/>
          </p:cNvSpPr>
          <p:nvPr>
            <p:ph type="body" sz="quarter" idx="4294967295"/>
          </p:nvPr>
        </p:nvSpPr>
        <p:spPr>
          <a:xfrm>
            <a:off x="654627" y="838200"/>
            <a:ext cx="8756074" cy="457200"/>
          </a:xfrm>
          <a:prstGeom prst="rect">
            <a:avLst/>
          </a:prstGeom>
        </p:spPr>
        <p:txBody>
          <a:bodyPr/>
          <a:lstStyle/>
          <a:p>
            <a:r>
              <a:rPr lang="en-US" sz="2800" dirty="0">
                <a:latin typeface="Corbel" charset="0"/>
                <a:ea typeface="Corbel" charset="0"/>
                <a:cs typeface="Corbel" charset="0"/>
              </a:rPr>
              <a:t>…</a:t>
            </a:r>
            <a:r>
              <a:rPr lang="en-US" sz="2800" b="1" dirty="0">
                <a:latin typeface="Corbel" charset="0"/>
                <a:ea typeface="Corbel" charset="0"/>
                <a:cs typeface="Corbel" charset="0"/>
              </a:rPr>
              <a:t>Best practice</a:t>
            </a:r>
          </a:p>
          <a:p>
            <a:endParaRPr lang="en-US" sz="2800" dirty="0">
              <a:latin typeface="Corbel" charset="0"/>
              <a:ea typeface="Corbel" charset="0"/>
              <a:cs typeface="Corbel" charset="0"/>
            </a:endParaRPr>
          </a:p>
        </p:txBody>
      </p:sp>
    </p:spTree>
    <p:extLst>
      <p:ext uri="{BB962C8B-B14F-4D97-AF65-F5344CB8AC3E}">
        <p14:creationId xmlns:p14="http://schemas.microsoft.com/office/powerpoint/2010/main" val="867972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938"/>
          <p:cNvSpPr txBox="1">
            <a:spLocks/>
          </p:cNvSpPr>
          <p:nvPr/>
        </p:nvSpPr>
        <p:spPr>
          <a:xfrm>
            <a:off x="914400" y="1661600"/>
            <a:ext cx="7886700" cy="3048000"/>
          </a:xfrm>
          <a:prstGeom prst="rect">
            <a:avLst/>
          </a:prstGeom>
        </p:spPr>
        <p:txBody>
          <a:bodyPr lIns="91425" tIns="91425" rIns="91425" bIns="91425" anchor="t" anchorCtr="0">
            <a:noAutofit/>
          </a:bodyPr>
          <a:lstStyle>
            <a:lvl1pPr marL="0" indent="0" algn="l" defTabSz="353278" rtl="0" eaLnBrk="1" latinLnBrk="0" hangingPunct="1">
              <a:spcBef>
                <a:spcPct val="20000"/>
              </a:spcBef>
              <a:buFontTx/>
              <a:buNone/>
              <a:defRPr sz="1236" kern="1200">
                <a:solidFill>
                  <a:schemeClr val="tx1"/>
                </a:solidFill>
                <a:latin typeface="+mj-lt"/>
                <a:ea typeface="+mn-ea"/>
                <a:cs typeface="+mn-cs"/>
              </a:defRPr>
            </a:lvl1pPr>
            <a:lvl2pPr marL="0" indent="0" algn="l" defTabSz="353278" rtl="0" eaLnBrk="1" latinLnBrk="0" hangingPunct="1">
              <a:spcBef>
                <a:spcPct val="20000"/>
              </a:spcBef>
              <a:spcAft>
                <a:spcPts val="927"/>
              </a:spcAft>
              <a:buFontTx/>
              <a:buNone/>
              <a:defRPr sz="927" kern="1200" baseline="0">
                <a:solidFill>
                  <a:schemeClr val="tx1"/>
                </a:solidFill>
                <a:latin typeface="+mn-lt"/>
                <a:ea typeface="+mn-ea"/>
                <a:cs typeface="+mn-cs"/>
              </a:defRPr>
            </a:lvl2pPr>
            <a:lvl3pPr marL="0"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r>
              <a:rPr lang="en-US" sz="1600" b="1" dirty="0" err="1">
                <a:latin typeface="Corbel" charset="0"/>
                <a:ea typeface="Corbel" charset="0"/>
                <a:cs typeface="Corbel" charset="0"/>
              </a:rPr>
              <a:t>ukierunkowane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zintegrowane</a:t>
            </a:r>
            <a:r>
              <a:rPr lang="en-US" sz="1600" b="1" dirty="0">
                <a:latin typeface="Corbel" charset="0"/>
                <a:ea typeface="Corbel" charset="0"/>
                <a:cs typeface="Corbel" charset="0"/>
              </a:rPr>
              <a:t> </a:t>
            </a:r>
            <a:r>
              <a:rPr lang="en-US" sz="1600" b="1" dirty="0" err="1">
                <a:latin typeface="Corbel" charset="0"/>
                <a:ea typeface="Corbel" charset="0"/>
                <a:cs typeface="Corbel" charset="0"/>
              </a:rPr>
              <a:t>działańa</a:t>
            </a:r>
            <a:r>
              <a:rPr lang="en-US" sz="1600" b="1" dirty="0">
                <a:latin typeface="Corbel" charset="0"/>
                <a:ea typeface="Corbel" charset="0"/>
                <a:cs typeface="Corbel" charset="0"/>
              </a:rPr>
              <a:t> </a:t>
            </a:r>
            <a:r>
              <a:rPr lang="en-US" sz="1600" b="1" dirty="0" err="1">
                <a:latin typeface="Corbel" charset="0"/>
                <a:ea typeface="Corbel" charset="0"/>
                <a:cs typeface="Corbel" charset="0"/>
              </a:rPr>
              <a:t>przyciągania</a:t>
            </a:r>
            <a:r>
              <a:rPr lang="en-US" sz="1600" b="1" dirty="0">
                <a:latin typeface="Corbel" charset="0"/>
                <a:ea typeface="Corbel" charset="0"/>
                <a:cs typeface="Corbel" charset="0"/>
              </a:rPr>
              <a:t> FDI</a:t>
            </a:r>
          </a:p>
          <a:p>
            <a:endParaRPr lang="en-US" sz="1600" b="1" dirty="0">
              <a:latin typeface="Corbel" charset="0"/>
              <a:ea typeface="Corbel" charset="0"/>
              <a:cs typeface="Corbel" charset="0"/>
            </a:endParaRPr>
          </a:p>
          <a:p>
            <a:pPr marL="285750" indent="-285750">
              <a:lnSpc>
                <a:spcPct val="150000"/>
              </a:lnSpc>
              <a:buFont typeface="Arial" charset="0"/>
              <a:buChar char="•"/>
            </a:pPr>
            <a:r>
              <a:rPr lang="en-US" sz="1600" dirty="0" err="1">
                <a:latin typeface="Corbel" charset="0"/>
                <a:ea typeface="Corbel" charset="0"/>
                <a:cs typeface="Corbel" charset="0"/>
              </a:rPr>
              <a:t>Proaktywne</a:t>
            </a:r>
            <a:r>
              <a:rPr lang="en-US" sz="1600" dirty="0">
                <a:latin typeface="Corbel" charset="0"/>
                <a:ea typeface="Corbel" charset="0"/>
                <a:cs typeface="Corbel" charset="0"/>
              </a:rPr>
              <a:t> </a:t>
            </a:r>
            <a:r>
              <a:rPr lang="en-US" sz="1600" dirty="0" err="1">
                <a:latin typeface="Corbel" charset="0"/>
                <a:ea typeface="Corbel" charset="0"/>
                <a:cs typeface="Corbel" charset="0"/>
              </a:rPr>
              <a:t>podejście</a:t>
            </a:r>
            <a:r>
              <a:rPr lang="en-US" sz="1600" dirty="0">
                <a:latin typeface="Corbel" charset="0"/>
                <a:ea typeface="Corbel" charset="0"/>
                <a:cs typeface="Corbel" charset="0"/>
              </a:rPr>
              <a:t> w </a:t>
            </a:r>
            <a:r>
              <a:rPr lang="en-US" sz="1600" dirty="0" err="1">
                <a:latin typeface="Corbel" charset="0"/>
                <a:ea typeface="Corbel" charset="0"/>
                <a:cs typeface="Corbel" charset="0"/>
              </a:rPr>
              <a:t>podejmowaniu</a:t>
            </a:r>
            <a:r>
              <a:rPr lang="en-US" sz="1600" dirty="0">
                <a:latin typeface="Corbel" charset="0"/>
                <a:ea typeface="Corbel" charset="0"/>
                <a:cs typeface="Corbel" charset="0"/>
              </a:rPr>
              <a:t> </a:t>
            </a:r>
            <a:r>
              <a:rPr lang="en-US" sz="1600" dirty="0" err="1">
                <a:latin typeface="Corbel" charset="0"/>
                <a:ea typeface="Corbel" charset="0"/>
                <a:cs typeface="Corbel" charset="0"/>
              </a:rPr>
              <a:t>decyzji</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sa</a:t>
            </a:r>
            <a:r>
              <a:rPr lang="en-US" sz="1600" dirty="0">
                <a:latin typeface="Corbel" charset="0"/>
                <a:ea typeface="Corbel" charset="0"/>
                <a:cs typeface="Corbel" charset="0"/>
              </a:rPr>
              <a:t> </a:t>
            </a:r>
            <a:r>
              <a:rPr lang="en-US" sz="1600" dirty="0" err="1">
                <a:latin typeface="Corbel" charset="0"/>
                <a:ea typeface="Corbel" charset="0"/>
                <a:cs typeface="Corbel" charset="0"/>
              </a:rPr>
              <a:t>przyciągane</a:t>
            </a:r>
            <a:endParaRPr lang="en-US" sz="1600" dirty="0">
              <a:latin typeface="Corbel" charset="0"/>
              <a:ea typeface="Corbel" charset="0"/>
              <a:cs typeface="Corbel" charset="0"/>
            </a:endParaRPr>
          </a:p>
          <a:p>
            <a:pPr marL="285750" indent="-285750">
              <a:lnSpc>
                <a:spcPct val="150000"/>
              </a:lnSpc>
              <a:buFont typeface="Arial" charset="0"/>
              <a:buChar char="•"/>
            </a:pPr>
            <a:r>
              <a:rPr lang="en-US" sz="1600" dirty="0" err="1">
                <a:latin typeface="Corbel" charset="0"/>
                <a:ea typeface="Corbel" charset="0"/>
                <a:cs typeface="Corbel" charset="0"/>
              </a:rPr>
              <a:t>Kwestie</a:t>
            </a:r>
            <a:r>
              <a:rPr lang="en-US" sz="1600" dirty="0">
                <a:latin typeface="Corbel" charset="0"/>
                <a:ea typeface="Corbel" charset="0"/>
                <a:cs typeface="Corbel" charset="0"/>
              </a:rPr>
              <a:t> </a:t>
            </a:r>
            <a:r>
              <a:rPr lang="en-US" sz="1600" dirty="0" err="1">
                <a:latin typeface="Corbel" charset="0"/>
                <a:ea typeface="Corbel" charset="0"/>
                <a:cs typeface="Corbel" charset="0"/>
              </a:rPr>
              <a:t>jakości</a:t>
            </a:r>
            <a:r>
              <a:rPr lang="en-US" sz="1600" dirty="0">
                <a:latin typeface="Corbel" charset="0"/>
                <a:ea typeface="Corbel" charset="0"/>
                <a:cs typeface="Corbel" charset="0"/>
              </a:rPr>
              <a:t>, </a:t>
            </a:r>
            <a:r>
              <a:rPr lang="en-US" sz="1600" dirty="0" err="1">
                <a:latin typeface="Corbel" charset="0"/>
                <a:ea typeface="Corbel" charset="0"/>
                <a:cs typeface="Corbel" charset="0"/>
              </a:rPr>
              <a:t>projektow</a:t>
            </a:r>
            <a:r>
              <a:rPr lang="en-US" sz="1600" dirty="0">
                <a:latin typeface="Corbel" charset="0"/>
                <a:ea typeface="Corbel" charset="0"/>
                <a:cs typeface="Corbel" charset="0"/>
              </a:rPr>
              <a:t> </a:t>
            </a:r>
            <a:r>
              <a:rPr lang="en-US" sz="1600" dirty="0" err="1">
                <a:latin typeface="Corbel" charset="0"/>
                <a:ea typeface="Corbel" charset="0"/>
                <a:cs typeface="Corbel" charset="0"/>
              </a:rPr>
              <a:t>inwestycyjnych</a:t>
            </a:r>
            <a:endParaRPr lang="en-US" sz="1600" dirty="0">
              <a:latin typeface="Corbel" charset="0"/>
              <a:ea typeface="Corbel" charset="0"/>
              <a:cs typeface="Corbel" charset="0"/>
            </a:endParaRPr>
          </a:p>
          <a:p>
            <a:pPr marL="285750" indent="-285750">
              <a:lnSpc>
                <a:spcPct val="150000"/>
              </a:lnSpc>
              <a:buFont typeface="Arial" charset="0"/>
              <a:buChar char="•"/>
            </a:pPr>
            <a:r>
              <a:rPr lang="en-US" sz="1600" dirty="0" err="1">
                <a:latin typeface="Corbel" charset="0"/>
                <a:ea typeface="Corbel" charset="0"/>
                <a:cs typeface="Corbel" charset="0"/>
              </a:rPr>
              <a:t>Przejście</a:t>
            </a:r>
            <a:r>
              <a:rPr lang="en-US" sz="1600" dirty="0">
                <a:latin typeface="Corbel" charset="0"/>
                <a:ea typeface="Corbel" charset="0"/>
                <a:cs typeface="Corbel" charset="0"/>
              </a:rPr>
              <a:t> do </a:t>
            </a:r>
            <a:r>
              <a:rPr lang="en-US" sz="1600" dirty="0" err="1">
                <a:latin typeface="Corbel" charset="0"/>
                <a:ea typeface="Corbel" charset="0"/>
                <a:cs typeface="Corbel" charset="0"/>
              </a:rPr>
              <a:t>podejścia</a:t>
            </a:r>
            <a:r>
              <a:rPr lang="en-US" sz="1600" dirty="0">
                <a:latin typeface="Corbel" charset="0"/>
                <a:ea typeface="Corbel" charset="0"/>
                <a:cs typeface="Corbel" charset="0"/>
              </a:rPr>
              <a:t> </a:t>
            </a:r>
            <a:r>
              <a:rPr lang="en-US" sz="1600" dirty="0" err="1">
                <a:latin typeface="Corbel" charset="0"/>
                <a:ea typeface="Corbel" charset="0"/>
                <a:cs typeface="Corbel" charset="0"/>
              </a:rPr>
              <a:t>niszowego</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przemysłu</a:t>
            </a:r>
            <a:r>
              <a:rPr lang="en-US" sz="1600" dirty="0">
                <a:latin typeface="Corbel" charset="0"/>
                <a:ea typeface="Corbel" charset="0"/>
                <a:cs typeface="Corbel" charset="0"/>
              </a:rPr>
              <a:t> z know-how</a:t>
            </a:r>
          </a:p>
          <a:p>
            <a:pPr marL="285750" indent="-285750">
              <a:lnSpc>
                <a:spcPct val="150000"/>
              </a:lnSpc>
              <a:buFont typeface="Arial" charset="0"/>
              <a:buChar char="•"/>
            </a:pPr>
            <a:r>
              <a:rPr lang="en-US" sz="1600" dirty="0" err="1">
                <a:latin typeface="Corbel" charset="0"/>
                <a:ea typeface="Corbel" charset="0"/>
                <a:cs typeface="Corbel" charset="0"/>
              </a:rPr>
              <a:t>Większy</a:t>
            </a:r>
            <a:r>
              <a:rPr lang="en-US" sz="1600" dirty="0">
                <a:latin typeface="Corbel" charset="0"/>
                <a:ea typeface="Corbel" charset="0"/>
                <a:cs typeface="Corbel" charset="0"/>
              </a:rPr>
              <a:t> </a:t>
            </a:r>
            <a:r>
              <a:rPr lang="en-US" sz="1600" dirty="0" err="1">
                <a:latin typeface="Corbel" charset="0"/>
                <a:ea typeface="Corbel" charset="0"/>
                <a:cs typeface="Corbel" charset="0"/>
              </a:rPr>
              <a:t>nacisk</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marketingu</a:t>
            </a:r>
            <a:r>
              <a:rPr lang="en-US" sz="1600" dirty="0">
                <a:latin typeface="Corbel" charset="0"/>
                <a:ea typeface="Corbel" charset="0"/>
                <a:cs typeface="Corbel" charset="0"/>
              </a:rPr>
              <a:t> </a:t>
            </a:r>
            <a:r>
              <a:rPr lang="en-US" sz="1600" dirty="0" err="1">
                <a:latin typeface="Corbel" charset="0"/>
                <a:ea typeface="Corbel" charset="0"/>
                <a:cs typeface="Corbel" charset="0"/>
              </a:rPr>
              <a:t>Klastrow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tworzenia</a:t>
            </a:r>
            <a:r>
              <a:rPr lang="en-US" sz="1600" dirty="0">
                <a:latin typeface="Corbel" charset="0"/>
                <a:ea typeface="Corbel" charset="0"/>
                <a:cs typeface="Corbel" charset="0"/>
              </a:rPr>
              <a:t> </a:t>
            </a:r>
            <a:r>
              <a:rPr lang="en-US" sz="1600" dirty="0" err="1">
                <a:latin typeface="Corbel" charset="0"/>
                <a:ea typeface="Corbel" charset="0"/>
                <a:cs typeface="Corbel" charset="0"/>
              </a:rPr>
              <a:t>partnerstw</a:t>
            </a:r>
            <a:r>
              <a:rPr lang="en-US" sz="1600" dirty="0">
                <a:latin typeface="Corbel" charset="0"/>
                <a:ea typeface="Corbel" charset="0"/>
                <a:cs typeface="Corbel" charset="0"/>
              </a:rPr>
              <a:t> </a:t>
            </a:r>
            <a:r>
              <a:rPr lang="en-US" sz="1600" dirty="0" err="1">
                <a:latin typeface="Corbel" charset="0"/>
                <a:ea typeface="Corbel" charset="0"/>
                <a:cs typeface="Corbel" charset="0"/>
              </a:rPr>
              <a:t>kojarzeń</a:t>
            </a:r>
            <a:r>
              <a:rPr lang="en-US" sz="1600" dirty="0">
                <a:latin typeface="Corbel" charset="0"/>
                <a:ea typeface="Corbel" charset="0"/>
                <a:cs typeface="Corbel" charset="0"/>
              </a:rPr>
              <a:t> </a:t>
            </a:r>
            <a:r>
              <a:rPr lang="en-US" sz="1600" dirty="0" err="1">
                <a:latin typeface="Corbel" charset="0"/>
                <a:ea typeface="Corbel" charset="0"/>
                <a:cs typeface="Corbel" charset="0"/>
              </a:rPr>
              <a:t>między</a:t>
            </a:r>
            <a:r>
              <a:rPr lang="en-US" sz="1600" dirty="0">
                <a:latin typeface="Corbel" charset="0"/>
                <a:ea typeface="Corbel" charset="0"/>
                <a:cs typeface="Corbel" charset="0"/>
              </a:rPr>
              <a:t> </a:t>
            </a:r>
            <a:r>
              <a:rPr lang="en-US" sz="1600" dirty="0" err="1">
                <a:latin typeface="Corbel" charset="0"/>
                <a:ea typeface="Corbel" charset="0"/>
                <a:cs typeface="Corbel" charset="0"/>
              </a:rPr>
              <a:t>firmami</a:t>
            </a:r>
            <a:endParaRPr lang="en-US" sz="1600" dirty="0">
              <a:latin typeface="Corbel" charset="0"/>
              <a:ea typeface="Corbel" charset="0"/>
              <a:cs typeface="Corbel" charset="0"/>
            </a:endParaRPr>
          </a:p>
          <a:p>
            <a:pPr marL="285750" indent="-285750">
              <a:lnSpc>
                <a:spcPct val="150000"/>
              </a:lnSpc>
              <a:buFont typeface="Arial" charset="0"/>
              <a:buChar char="•"/>
            </a:pPr>
            <a:r>
              <a:rPr lang="en-US" sz="1600" dirty="0" err="1">
                <a:latin typeface="Corbel" charset="0"/>
                <a:ea typeface="Corbel" charset="0"/>
                <a:cs typeface="Corbel" charset="0"/>
              </a:rPr>
              <a:t>Większy</a:t>
            </a:r>
            <a:r>
              <a:rPr lang="en-US" sz="1600" dirty="0">
                <a:latin typeface="Corbel" charset="0"/>
                <a:ea typeface="Corbel" charset="0"/>
                <a:cs typeface="Corbel" charset="0"/>
              </a:rPr>
              <a:t> </a:t>
            </a:r>
            <a:r>
              <a:rPr lang="en-US" sz="1600" dirty="0" err="1">
                <a:latin typeface="Corbel" charset="0"/>
                <a:ea typeface="Corbel" charset="0"/>
                <a:cs typeface="Corbel" charset="0"/>
              </a:rPr>
              <a:t>nacisk</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wyniki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realizowane</a:t>
            </a:r>
            <a:r>
              <a:rPr lang="en-US" sz="1600" dirty="0">
                <a:latin typeface="Corbel" charset="0"/>
                <a:ea typeface="Corbel" charset="0"/>
                <a:cs typeface="Corbel" charset="0"/>
              </a:rPr>
              <a:t> </a:t>
            </a:r>
            <a:r>
              <a:rPr lang="en-US" sz="1600" dirty="0" err="1">
                <a:latin typeface="Corbel" charset="0"/>
                <a:ea typeface="Corbel" charset="0"/>
                <a:cs typeface="Corbel" charset="0"/>
              </a:rPr>
              <a:t>wsparcie</a:t>
            </a:r>
            <a:endParaRPr lang="en-US" sz="1600" dirty="0">
              <a:latin typeface="Corbel" charset="0"/>
              <a:ea typeface="Corbel" charset="0"/>
              <a:cs typeface="Corbel" charset="0"/>
            </a:endParaRPr>
          </a:p>
        </p:txBody>
      </p:sp>
      <p:pic>
        <p:nvPicPr>
          <p:cNvPr id="11" name="Shape 939"/>
          <p:cNvPicPr preferRelativeResize="0"/>
          <p:nvPr/>
        </p:nvPicPr>
        <p:blipFill>
          <a:blip r:embed="rId3">
            <a:alphaModFix/>
          </a:blip>
          <a:stretch>
            <a:fillRect/>
          </a:stretch>
        </p:blipFill>
        <p:spPr>
          <a:xfrm>
            <a:off x="5671000" y="4151676"/>
            <a:ext cx="2444300" cy="2444300"/>
          </a:xfrm>
          <a:prstGeom prst="rect">
            <a:avLst/>
          </a:prstGeom>
          <a:noFill/>
          <a:ln w="28575" cap="flat" cmpd="sng">
            <a:solidFill>
              <a:srgbClr val="000000"/>
            </a:solidFill>
            <a:prstDash val="solid"/>
            <a:round/>
            <a:headEnd type="none" w="med" len="med"/>
            <a:tailEnd type="none" w="med" len="med"/>
          </a:ln>
        </p:spPr>
      </p:pic>
      <p:sp>
        <p:nvSpPr>
          <p:cNvPr id="13" name="Text Placeholder 1"/>
          <p:cNvSpPr>
            <a:spLocks noGrp="1"/>
          </p:cNvSpPr>
          <p:nvPr>
            <p:ph type="body" sz="quarter" idx="4294967295"/>
          </p:nvPr>
        </p:nvSpPr>
        <p:spPr>
          <a:xfrm>
            <a:off x="654627" y="838200"/>
            <a:ext cx="8756074" cy="457200"/>
          </a:xfrm>
          <a:prstGeom prst="rect">
            <a:avLst/>
          </a:prstGeom>
        </p:spPr>
        <p:txBody>
          <a:bodyPr/>
          <a:lstStyle/>
          <a:p>
            <a:r>
              <a:rPr lang="en-US" sz="2800" b="1" dirty="0" err="1">
                <a:latin typeface="Corbel" charset="0"/>
                <a:ea typeface="Corbel" charset="0"/>
                <a:cs typeface="Corbel" charset="0"/>
              </a:rPr>
              <a:t>Rozwiązanie</a:t>
            </a:r>
            <a:endParaRPr lang="en-US" sz="2800" b="1" dirty="0">
              <a:latin typeface="Corbel" charset="0"/>
              <a:ea typeface="Corbel" charset="0"/>
              <a:cs typeface="Corbel" charset="0"/>
            </a:endParaRPr>
          </a:p>
        </p:txBody>
      </p:sp>
    </p:spTree>
    <p:extLst>
      <p:ext uri="{BB962C8B-B14F-4D97-AF65-F5344CB8AC3E}">
        <p14:creationId xmlns:p14="http://schemas.microsoft.com/office/powerpoint/2010/main" val="1156896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12:30 – 13:30</a:t>
            </a:r>
            <a:endParaRPr lang="pl-PL" sz="1200" dirty="0">
              <a:solidFill>
                <a:srgbClr val="003B4D"/>
              </a:solidFill>
              <a:latin typeface="Corbel" pitchFamily="18"/>
            </a:endParaRPr>
          </a:p>
          <a:p>
            <a:pPr marL="184150" lvl="2"/>
            <a:r>
              <a:rPr lang="pl-PL" b="1" dirty="0">
                <a:solidFill>
                  <a:srgbClr val="003B4D"/>
                </a:solidFill>
                <a:latin typeface="Corbel" pitchFamily="18"/>
                <a:sym typeface="Calibri"/>
              </a:rPr>
              <a:t>Workshop na temat </a:t>
            </a:r>
            <a:r>
              <a:rPr lang="en-US" b="1" dirty="0" err="1">
                <a:solidFill>
                  <a:srgbClr val="003B4D"/>
                </a:solidFill>
                <a:latin typeface="Corbel" pitchFamily="18"/>
                <a:sym typeface="Calibri"/>
              </a:rPr>
              <a:t>f</a:t>
            </a:r>
            <a:r>
              <a:rPr lang="en-US" b="1" dirty="0" err="1">
                <a:solidFill>
                  <a:srgbClr val="003B4D"/>
                </a:solidFill>
                <a:latin typeface="Corbel" pitchFamily="18"/>
              </a:rPr>
              <a:t>ormułowanie</a:t>
            </a:r>
            <a:r>
              <a:rPr lang="en-US" b="1" dirty="0">
                <a:solidFill>
                  <a:srgbClr val="003B4D"/>
                </a:solidFill>
                <a:latin typeface="Corbel" pitchFamily="18"/>
              </a:rPr>
              <a:t> </a:t>
            </a:r>
            <a:r>
              <a:rPr lang="en-US" b="1" dirty="0" err="1">
                <a:solidFill>
                  <a:srgbClr val="003B4D"/>
                </a:solidFill>
                <a:latin typeface="Corbel" pitchFamily="18"/>
              </a:rPr>
              <a:t>oferty</a:t>
            </a:r>
            <a:r>
              <a:rPr lang="en-US" b="1" dirty="0">
                <a:solidFill>
                  <a:srgbClr val="003B4D"/>
                </a:solidFill>
                <a:latin typeface="Corbel" pitchFamily="18"/>
              </a:rPr>
              <a:t> </a:t>
            </a:r>
            <a:r>
              <a:rPr lang="en-US" b="1" dirty="0" err="1">
                <a:solidFill>
                  <a:srgbClr val="003B4D"/>
                </a:solidFill>
                <a:latin typeface="Corbel" pitchFamily="18"/>
              </a:rPr>
              <a:t>regionalnej</a:t>
            </a:r>
            <a:r>
              <a:rPr lang="en-US" b="1" dirty="0">
                <a:solidFill>
                  <a:srgbClr val="003B4D"/>
                </a:solidFill>
                <a:latin typeface="Corbel" pitchFamily="18"/>
              </a:rPr>
              <a:t> ”value proposition”</a:t>
            </a:r>
          </a:p>
          <a:p>
            <a:pPr marL="184150"/>
            <a:endParaRPr lang="pl-PL" b="1" dirty="0">
              <a:solidFill>
                <a:srgbClr val="003B4D"/>
              </a:solidFill>
              <a:latin typeface="Corbel" pitchFamily="18"/>
              <a:sym typeface="Calibri"/>
            </a:endParaRPr>
          </a:p>
          <a:p>
            <a:pPr marL="469900" lvl="2" indent="-285750">
              <a:buFont typeface="Arial" charset="0"/>
              <a:buChar char="•"/>
            </a:pPr>
            <a:r>
              <a:rPr lang="en-US" sz="1600" b="1" dirty="0" err="1">
                <a:solidFill>
                  <a:srgbClr val="003B4D"/>
                </a:solidFill>
                <a:latin typeface="Corbel" pitchFamily="18"/>
              </a:rPr>
              <a:t>Silna</a:t>
            </a:r>
            <a:r>
              <a:rPr lang="en-US" sz="1600" b="1" dirty="0">
                <a:solidFill>
                  <a:srgbClr val="003B4D"/>
                </a:solidFill>
                <a:latin typeface="Corbel" pitchFamily="18"/>
              </a:rPr>
              <a:t> </a:t>
            </a:r>
            <a:r>
              <a:rPr lang="en-US" sz="1600" b="1" dirty="0" err="1">
                <a:solidFill>
                  <a:srgbClr val="003B4D"/>
                </a:solidFill>
                <a:latin typeface="Corbel" pitchFamily="18"/>
              </a:rPr>
              <a:t>konkurencja</a:t>
            </a:r>
            <a:r>
              <a:rPr lang="en-US" sz="1600" b="1" dirty="0">
                <a:solidFill>
                  <a:srgbClr val="003B4D"/>
                </a:solidFill>
                <a:latin typeface="Corbel" pitchFamily="18"/>
              </a:rPr>
              <a:t> </a:t>
            </a:r>
            <a:r>
              <a:rPr lang="en-US" sz="1600" b="1" dirty="0" err="1">
                <a:solidFill>
                  <a:srgbClr val="003B4D"/>
                </a:solidFill>
                <a:latin typeface="Corbel" pitchFamily="18"/>
              </a:rPr>
              <a:t>pomiędzy</a:t>
            </a:r>
            <a:r>
              <a:rPr lang="en-US" sz="1600" b="1" dirty="0">
                <a:solidFill>
                  <a:srgbClr val="003B4D"/>
                </a:solidFill>
                <a:latin typeface="Corbel" pitchFamily="18"/>
              </a:rPr>
              <a:t> </a:t>
            </a:r>
            <a:r>
              <a:rPr lang="en-US" sz="1600" b="1" dirty="0" err="1">
                <a:solidFill>
                  <a:srgbClr val="003B4D"/>
                </a:solidFill>
                <a:latin typeface="Corbel" pitchFamily="18"/>
              </a:rPr>
              <a:t>lokalizacjami</a:t>
            </a:r>
            <a:r>
              <a:rPr lang="en-US" sz="1600" b="1" dirty="0">
                <a:solidFill>
                  <a:srgbClr val="003B4D"/>
                </a:solidFill>
                <a:latin typeface="Corbel" pitchFamily="18"/>
              </a:rPr>
              <a:t> </a:t>
            </a:r>
            <a:r>
              <a:rPr lang="en-US" sz="1600" b="1" dirty="0" err="1">
                <a:solidFill>
                  <a:srgbClr val="003B4D"/>
                </a:solidFill>
                <a:latin typeface="Corbel" pitchFamily="18"/>
              </a:rPr>
              <a:t>powoduje</a:t>
            </a:r>
            <a:r>
              <a:rPr lang="en-US" sz="1600" b="1" dirty="0">
                <a:solidFill>
                  <a:srgbClr val="003B4D"/>
                </a:solidFill>
                <a:latin typeface="Corbel" pitchFamily="18"/>
              </a:rPr>
              <a:t> </a:t>
            </a:r>
            <a:r>
              <a:rPr lang="en-US" sz="1600" b="1" dirty="0" err="1">
                <a:solidFill>
                  <a:srgbClr val="003B4D"/>
                </a:solidFill>
                <a:latin typeface="Corbel" pitchFamily="18"/>
              </a:rPr>
              <a:t>trudności</a:t>
            </a:r>
            <a:r>
              <a:rPr lang="en-US" sz="1600" b="1" dirty="0">
                <a:solidFill>
                  <a:srgbClr val="003B4D"/>
                </a:solidFill>
                <a:latin typeface="Corbel" pitchFamily="18"/>
              </a:rPr>
              <a:t> </a:t>
            </a:r>
            <a:r>
              <a:rPr lang="en-US" sz="1600" b="1" dirty="0" err="1">
                <a:solidFill>
                  <a:srgbClr val="003B4D"/>
                </a:solidFill>
                <a:latin typeface="Corbel" pitchFamily="18"/>
              </a:rPr>
              <a:t>wyrożnienia</a:t>
            </a:r>
            <a:r>
              <a:rPr lang="en-US" sz="1600" b="1" dirty="0">
                <a:solidFill>
                  <a:srgbClr val="003B4D"/>
                </a:solidFill>
                <a:latin typeface="Corbel" pitchFamily="18"/>
              </a:rPr>
              <a:t> </a:t>
            </a:r>
            <a:r>
              <a:rPr lang="en-US" sz="1600" b="1" dirty="0" err="1">
                <a:solidFill>
                  <a:srgbClr val="003B4D"/>
                </a:solidFill>
                <a:latin typeface="Corbel" pitchFamily="18"/>
              </a:rPr>
              <a:t>sie</a:t>
            </a:r>
            <a:r>
              <a:rPr lang="en-US" sz="1600" b="1" dirty="0">
                <a:solidFill>
                  <a:srgbClr val="003B4D"/>
                </a:solidFill>
                <a:latin typeface="Corbel" pitchFamily="18"/>
              </a:rPr>
              <a:t>̨ </a:t>
            </a:r>
            <a:r>
              <a:rPr lang="en-US" sz="1600" b="1" dirty="0" err="1">
                <a:solidFill>
                  <a:srgbClr val="003B4D"/>
                </a:solidFill>
                <a:latin typeface="Corbel" pitchFamily="18"/>
              </a:rPr>
              <a:t>poszczególnych</a:t>
            </a:r>
            <a:r>
              <a:rPr lang="en-US" sz="1600" b="1" dirty="0">
                <a:solidFill>
                  <a:srgbClr val="003B4D"/>
                </a:solidFill>
                <a:latin typeface="Corbel" pitchFamily="18"/>
              </a:rPr>
              <a:t> IPA- </a:t>
            </a:r>
          </a:p>
          <a:p>
            <a:pPr marL="469900" lvl="2" indent="-285750">
              <a:buFont typeface="Arial" charset="0"/>
              <a:buChar char="•"/>
            </a:pPr>
            <a:r>
              <a:rPr lang="pl-PL" b="1" dirty="0">
                <a:solidFill>
                  <a:srgbClr val="003B4D"/>
                </a:solidFill>
                <a:latin typeface="Corbel" pitchFamily="18"/>
                <a:sym typeface="Calibri"/>
              </a:rPr>
              <a:t>Sposoby  formułowania oferty, ale jak to </a:t>
            </a:r>
            <a:r>
              <a:rPr lang="pl-PL" b="1" dirty="0" err="1">
                <a:solidFill>
                  <a:srgbClr val="003B4D"/>
                </a:solidFill>
                <a:latin typeface="Corbel" pitchFamily="18"/>
                <a:sym typeface="Calibri"/>
              </a:rPr>
              <a:t>zrobic</a:t>
            </a:r>
            <a:r>
              <a:rPr lang="pl-PL" b="1" dirty="0">
                <a:solidFill>
                  <a:srgbClr val="003B4D"/>
                </a:solidFill>
                <a:latin typeface="Corbel" pitchFamily="18"/>
                <a:sym typeface="Calibri"/>
              </a:rPr>
              <a:t>́ najlepiej?</a:t>
            </a:r>
          </a:p>
          <a:p>
            <a:pPr marL="469900" lvl="2" indent="-285750">
              <a:buFont typeface="Arial" charset="0"/>
              <a:buChar char="•"/>
            </a:pPr>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endParaRPr lang="pl-PL" b="1" dirty="0">
              <a:solidFill>
                <a:srgbClr val="003B4D"/>
              </a:solidFill>
              <a:latin typeface="Corbel" pitchFamily="18"/>
              <a:sym typeface="Calibri"/>
            </a:endParaRPr>
          </a:p>
          <a:p>
            <a:pPr marL="184150" algn="ctr"/>
            <a:r>
              <a:rPr lang="is-IS" sz="2800" b="1" dirty="0">
                <a:solidFill>
                  <a:srgbClr val="003B4D"/>
                </a:solidFill>
                <a:latin typeface="Corbel" pitchFamily="18"/>
              </a:rPr>
              <a:t>13:30 – 14:30</a:t>
            </a:r>
            <a:endParaRPr lang="pl-PL" sz="2800" b="1" dirty="0">
              <a:solidFill>
                <a:srgbClr val="003B4D"/>
              </a:solidFill>
              <a:latin typeface="Corbel" pitchFamily="18"/>
            </a:endParaRPr>
          </a:p>
          <a:p>
            <a:pPr marL="184150" algn="ctr"/>
            <a:r>
              <a:rPr lang="pl-PL" sz="2800" b="1" dirty="0">
                <a:solidFill>
                  <a:srgbClr val="003B4D"/>
                </a:solidFill>
                <a:latin typeface="Corbel" pitchFamily="18"/>
                <a:sym typeface="Calibri"/>
              </a:rPr>
              <a:t>Lunch </a:t>
            </a:r>
            <a:r>
              <a:rPr lang="pl-PL" b="1" dirty="0">
                <a:solidFill>
                  <a:srgbClr val="003B4D"/>
                </a:solidFill>
                <a:latin typeface="Corbel" pitchFamily="18"/>
                <a:sym typeface="Calibri"/>
              </a:rPr>
              <a:t>	</a:t>
            </a:r>
            <a:endParaRPr lang="en-US" b="1" dirty="0">
              <a:solidFill>
                <a:srgbClr val="003B4D"/>
              </a:solidFill>
              <a:latin typeface="Corbel" pitchFamily="18"/>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370452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sz="quarter" idx="4294967295"/>
          </p:nvPr>
        </p:nvSpPr>
        <p:spPr>
          <a:xfrm>
            <a:off x="654627" y="838200"/>
            <a:ext cx="8756074" cy="457200"/>
          </a:xfrm>
          <a:prstGeom prst="rect">
            <a:avLst/>
          </a:prstGeom>
        </p:spPr>
        <p:txBody>
          <a:bodyPr/>
          <a:lstStyle/>
          <a:p>
            <a:r>
              <a:rPr lang="en-US" sz="2800" b="1" dirty="0" err="1">
                <a:latin typeface="Corbel" charset="0"/>
                <a:ea typeface="Corbel" charset="0"/>
                <a:cs typeface="Corbel" charset="0"/>
              </a:rPr>
              <a:t>Zadanie</a:t>
            </a:r>
            <a:endParaRPr lang="en-US" sz="2800" b="1" dirty="0">
              <a:latin typeface="Corbel" charset="0"/>
              <a:ea typeface="Corbel" charset="0"/>
              <a:cs typeface="Corbel" charset="0"/>
            </a:endParaRPr>
          </a:p>
        </p:txBody>
      </p:sp>
      <p:pic>
        <p:nvPicPr>
          <p:cNvPr id="7" name="Shape 445"/>
          <p:cNvPicPr preferRelativeResize="0"/>
          <p:nvPr/>
        </p:nvPicPr>
        <p:blipFill>
          <a:blip r:embed="rId3">
            <a:alphaModFix/>
          </a:blip>
          <a:stretch>
            <a:fillRect/>
          </a:stretch>
        </p:blipFill>
        <p:spPr>
          <a:xfrm>
            <a:off x="4076700" y="2206344"/>
            <a:ext cx="5130287" cy="3916923"/>
          </a:xfrm>
          <a:prstGeom prst="rect">
            <a:avLst/>
          </a:prstGeom>
          <a:noFill/>
          <a:ln w="28575" cap="flat" cmpd="sng">
            <a:solidFill>
              <a:schemeClr val="tx1"/>
            </a:solidFill>
            <a:prstDash val="solid"/>
            <a:round/>
            <a:headEnd type="none" w="med" len="med"/>
            <a:tailEnd type="none" w="med" len="med"/>
          </a:ln>
        </p:spPr>
      </p:pic>
      <p:sp>
        <p:nvSpPr>
          <p:cNvPr id="8" name="Shape 904"/>
          <p:cNvSpPr txBox="1">
            <a:spLocks/>
          </p:cNvSpPr>
          <p:nvPr/>
        </p:nvSpPr>
        <p:spPr>
          <a:xfrm>
            <a:off x="762000" y="1866900"/>
            <a:ext cx="4191000" cy="3886200"/>
          </a:xfrm>
          <a:prstGeom prst="rect">
            <a:avLst/>
          </a:prstGeom>
          <a:solidFill>
            <a:srgbClr val="FFFFFF"/>
          </a:solidFill>
          <a:ln w="28575" cap="flat" cmpd="sng">
            <a:solidFill>
              <a:schemeClr val="tx1"/>
            </a:solidFill>
            <a:prstDash val="solid"/>
            <a:round/>
            <a:headEnd type="none" w="med" len="med"/>
            <a:tailEnd type="none" w="med" len="med"/>
          </a:ln>
        </p:spPr>
        <p:txBody>
          <a:bodyPr lIns="91425" tIns="91425" rIns="91425" bIns="91425" anchor="t" anchorCtr="0">
            <a:noAutofit/>
          </a:bodyPr>
          <a:lstStyle>
            <a:lvl1pPr marL="0" indent="0" algn="l" defTabSz="353278" rtl="0" eaLnBrk="1" latinLnBrk="0" hangingPunct="1">
              <a:spcBef>
                <a:spcPct val="20000"/>
              </a:spcBef>
              <a:buFontTx/>
              <a:buNone/>
              <a:defRPr sz="1236" kern="1200">
                <a:solidFill>
                  <a:schemeClr val="tx1"/>
                </a:solidFill>
                <a:latin typeface="+mj-lt"/>
                <a:ea typeface="+mn-ea"/>
                <a:cs typeface="+mn-cs"/>
              </a:defRPr>
            </a:lvl1pPr>
            <a:lvl2pPr marL="0" indent="0" algn="l" defTabSz="353278" rtl="0" eaLnBrk="1" latinLnBrk="0" hangingPunct="1">
              <a:spcBef>
                <a:spcPct val="20000"/>
              </a:spcBef>
              <a:spcAft>
                <a:spcPts val="927"/>
              </a:spcAft>
              <a:buFontTx/>
              <a:buNone/>
              <a:defRPr sz="927" kern="1200" baseline="0">
                <a:solidFill>
                  <a:schemeClr val="tx1"/>
                </a:solidFill>
                <a:latin typeface="+mn-lt"/>
                <a:ea typeface="+mn-ea"/>
                <a:cs typeface="+mn-cs"/>
              </a:defRPr>
            </a:lvl2pPr>
            <a:lvl3pPr marL="0"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chemeClr val="tx1"/>
                </a:solidFill>
                <a:latin typeface="+mn-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a:lnSpc>
                <a:spcPct val="150000"/>
              </a:lnSpc>
            </a:pPr>
            <a:r>
              <a:rPr lang="pl-PL" sz="1600" dirty="0">
                <a:latin typeface="Corbel" charset="0"/>
                <a:ea typeface="Corbel" charset="0"/>
                <a:cs typeface="Corbel" charset="0"/>
              </a:rPr>
              <a:t>w grupie 5 osób, wybrać region w Małopolsce (</a:t>
            </a:r>
            <a:r>
              <a:rPr lang="pl-PL" sz="1600" b="1" dirty="0">
                <a:latin typeface="Corbel" charset="0"/>
                <a:ea typeface="Corbel" charset="0"/>
                <a:cs typeface="Corbel" charset="0"/>
              </a:rPr>
              <a:t>Oświęcimski, Krakowski, Tarnowski, Nowotarski, Nowosądecki</a:t>
            </a:r>
            <a:r>
              <a:rPr lang="pl-PL" sz="1600" dirty="0">
                <a:latin typeface="Corbel" charset="0"/>
                <a:ea typeface="Corbel" charset="0"/>
                <a:cs typeface="Corbel" charset="0"/>
              </a:rPr>
              <a:t>)</a:t>
            </a:r>
            <a:r>
              <a:rPr lang="en-US" sz="1600" dirty="0">
                <a:latin typeface="Corbel" charset="0"/>
                <a:ea typeface="Corbel" charset="0"/>
                <a:cs typeface="Corbel" charset="0"/>
              </a:rPr>
              <a:t> </a:t>
            </a:r>
            <a:r>
              <a:rPr lang="pl-PL" sz="1600" dirty="0">
                <a:latin typeface="Corbel" charset="0"/>
                <a:ea typeface="Corbel" charset="0"/>
                <a:cs typeface="Corbel" charset="0"/>
              </a:rPr>
              <a:t>i sformułować propozycję wartości dla wybranego przemysłu (</a:t>
            </a:r>
            <a:r>
              <a:rPr lang="pl-PL" sz="1600" b="1" dirty="0">
                <a:latin typeface="Corbel" charset="0"/>
                <a:ea typeface="Corbel" charset="0"/>
                <a:cs typeface="Corbel" charset="0"/>
              </a:rPr>
              <a:t>np. artykułów spożywczych, produkcja wyrobów z metali, produkcja urządzeń elektrycznych oraz wyrobów z gumy i tworzyw sztucznych i produkcja metali</a:t>
            </a:r>
            <a:r>
              <a:rPr lang="pl-PL" sz="1600" dirty="0">
                <a:latin typeface="Corbel" charset="0"/>
                <a:ea typeface="Corbel" charset="0"/>
                <a:cs typeface="Corbel" charset="0"/>
              </a:rPr>
              <a:t>) który zostanie zaprezentowany podczas 5 minutowej rozmów telefonicznej.</a:t>
            </a:r>
            <a:endParaRPr lang="en-US" sz="1600" dirty="0">
              <a:latin typeface="Corbel" charset="0"/>
              <a:ea typeface="Corbel" charset="0"/>
              <a:cs typeface="Corbel" charset="0"/>
            </a:endParaRPr>
          </a:p>
          <a:p>
            <a:pPr>
              <a:spcBef>
                <a:spcPts val="0"/>
              </a:spcBef>
            </a:pPr>
            <a:endParaRPr lang="en-AU" dirty="0"/>
          </a:p>
          <a:p>
            <a:pPr>
              <a:spcBef>
                <a:spcPts val="0"/>
              </a:spcBef>
            </a:pPr>
            <a:endParaRPr lang="en-AU" dirty="0"/>
          </a:p>
          <a:p>
            <a:pPr>
              <a:spcBef>
                <a:spcPts val="0"/>
              </a:spcBef>
            </a:pPr>
            <a:endParaRPr lang="en-AU" dirty="0"/>
          </a:p>
        </p:txBody>
      </p:sp>
    </p:spTree>
    <p:extLst>
      <p:ext uri="{BB962C8B-B14F-4D97-AF65-F5344CB8AC3E}">
        <p14:creationId xmlns:p14="http://schemas.microsoft.com/office/powerpoint/2010/main" val="799707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393874" cy="457200"/>
          </a:xfrm>
        </p:spPr>
        <p:txBody>
          <a:bodyPr/>
          <a:lstStyle/>
          <a:p>
            <a:pPr>
              <a:spcBef>
                <a:spcPts val="0"/>
              </a:spcBef>
              <a:spcAft>
                <a:spcPts val="0"/>
              </a:spcAft>
            </a:pPr>
            <a:r>
              <a:rPr lang="en-US" sz="2800" dirty="0" err="1">
                <a:latin typeface="Corbel" charset="0"/>
                <a:ea typeface="Corbel" charset="0"/>
                <a:cs typeface="Corbel" charset="0"/>
              </a:rPr>
              <a:t>Definiowanie</a:t>
            </a:r>
            <a:r>
              <a:rPr lang="en-US" sz="2800" dirty="0">
                <a:latin typeface="Corbel" charset="0"/>
                <a:ea typeface="Corbel" charset="0"/>
                <a:cs typeface="Corbel" charset="0"/>
              </a:rPr>
              <a:t> </a:t>
            </a:r>
            <a:r>
              <a:rPr lang="en-US" sz="2800" dirty="0" err="1">
                <a:latin typeface="Corbel" charset="0"/>
                <a:ea typeface="Corbel" charset="0"/>
                <a:cs typeface="Corbel" charset="0"/>
              </a:rPr>
              <a:t>wartościowych</a:t>
            </a:r>
            <a:r>
              <a:rPr lang="en-US" sz="2800" dirty="0">
                <a:latin typeface="Corbel" charset="0"/>
                <a:ea typeface="Corbel" charset="0"/>
                <a:cs typeface="Corbel" charset="0"/>
              </a:rPr>
              <a:t> </a:t>
            </a:r>
            <a:r>
              <a:rPr lang="en-US" sz="2800" dirty="0" err="1">
                <a:latin typeface="Corbel" charset="0"/>
                <a:ea typeface="Corbel" charset="0"/>
                <a:cs typeface="Corbel" charset="0"/>
              </a:rPr>
              <a:t>propozycji</a:t>
            </a:r>
            <a:r>
              <a:rPr lang="en-US" sz="2800" dirty="0">
                <a:latin typeface="Corbel" charset="0"/>
                <a:ea typeface="Corbel" charset="0"/>
                <a:cs typeface="Corbel" charset="0"/>
              </a:rPr>
              <a:t> </a:t>
            </a:r>
          </a:p>
          <a:p>
            <a:pPr>
              <a:spcBef>
                <a:spcPts val="0"/>
              </a:spcBef>
              <a:spcAft>
                <a:spcPts val="0"/>
              </a:spcAft>
            </a:pPr>
            <a:r>
              <a:rPr lang="en-US" sz="2800" dirty="0">
                <a:latin typeface="Corbel" charset="0"/>
                <a:ea typeface="Corbel" charset="0"/>
                <a:cs typeface="Corbel" charset="0"/>
              </a:rPr>
              <a:t>“value propositions”</a:t>
            </a:r>
          </a:p>
        </p:txBody>
      </p:sp>
      <p:sp>
        <p:nvSpPr>
          <p:cNvPr id="3" name="Rectangle 2"/>
          <p:cNvSpPr/>
          <p:nvPr/>
        </p:nvSpPr>
        <p:spPr>
          <a:xfrm>
            <a:off x="375557" y="1875283"/>
            <a:ext cx="9635850" cy="4893647"/>
          </a:xfrm>
          <a:prstGeom prst="rect">
            <a:avLst/>
          </a:prstGeom>
        </p:spPr>
        <p:txBody>
          <a:bodyPr wrap="square">
            <a:spAutoFit/>
          </a:bodyPr>
          <a:lstStyle/>
          <a:p>
            <a:pPr lvl="0">
              <a:defRPr sz="1800"/>
            </a:pPr>
            <a:r>
              <a:rPr lang="pl-PL" sz="1600" b="1" dirty="0">
                <a:solidFill>
                  <a:srgbClr val="000000"/>
                </a:solidFill>
                <a:latin typeface="Corbel" pitchFamily="18"/>
                <a:ea typeface="Corbel" pitchFamily="2"/>
                <a:cs typeface="Corbel" pitchFamily="2"/>
              </a:rPr>
              <a:t>Unikaj  sformułowań ogólnikowych:</a:t>
            </a:r>
            <a:endParaRPr lang="pl-PL" sz="1600" dirty="0">
              <a:solidFill>
                <a:srgbClr val="000000"/>
              </a:solidFill>
              <a:latin typeface="Corbel" pitchFamily="18"/>
              <a:ea typeface="Corbel" pitchFamily="2"/>
              <a:cs typeface="Corbel" pitchFamily="2"/>
            </a:endParaRPr>
          </a:p>
          <a:p>
            <a:pPr marL="285750" lvl="0" indent="-285750">
              <a:buFont typeface="Arial" charset="0"/>
              <a:buChar char="•"/>
              <a:defRPr sz="1800"/>
            </a:pPr>
            <a:r>
              <a:rPr lang="pl-PL" sz="1600" dirty="0">
                <a:solidFill>
                  <a:srgbClr val="000000"/>
                </a:solidFill>
                <a:latin typeface="Corbel" pitchFamily="18"/>
                <a:ea typeface="Corbel" pitchFamily="2"/>
                <a:cs typeface="Corbel" pitchFamily="2"/>
              </a:rPr>
              <a:t>“Poland </a:t>
            </a:r>
            <a:r>
              <a:rPr lang="pl-PL" sz="1600" dirty="0" err="1">
                <a:solidFill>
                  <a:srgbClr val="000000"/>
                </a:solidFill>
                <a:latin typeface="Corbel" pitchFamily="18"/>
                <a:ea typeface="Corbel" pitchFamily="2"/>
                <a:cs typeface="Corbel" pitchFamily="2"/>
              </a:rPr>
              <a:t>prides</a:t>
            </a:r>
            <a:r>
              <a:rPr lang="pl-PL" sz="1600" dirty="0">
                <a:solidFill>
                  <a:srgbClr val="000000"/>
                </a:solidFill>
                <a:latin typeface="Corbel" pitchFamily="18"/>
                <a:ea typeface="Corbel" pitchFamily="2"/>
                <a:cs typeface="Corbel" pitchFamily="2"/>
              </a:rPr>
              <a:t> </a:t>
            </a:r>
            <a:r>
              <a:rPr lang="pl-PL" sz="1600" dirty="0" err="1">
                <a:solidFill>
                  <a:srgbClr val="000000"/>
                </a:solidFill>
                <a:latin typeface="Corbel" pitchFamily="18"/>
                <a:ea typeface="Corbel" pitchFamily="2"/>
                <a:cs typeface="Corbel" pitchFamily="2"/>
              </a:rPr>
              <a:t>itself</a:t>
            </a:r>
            <a:r>
              <a:rPr lang="pl-PL" sz="1600" dirty="0">
                <a:solidFill>
                  <a:srgbClr val="000000"/>
                </a:solidFill>
                <a:latin typeface="Corbel" pitchFamily="18"/>
                <a:ea typeface="Corbel" pitchFamily="2"/>
                <a:cs typeface="Corbel" pitchFamily="2"/>
              </a:rPr>
              <a:t> with </a:t>
            </a:r>
            <a:r>
              <a:rPr lang="pl-PL" sz="1600" dirty="0" err="1">
                <a:solidFill>
                  <a:srgbClr val="000000"/>
                </a:solidFill>
                <a:latin typeface="Corbel" pitchFamily="18"/>
                <a:ea typeface="Corbel" pitchFamily="2"/>
                <a:cs typeface="Corbel" pitchFamily="2"/>
              </a:rPr>
              <a:t>its</a:t>
            </a:r>
            <a:r>
              <a:rPr lang="pl-PL" sz="1600" dirty="0">
                <a:solidFill>
                  <a:srgbClr val="000000"/>
                </a:solidFill>
                <a:latin typeface="Corbel" pitchFamily="18"/>
                <a:ea typeface="Corbel" pitchFamily="2"/>
                <a:cs typeface="Corbel" pitchFamily="2"/>
              </a:rPr>
              <a:t> </a:t>
            </a:r>
            <a:r>
              <a:rPr lang="pl-PL" sz="1600" dirty="0" err="1">
                <a:solidFill>
                  <a:srgbClr val="000000"/>
                </a:solidFill>
                <a:latin typeface="Corbel" pitchFamily="18"/>
                <a:ea typeface="Corbel" pitchFamily="2"/>
                <a:cs typeface="Corbel" pitchFamily="2"/>
              </a:rPr>
              <a:t>educated</a:t>
            </a:r>
            <a:r>
              <a:rPr lang="pl-PL" sz="1600" dirty="0">
                <a:solidFill>
                  <a:srgbClr val="000000"/>
                </a:solidFill>
                <a:latin typeface="Corbel" pitchFamily="18"/>
                <a:ea typeface="Corbel" pitchFamily="2"/>
                <a:cs typeface="Corbel" pitchFamily="2"/>
              </a:rPr>
              <a:t>, </a:t>
            </a:r>
            <a:r>
              <a:rPr lang="pl-PL" sz="1600" dirty="0" err="1">
                <a:solidFill>
                  <a:srgbClr val="000000"/>
                </a:solidFill>
                <a:latin typeface="Corbel" pitchFamily="18"/>
                <a:ea typeface="Corbel" pitchFamily="2"/>
                <a:cs typeface="Corbel" pitchFamily="2"/>
              </a:rPr>
              <a:t>highly-qualified</a:t>
            </a:r>
            <a:r>
              <a:rPr lang="pl-PL" sz="1600" dirty="0">
                <a:solidFill>
                  <a:srgbClr val="000000"/>
                </a:solidFill>
                <a:latin typeface="Corbel" pitchFamily="18"/>
                <a:ea typeface="Corbel" pitchFamily="2"/>
                <a:cs typeface="Corbel" pitchFamily="2"/>
              </a:rPr>
              <a:t>, and </a:t>
            </a:r>
            <a:r>
              <a:rPr lang="pl-PL" sz="1600" dirty="0" err="1">
                <a:solidFill>
                  <a:srgbClr val="000000"/>
                </a:solidFill>
                <a:latin typeface="Corbel" pitchFamily="18"/>
                <a:ea typeface="Corbel" pitchFamily="2"/>
                <a:cs typeface="Corbel" pitchFamily="2"/>
              </a:rPr>
              <a:t>ethical</a:t>
            </a:r>
            <a:r>
              <a:rPr lang="pl-PL" sz="1600" dirty="0">
                <a:solidFill>
                  <a:srgbClr val="000000"/>
                </a:solidFill>
                <a:latin typeface="Corbel" pitchFamily="18"/>
                <a:ea typeface="Corbel" pitchFamily="2"/>
                <a:cs typeface="Corbel" pitchFamily="2"/>
              </a:rPr>
              <a:t> </a:t>
            </a:r>
            <a:r>
              <a:rPr lang="pl-PL" sz="1600" dirty="0" err="1">
                <a:solidFill>
                  <a:srgbClr val="000000"/>
                </a:solidFill>
                <a:latin typeface="Corbel" pitchFamily="18"/>
                <a:ea typeface="Corbel" pitchFamily="2"/>
                <a:cs typeface="Corbel" pitchFamily="2"/>
              </a:rPr>
              <a:t>workforce</a:t>
            </a:r>
            <a:r>
              <a:rPr lang="pl-PL" sz="1600" dirty="0">
                <a:solidFill>
                  <a:srgbClr val="000000"/>
                </a:solidFill>
                <a:latin typeface="Corbel" pitchFamily="18"/>
                <a:ea typeface="Corbel" pitchFamily="2"/>
                <a:cs typeface="Corbel" pitchFamily="2"/>
              </a:rPr>
              <a:t>”  </a:t>
            </a:r>
          </a:p>
          <a:p>
            <a:pPr marL="285750" lvl="0" indent="-285750">
              <a:buFont typeface="Arial" charset="0"/>
              <a:buChar char="•"/>
              <a:defRPr sz="1800"/>
            </a:pPr>
            <a:r>
              <a:rPr lang="pl-PL" sz="1600" dirty="0">
                <a:solidFill>
                  <a:srgbClr val="000000"/>
                </a:solidFill>
                <a:latin typeface="Corbel" pitchFamily="18"/>
                <a:ea typeface="Corbel" pitchFamily="2"/>
                <a:cs typeface="Corbel" pitchFamily="2"/>
              </a:rPr>
              <a:t> To są  zdania  formułowane  przez wszystkie lokalizacje, dlatego są bez znaczenia dla potencjalnego inwestora.</a:t>
            </a:r>
          </a:p>
          <a:p>
            <a:pPr lvl="0">
              <a:defRPr sz="1800"/>
            </a:pPr>
            <a:endParaRPr lang="pl-PL" sz="1000" dirty="0">
              <a:solidFill>
                <a:srgbClr val="000000"/>
              </a:solidFill>
              <a:latin typeface="Corbel" pitchFamily="18"/>
              <a:ea typeface="Corbel" pitchFamily="2"/>
              <a:cs typeface="Corbel" pitchFamily="2"/>
            </a:endParaRPr>
          </a:p>
          <a:p>
            <a:pPr lvl="0">
              <a:defRPr sz="1800"/>
            </a:pPr>
            <a:r>
              <a:rPr lang="pl-PL" sz="1600" b="1" dirty="0">
                <a:solidFill>
                  <a:srgbClr val="000000"/>
                </a:solidFill>
                <a:latin typeface="Corbel" pitchFamily="18"/>
                <a:ea typeface="Corbel" pitchFamily="2"/>
                <a:cs typeface="Corbel" pitchFamily="2"/>
              </a:rPr>
              <a:t>Przykłady właściwych sformułowań:</a:t>
            </a:r>
            <a:endParaRPr lang="pl-PL" sz="1600" dirty="0">
              <a:solidFill>
                <a:srgbClr val="000000"/>
              </a:solidFill>
              <a:latin typeface="Corbel" pitchFamily="18"/>
              <a:ea typeface="Corbel" pitchFamily="2"/>
              <a:cs typeface="Corbel" pitchFamily="2"/>
            </a:endParaRPr>
          </a:p>
          <a:p>
            <a:pPr marL="285750" lvl="0" indent="-285750">
              <a:buFont typeface="Wingdings" charset="2"/>
              <a:buChar char="§"/>
              <a:defRPr sz="1800"/>
            </a:pPr>
            <a:r>
              <a:rPr lang="pl-PL" sz="1600" dirty="0">
                <a:solidFill>
                  <a:srgbClr val="000000"/>
                </a:solidFill>
                <a:latin typeface="Corbel" pitchFamily="18"/>
                <a:ea typeface="Corbel" pitchFamily="2"/>
                <a:cs typeface="Corbel" pitchFamily="2"/>
              </a:rPr>
              <a:t>Koszty pracy są znacznie niższe niż w Niemczech Wschodnich.</a:t>
            </a:r>
          </a:p>
          <a:p>
            <a:pPr marL="285750" indent="-285750">
              <a:buFont typeface="Wingdings" charset="2"/>
              <a:buChar char="§"/>
              <a:defRPr sz="1800"/>
            </a:pPr>
            <a:r>
              <a:rPr lang="pl-PL" sz="1600" dirty="0">
                <a:solidFill>
                  <a:srgbClr val="000000"/>
                </a:solidFill>
                <a:latin typeface="Corbel" pitchFamily="18"/>
                <a:ea typeface="Corbel" pitchFamily="2"/>
                <a:cs typeface="Corbel" pitchFamily="2"/>
              </a:rPr>
              <a:t>Sektor motoryzacyjny zatrudnia szacunkowo 300 tys. osób., z tego x % w </a:t>
            </a:r>
            <a:r>
              <a:rPr lang="pl-PL" sz="1600" dirty="0" err="1">
                <a:solidFill>
                  <a:srgbClr val="000000"/>
                </a:solidFill>
                <a:latin typeface="Corbel" pitchFamily="18"/>
                <a:ea typeface="Corbel" pitchFamily="2"/>
                <a:cs typeface="Corbel" pitchFamily="2"/>
              </a:rPr>
              <a:t>Malopolsce</a:t>
            </a:r>
            <a:r>
              <a:rPr lang="pl-PL" sz="1600" dirty="0">
                <a:solidFill>
                  <a:srgbClr val="000000"/>
                </a:solidFill>
                <a:latin typeface="Corbel" pitchFamily="18"/>
                <a:ea typeface="Corbel" pitchFamily="2"/>
                <a:cs typeface="Corbel" pitchFamily="2"/>
              </a:rPr>
              <a:t>.</a:t>
            </a:r>
          </a:p>
          <a:p>
            <a:pPr marL="285750" lvl="0" indent="-285750">
              <a:buFont typeface="Wingdings" charset="2"/>
              <a:buChar char="§"/>
              <a:defRPr sz="1800"/>
            </a:pPr>
            <a:r>
              <a:rPr lang="pl-PL" sz="1600" dirty="0">
                <a:solidFill>
                  <a:srgbClr val="000000"/>
                </a:solidFill>
                <a:latin typeface="Corbel" pitchFamily="18"/>
                <a:ea typeface="Corbel" pitchFamily="2"/>
                <a:cs typeface="Corbel" pitchFamily="2"/>
              </a:rPr>
              <a:t>70 procent wszystkich pracowników posiada wyższe wykształcenie.</a:t>
            </a:r>
          </a:p>
          <a:p>
            <a:pPr marL="285750" lvl="0" indent="-285750">
              <a:buFont typeface="Wingdings" charset="2"/>
              <a:buChar char="§"/>
              <a:defRPr sz="1800"/>
            </a:pPr>
            <a:r>
              <a:rPr lang="pl-PL" sz="1600" dirty="0">
                <a:solidFill>
                  <a:srgbClr val="000000"/>
                </a:solidFill>
                <a:latin typeface="Corbel" pitchFamily="18"/>
                <a:ea typeface="Corbel" pitchFamily="2"/>
                <a:cs typeface="Corbel" pitchFamily="2"/>
              </a:rPr>
              <a:t>Największa liczba absolwentów ICT w całej Europie Środkowo-Wschodniej.</a:t>
            </a:r>
          </a:p>
          <a:p>
            <a:pPr lvl="0">
              <a:defRPr sz="1800"/>
            </a:pPr>
            <a:endParaRPr lang="pl-PL" sz="1000" dirty="0">
              <a:solidFill>
                <a:srgbClr val="000000"/>
              </a:solidFill>
              <a:latin typeface="Corbel" pitchFamily="18"/>
              <a:ea typeface="Corbel" pitchFamily="2"/>
              <a:cs typeface="Corbel" pitchFamily="2"/>
            </a:endParaRPr>
          </a:p>
          <a:p>
            <a:pPr lvl="0">
              <a:defRPr sz="1800"/>
            </a:pPr>
            <a:r>
              <a:rPr lang="pl-PL" sz="1600" b="1" dirty="0">
                <a:solidFill>
                  <a:srgbClr val="000000"/>
                </a:solidFill>
                <a:latin typeface="Corbel" pitchFamily="18"/>
                <a:ea typeface="Corbel" pitchFamily="2"/>
                <a:cs typeface="Corbel" pitchFamily="2"/>
              </a:rPr>
              <a:t>Opowiedz o sukcesach:  </a:t>
            </a:r>
          </a:p>
          <a:p>
            <a:pPr marL="285750" lvl="0" indent="-285750">
              <a:buFont typeface="Wingdings" charset="2"/>
              <a:buChar char="§"/>
              <a:defRPr sz="1800"/>
            </a:pPr>
            <a:r>
              <a:rPr lang="pl-PL" sz="1600" dirty="0">
                <a:solidFill>
                  <a:srgbClr val="000000"/>
                </a:solidFill>
                <a:latin typeface="Corbel" pitchFamily="18"/>
                <a:ea typeface="Corbel" pitchFamily="2"/>
                <a:cs typeface="Corbel" pitchFamily="2"/>
              </a:rPr>
              <a:t>Przykłady tego, jak inne firmy skorzystały z lokalizacji i pomocy agencji.</a:t>
            </a:r>
          </a:p>
          <a:p>
            <a:pPr lvl="0">
              <a:defRPr sz="1800"/>
            </a:pPr>
            <a:endParaRPr lang="pl-PL" sz="1000" b="1" dirty="0">
              <a:solidFill>
                <a:srgbClr val="000000"/>
              </a:solidFill>
              <a:latin typeface="Corbel" pitchFamily="18"/>
              <a:ea typeface="Corbel" pitchFamily="2"/>
              <a:cs typeface="Corbel" pitchFamily="2"/>
            </a:endParaRPr>
          </a:p>
          <a:p>
            <a:pPr lvl="0">
              <a:defRPr sz="1800"/>
            </a:pPr>
            <a:r>
              <a:rPr lang="pl-PL" sz="1600" b="1" dirty="0">
                <a:solidFill>
                  <a:srgbClr val="000000"/>
                </a:solidFill>
                <a:latin typeface="Corbel" pitchFamily="18"/>
                <a:ea typeface="Corbel" pitchFamily="2"/>
                <a:cs typeface="Corbel" pitchFamily="2"/>
              </a:rPr>
              <a:t>Zastosuj statystyki:</a:t>
            </a:r>
            <a:endParaRPr lang="pl-PL" sz="1600" dirty="0">
              <a:solidFill>
                <a:srgbClr val="000000"/>
              </a:solidFill>
              <a:latin typeface="Corbel" pitchFamily="18"/>
              <a:ea typeface="Corbel" pitchFamily="2"/>
              <a:cs typeface="Corbel" pitchFamily="2"/>
            </a:endParaRPr>
          </a:p>
          <a:p>
            <a:pPr lvl="0">
              <a:defRPr sz="1800"/>
            </a:pPr>
            <a:r>
              <a:rPr lang="pl-PL" sz="1600" dirty="0">
                <a:solidFill>
                  <a:srgbClr val="000000"/>
                </a:solidFill>
                <a:latin typeface="Corbel" pitchFamily="18"/>
                <a:ea typeface="Corbel" pitchFamily="2"/>
                <a:cs typeface="Corbel" pitchFamily="2"/>
              </a:rPr>
              <a:t>liczby  należy umieścić w odpowiednim kontekście, aby wykazać, dlaczego są one istotne i stanowią prawdziwą pomoc  dla inwestora. Obejmuje to porównania z konkurencyjnymi miejscami oraz zestawienia  typu rok do roku.</a:t>
            </a:r>
          </a:p>
          <a:p>
            <a:pPr lvl="0">
              <a:defRPr sz="1800"/>
            </a:pPr>
            <a:endParaRPr lang="pl-PL" sz="1000" b="1" dirty="0">
              <a:solidFill>
                <a:srgbClr val="000000"/>
              </a:solidFill>
              <a:latin typeface="Corbel" pitchFamily="18"/>
              <a:ea typeface="Corbel" pitchFamily="2"/>
              <a:cs typeface="Corbel" pitchFamily="2"/>
            </a:endParaRPr>
          </a:p>
          <a:p>
            <a:pPr lvl="0">
              <a:defRPr sz="1800"/>
            </a:pPr>
            <a:r>
              <a:rPr lang="pl-PL" sz="1600" b="1" dirty="0">
                <a:solidFill>
                  <a:srgbClr val="000000"/>
                </a:solidFill>
                <a:latin typeface="Corbel" pitchFamily="18"/>
                <a:ea typeface="Corbel" pitchFamily="2"/>
                <a:cs typeface="Corbel" pitchFamily="2"/>
              </a:rPr>
              <a:t>Wykaz zrozumienie dla swoistych cech sektora: </a:t>
            </a:r>
          </a:p>
          <a:p>
            <a:pPr lvl="0">
              <a:defRPr sz="1800"/>
            </a:pPr>
            <a:r>
              <a:rPr lang="pl-PL" sz="1600" dirty="0">
                <a:solidFill>
                  <a:srgbClr val="000000"/>
                </a:solidFill>
                <a:latin typeface="Corbel" pitchFamily="18"/>
                <a:ea typeface="Corbel" pitchFamily="2"/>
                <a:cs typeface="Corbel" pitchFamily="2"/>
              </a:rPr>
              <a:t>Spółka powinna zyskać pewność, że IPA zna  jej  sektor, ma doświadczenie w pracy z firmami z tej branży i rozumie ich wymagania.</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4712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8" name="Shape 215"/>
          <p:cNvSpPr/>
          <p:nvPr/>
        </p:nvSpPr>
        <p:spPr>
          <a:xfrm>
            <a:off x="457200" y="1452755"/>
            <a:ext cx="3099993" cy="5457582"/>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9" name="Textfeld 11"/>
          <p:cNvSpPr txBox="1"/>
          <p:nvPr/>
        </p:nvSpPr>
        <p:spPr>
          <a:xfrm>
            <a:off x="476868" y="2241547"/>
            <a:ext cx="3080325" cy="4224233"/>
          </a:xfrm>
          <a:prstGeom prst="rect">
            <a:avLst/>
          </a:prstGeom>
          <a:noFill/>
        </p:spPr>
        <p:txBody>
          <a:bodyPr wrap="square" rtlCol="0">
            <a:spAutoFit/>
          </a:bodyPr>
          <a:lstStyle/>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Inform: </a:t>
            </a:r>
            <a:r>
              <a:rPr lang="en-US" sz="1600" dirty="0">
                <a:solidFill>
                  <a:srgbClr val="3C4A4A"/>
                </a:solidFill>
                <a:latin typeface="Corbel" charset="0"/>
                <a:ea typeface="Corbel" charset="0"/>
                <a:cs typeface="Corbel" charset="0"/>
                <a:sym typeface="Calibri" charset="0"/>
              </a:rPr>
              <a:t>Explain how your region is hub in the sector (university, cluster, infrastructure</a:t>
            </a:r>
            <a:r>
              <a:rPr lang="is-IS" sz="1600" dirty="0">
                <a:solidFill>
                  <a:srgbClr val="3C4A4A"/>
                </a:solidFill>
                <a:latin typeface="Corbel" charset="0"/>
                <a:ea typeface="Corbel" charset="0"/>
                <a:cs typeface="Corbel" charset="0"/>
                <a:sym typeface="Calibri" charset="0"/>
              </a:rPr>
              <a:t>…)</a:t>
            </a: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Confidence</a:t>
            </a:r>
            <a:r>
              <a:rPr lang="en-US" sz="1600" dirty="0">
                <a:solidFill>
                  <a:srgbClr val="3C4A4A"/>
                </a:solidFill>
                <a:latin typeface="Corbel" charset="0"/>
                <a:ea typeface="Corbel" charset="0"/>
                <a:cs typeface="Corbel" charset="0"/>
                <a:sym typeface="Calibri" charset="0"/>
              </a:rPr>
              <a:t>: Explain how your agency will help in the site selection process (administrative, introductions, research</a:t>
            </a:r>
            <a:r>
              <a:rPr lang="is-IS" sz="1600" dirty="0">
                <a:solidFill>
                  <a:srgbClr val="3C4A4A"/>
                </a:solidFill>
                <a:latin typeface="Corbel" charset="0"/>
                <a:ea typeface="Corbel" charset="0"/>
                <a:cs typeface="Corbel" charset="0"/>
                <a:sym typeface="Calibri" charset="0"/>
              </a:rPr>
              <a:t>…)</a:t>
            </a: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Deliver: </a:t>
            </a:r>
            <a:r>
              <a:rPr lang="en-US" sz="1600" dirty="0">
                <a:solidFill>
                  <a:srgbClr val="3C4A4A"/>
                </a:solidFill>
                <a:latin typeface="Corbel" charset="0"/>
                <a:ea typeface="Corbel" charset="0"/>
                <a:cs typeface="Corbel" charset="0"/>
                <a:sym typeface="Calibri" charset="0"/>
              </a:rPr>
              <a:t>Provide numbers on specific information (land, labor, costs</a:t>
            </a:r>
            <a:r>
              <a:rPr lang="is-IS" sz="1600" dirty="0">
                <a:solidFill>
                  <a:srgbClr val="3C4A4A"/>
                </a:solidFill>
                <a:latin typeface="Corbel" charset="0"/>
                <a:ea typeface="Corbel" charset="0"/>
                <a:cs typeface="Corbel" charset="0"/>
                <a:sym typeface="Calibri" charset="0"/>
              </a:rPr>
              <a:t>…) </a:t>
            </a:r>
          </a:p>
          <a:p>
            <a:pPr marL="285750" indent="-285750">
              <a:spcBef>
                <a:spcPts val="495"/>
              </a:spcBef>
              <a:buClr>
                <a:srgbClr val="95A3AC"/>
              </a:buClr>
              <a:buSzPct val="120000"/>
              <a:buFont typeface="Arial" charset="0"/>
              <a:buChar char="•"/>
            </a:pPr>
            <a:r>
              <a:rPr lang="is-IS" sz="1600" dirty="0">
                <a:solidFill>
                  <a:srgbClr val="3C4A4A"/>
                </a:solidFill>
                <a:latin typeface="Corbel" charset="0"/>
                <a:ea typeface="Corbel" charset="0"/>
                <a:cs typeface="Corbel" charset="0"/>
                <a:sym typeface="Calibri" charset="0"/>
              </a:rPr>
              <a:t> </a:t>
            </a:r>
            <a:r>
              <a:rPr lang="is-IS" sz="1600" b="1" dirty="0">
                <a:solidFill>
                  <a:srgbClr val="3C4A4A"/>
                </a:solidFill>
                <a:latin typeface="Corbel" charset="0"/>
                <a:ea typeface="Corbel" charset="0"/>
                <a:cs typeface="Corbel" charset="0"/>
                <a:sym typeface="Calibri" charset="0"/>
              </a:rPr>
              <a:t>C</a:t>
            </a:r>
            <a:r>
              <a:rPr lang="en-US" sz="1600" b="1" dirty="0">
                <a:solidFill>
                  <a:srgbClr val="3C4A4A"/>
                </a:solidFill>
                <a:latin typeface="Corbel" charset="0"/>
                <a:ea typeface="Corbel" charset="0"/>
                <a:cs typeface="Corbel" charset="0"/>
                <a:sym typeface="Calibri" charset="0"/>
              </a:rPr>
              <a:t>o</a:t>
            </a:r>
            <a:r>
              <a:rPr lang="is-IS" sz="1600" b="1" dirty="0">
                <a:solidFill>
                  <a:srgbClr val="3C4A4A"/>
                </a:solidFill>
                <a:latin typeface="Corbel" charset="0"/>
                <a:ea typeface="Corbel" charset="0"/>
                <a:cs typeface="Corbel" charset="0"/>
                <a:sym typeface="Calibri" charset="0"/>
              </a:rPr>
              <a:t>nvince: </a:t>
            </a:r>
            <a:r>
              <a:rPr lang="en-US" sz="1600" dirty="0">
                <a:solidFill>
                  <a:srgbClr val="3C4A4A"/>
                </a:solidFill>
                <a:latin typeface="Corbel" charset="0"/>
                <a:ea typeface="Corbel" charset="0"/>
                <a:cs typeface="Corbel" charset="0"/>
                <a:sym typeface="Calibri" charset="0"/>
              </a:rPr>
              <a:t>Tells why you are better from the competition (unique differentiation, recommendation</a:t>
            </a:r>
            <a:r>
              <a:rPr lang="is-IS" sz="1600" dirty="0">
                <a:solidFill>
                  <a:srgbClr val="3C4A4A"/>
                </a:solidFill>
                <a:latin typeface="Corbel" charset="0"/>
                <a:ea typeface="Corbel" charset="0"/>
                <a:cs typeface="Corbel" charset="0"/>
                <a:sym typeface="Calibri" charset="0"/>
              </a:rPr>
              <a:t>…</a:t>
            </a:r>
            <a:r>
              <a:rPr lang="en-US" sz="1600" dirty="0">
                <a:solidFill>
                  <a:srgbClr val="3C4A4A"/>
                </a:solidFill>
                <a:latin typeface="Corbel" charset="0"/>
                <a:ea typeface="Corbel" charset="0"/>
                <a:cs typeface="Corbel" charset="0"/>
                <a:sym typeface="Calibri" charset="0"/>
              </a:rPr>
              <a:t>)</a:t>
            </a:r>
          </a:p>
        </p:txBody>
      </p:sp>
      <p:sp>
        <p:nvSpPr>
          <p:cNvPr id="10" name="TextBox 9"/>
          <p:cNvSpPr txBox="1"/>
          <p:nvPr/>
        </p:nvSpPr>
        <p:spPr>
          <a:xfrm>
            <a:off x="813994" y="1436132"/>
            <a:ext cx="2438028" cy="646331"/>
          </a:xfrm>
          <a:prstGeom prst="rect">
            <a:avLst/>
          </a:prstGeom>
          <a:noFill/>
        </p:spPr>
        <p:txBody>
          <a:bodyPr wrap="square" rtlCol="0">
            <a:spAutoFit/>
          </a:bodyPr>
          <a:lstStyle/>
          <a:p>
            <a:pPr algn="ctr"/>
            <a:r>
              <a:rPr lang="en-US" b="1" dirty="0">
                <a:latin typeface="Corbel" charset="0"/>
                <a:ea typeface="Corbel" charset="0"/>
                <a:cs typeface="Corbel" charset="0"/>
              </a:rPr>
              <a:t>VALUE</a:t>
            </a:r>
          </a:p>
          <a:p>
            <a:pPr algn="ctr"/>
            <a:r>
              <a:rPr lang="en-US" b="1" dirty="0">
                <a:latin typeface="Corbel" charset="0"/>
                <a:ea typeface="Corbel" charset="0"/>
                <a:cs typeface="Corbel" charset="0"/>
              </a:rPr>
              <a:t>PROPOSITION</a:t>
            </a:r>
          </a:p>
        </p:txBody>
      </p:sp>
      <p:sp>
        <p:nvSpPr>
          <p:cNvPr id="11" name="Shape 215"/>
          <p:cNvSpPr/>
          <p:nvPr/>
        </p:nvSpPr>
        <p:spPr>
          <a:xfrm>
            <a:off x="3695701" y="1452754"/>
            <a:ext cx="6019800" cy="5457583"/>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12" name="Textfeld 11"/>
          <p:cNvSpPr txBox="1"/>
          <p:nvPr/>
        </p:nvSpPr>
        <p:spPr>
          <a:xfrm>
            <a:off x="3776724" y="1482729"/>
            <a:ext cx="5871792" cy="5645135"/>
          </a:xfrm>
          <a:prstGeom prst="rect">
            <a:avLst/>
          </a:prstGeom>
          <a:noFill/>
        </p:spPr>
        <p:txBody>
          <a:bodyPr wrap="square" rtlCol="0">
            <a:spAutoFit/>
          </a:bodyPr>
          <a:lstStyle/>
          <a:p>
            <a:pPr>
              <a:spcBef>
                <a:spcPts val="495"/>
              </a:spcBef>
              <a:buClr>
                <a:srgbClr val="95A3AC"/>
              </a:buClr>
              <a:buSzPct val="120000"/>
            </a:pPr>
            <a:r>
              <a:rPr lang="en-US" b="1" dirty="0">
                <a:solidFill>
                  <a:srgbClr val="3C4A4A"/>
                </a:solidFill>
                <a:latin typeface="Corbel" charset="0"/>
                <a:ea typeface="Corbel" charset="0"/>
                <a:cs typeface="Corbel" charset="0"/>
                <a:sym typeface="Calibri" charset="0"/>
              </a:rPr>
              <a:t>TEAM 1: LIFE SCIENCE</a:t>
            </a:r>
          </a:p>
          <a:p>
            <a:pPr algn="just">
              <a:spcBef>
                <a:spcPts val="495"/>
              </a:spcBef>
              <a:buClr>
                <a:srgbClr val="95A3AC"/>
              </a:buClr>
              <a:buSzPct val="120000"/>
            </a:pPr>
            <a:r>
              <a:rPr lang="en-US" sz="1600" b="1" dirty="0">
                <a:solidFill>
                  <a:srgbClr val="3C4A4A"/>
                </a:solidFill>
                <a:latin typeface="Corbel" charset="0"/>
                <a:ea typeface="Corbel" charset="0"/>
                <a:cs typeface="Corbel" charset="0"/>
                <a:sym typeface="Calibri" charset="0"/>
              </a:rPr>
              <a:t>Biotech (clinical trials), Pharmaceutical (production, sales, marketing, HQ CEE), </a:t>
            </a:r>
            <a:r>
              <a:rPr lang="en-US" sz="1600" b="1" dirty="0" err="1">
                <a:solidFill>
                  <a:srgbClr val="3C4A4A"/>
                </a:solidFill>
                <a:latin typeface="Corbel" charset="0"/>
                <a:ea typeface="Corbel" charset="0"/>
                <a:cs typeface="Corbel" charset="0"/>
                <a:sym typeface="Calibri" charset="0"/>
              </a:rPr>
              <a:t>Medtech</a:t>
            </a:r>
            <a:r>
              <a:rPr lang="en-US" sz="1600" b="1" dirty="0">
                <a:solidFill>
                  <a:srgbClr val="3C4A4A"/>
                </a:solidFill>
                <a:latin typeface="Corbel" charset="0"/>
                <a:ea typeface="Corbel" charset="0"/>
                <a:cs typeface="Corbel" charset="0"/>
                <a:sym typeface="Calibri" charset="0"/>
              </a:rPr>
              <a:t> (research), medical device (distribution). </a:t>
            </a:r>
            <a:r>
              <a:rPr lang="en-US" sz="1600" dirty="0">
                <a:solidFill>
                  <a:srgbClr val="3C4A4A"/>
                </a:solidFill>
                <a:latin typeface="Corbel" charset="0"/>
                <a:ea typeface="Corbel" charset="0"/>
                <a:cs typeface="Corbel" charset="0"/>
                <a:sym typeface="Calibri" charset="0"/>
              </a:rPr>
              <a:t>Main reasons, include the well-educated pool of young researcher talents that provides a solid base for company growth, abundance of non-dilutive funding to leverage private capital in progressing high-risk projects, and overall lower costs of doing research. </a:t>
            </a:r>
            <a:r>
              <a:rPr lang="en-US" sz="1600" dirty="0">
                <a:solidFill>
                  <a:srgbClr val="3C4A4A"/>
                </a:solidFill>
                <a:latin typeface="Corbel" charset="0"/>
                <a:ea typeface="Corbel" charset="0"/>
                <a:cs typeface="Corbel" charset="0"/>
                <a:sym typeface="Calibri" charset="0"/>
                <a:hlinkClick r:id="rId4"/>
              </a:rPr>
              <a:t>http://biotechconsulting.pl/wp-content/uploads/2017/08/Spotlight_small.pdf</a:t>
            </a:r>
            <a:endParaRPr lang="en-US" sz="1600" b="1" dirty="0">
              <a:solidFill>
                <a:srgbClr val="3C4A4A"/>
              </a:solidFill>
              <a:latin typeface="Corbel" charset="0"/>
              <a:ea typeface="Corbel" charset="0"/>
              <a:cs typeface="Corbel" charset="0"/>
              <a:sym typeface="Calibri" charset="0"/>
            </a:endParaRPr>
          </a:p>
          <a:p>
            <a:pPr>
              <a:spcBef>
                <a:spcPts val="495"/>
              </a:spcBef>
              <a:buClr>
                <a:srgbClr val="95A3AC"/>
              </a:buClr>
              <a:buSzPct val="120000"/>
            </a:pPr>
            <a:r>
              <a:rPr lang="en-US" b="1" dirty="0">
                <a:solidFill>
                  <a:srgbClr val="3C4A4A"/>
                </a:solidFill>
                <a:latin typeface="Corbel" charset="0"/>
                <a:ea typeface="Corbel" charset="0"/>
                <a:cs typeface="Corbel" charset="0"/>
                <a:sym typeface="Calibri" charset="0"/>
              </a:rPr>
              <a:t>TEAM 2: E-MOBILITY</a:t>
            </a:r>
          </a:p>
          <a:p>
            <a:pPr algn="just">
              <a:spcBef>
                <a:spcPts val="495"/>
              </a:spcBef>
              <a:buClr>
                <a:srgbClr val="95A3AC"/>
              </a:buClr>
              <a:buSzPct val="120000"/>
            </a:pPr>
            <a:r>
              <a:rPr lang="en-US" sz="1600" b="1" dirty="0">
                <a:solidFill>
                  <a:srgbClr val="3C4A4A"/>
                </a:solidFill>
                <a:latin typeface="Corbel" charset="0"/>
                <a:ea typeface="Corbel" charset="0"/>
                <a:cs typeface="Corbel" charset="0"/>
                <a:sym typeface="Calibri" charset="0"/>
              </a:rPr>
              <a:t>Charging-infrastructure companies , </a:t>
            </a:r>
            <a:r>
              <a:rPr lang="de-DE" sz="1600" b="1" dirty="0" err="1">
                <a:solidFill>
                  <a:srgbClr val="3C4A4A"/>
                </a:solidFill>
                <a:latin typeface="Corbel" charset="0"/>
                <a:ea typeface="Corbel" charset="0"/>
                <a:cs typeface="Corbel" charset="0"/>
                <a:sym typeface="Calibri" charset="0"/>
              </a:rPr>
              <a:t>electric</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vehicle</a:t>
            </a:r>
            <a:r>
              <a:rPr lang="de-DE" sz="1600" b="1" dirty="0">
                <a:solidFill>
                  <a:srgbClr val="3C4A4A"/>
                </a:solidFill>
                <a:latin typeface="Corbel" charset="0"/>
                <a:ea typeface="Corbel" charset="0"/>
                <a:cs typeface="Corbel" charset="0"/>
                <a:sym typeface="Calibri" charset="0"/>
              </a:rPr>
              <a:t> (EV) </a:t>
            </a:r>
            <a:r>
              <a:rPr lang="de-DE" sz="1600" b="1" dirty="0" err="1">
                <a:solidFill>
                  <a:srgbClr val="3C4A4A"/>
                </a:solidFill>
                <a:latin typeface="Corbel" charset="0"/>
                <a:ea typeface="Corbel" charset="0"/>
                <a:cs typeface="Corbel" charset="0"/>
                <a:sym typeface="Calibri" charset="0"/>
              </a:rPr>
              <a:t>manufacturers</a:t>
            </a:r>
            <a:r>
              <a:rPr lang="de-DE" sz="1600" b="1" dirty="0">
                <a:solidFill>
                  <a:srgbClr val="3C4A4A"/>
                </a:solidFill>
                <a:latin typeface="Corbel" charset="0"/>
                <a:ea typeface="Corbel" charset="0"/>
                <a:cs typeface="Corbel" charset="0"/>
                <a:sym typeface="Calibri" charset="0"/>
              </a:rPr>
              <a:t>, IT </a:t>
            </a:r>
            <a:r>
              <a:rPr lang="de-DE" sz="1600" b="1" dirty="0" err="1">
                <a:solidFill>
                  <a:srgbClr val="3C4A4A"/>
                </a:solidFill>
                <a:latin typeface="Corbel" charset="0"/>
                <a:ea typeface="Corbel" charset="0"/>
                <a:cs typeface="Corbel" charset="0"/>
                <a:sym typeface="Calibri" charset="0"/>
              </a:rPr>
              <a:t>and</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electricity</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suppliers</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of</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automotive</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and</a:t>
            </a:r>
            <a:r>
              <a:rPr lang="de-DE" sz="1600" b="1" dirty="0">
                <a:solidFill>
                  <a:srgbClr val="3C4A4A"/>
                </a:solidFill>
                <a:latin typeface="Corbel" charset="0"/>
                <a:ea typeface="Corbel" charset="0"/>
                <a:cs typeface="Corbel" charset="0"/>
                <a:sym typeface="Calibri" charset="0"/>
              </a:rPr>
              <a:t> E-</a:t>
            </a:r>
            <a:r>
              <a:rPr lang="de-DE" sz="1600" b="1" dirty="0" err="1">
                <a:solidFill>
                  <a:srgbClr val="3C4A4A"/>
                </a:solidFill>
                <a:latin typeface="Corbel" charset="0"/>
                <a:ea typeface="Corbel" charset="0"/>
                <a:cs typeface="Corbel" charset="0"/>
                <a:sym typeface="Calibri" charset="0"/>
              </a:rPr>
              <a:t>mobility</a:t>
            </a:r>
            <a:r>
              <a:rPr lang="de-DE" sz="1600" b="1" dirty="0">
                <a:solidFill>
                  <a:srgbClr val="3C4A4A"/>
                </a:solidFill>
                <a:latin typeface="Corbel" charset="0"/>
                <a:ea typeface="Corbel" charset="0"/>
                <a:cs typeface="Corbel" charset="0"/>
                <a:sym typeface="Calibri" charset="0"/>
              </a:rPr>
              <a:t> </a:t>
            </a:r>
            <a:r>
              <a:rPr lang="de-DE" sz="1600" b="1" dirty="0" err="1">
                <a:solidFill>
                  <a:srgbClr val="3C4A4A"/>
                </a:solidFill>
                <a:latin typeface="Corbel" charset="0"/>
                <a:ea typeface="Corbel" charset="0"/>
                <a:cs typeface="Corbel" charset="0"/>
                <a:sym typeface="Calibri" charset="0"/>
              </a:rPr>
              <a:t>services</a:t>
            </a:r>
            <a:r>
              <a:rPr lang="de-DE" sz="1600" b="1"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Polish</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automotive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landscape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covers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the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complete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value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chain</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of</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car</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production</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available</a:t>
            </a:r>
            <a:r>
              <a:rPr lang="de-DE" sz="1600" dirty="0">
                <a:solidFill>
                  <a:srgbClr val="3C4A4A"/>
                </a:solidFill>
                <a:latin typeface="Corbel" charset="0"/>
                <a:ea typeface="Corbel" charset="0"/>
                <a:cs typeface="Corbel" charset="0"/>
                <a:sym typeface="Calibri" charset="0"/>
              </a:rPr>
              <a:t> ICT </a:t>
            </a:r>
            <a:r>
              <a:rPr lang="de-DE" sz="1600" dirty="0" err="1">
                <a:solidFill>
                  <a:srgbClr val="3C4A4A"/>
                </a:solidFill>
                <a:latin typeface="Corbel" charset="0"/>
                <a:ea typeface="Corbel" charset="0"/>
                <a:cs typeface="Corbel" charset="0"/>
                <a:sym typeface="Calibri" charset="0"/>
              </a:rPr>
              <a:t>labor</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and</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communication</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service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providers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for</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research</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and</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testing</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engineering</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and</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homologation</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well</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government’s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ambition</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for</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electric</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driving</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is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to</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reduce</a:t>
            </a:r>
            <a:r>
              <a:rPr lang="de-DE" sz="1600" dirty="0">
                <a:solidFill>
                  <a:srgbClr val="3C4A4A"/>
                </a:solidFill>
                <a:latin typeface="Corbel" charset="0"/>
                <a:ea typeface="Corbel" charset="0"/>
                <a:cs typeface="Corbel" charset="0"/>
                <a:sym typeface="Calibri" charset="0"/>
              </a:rPr>
              <a:t> CO2 </a:t>
            </a:r>
            <a:r>
              <a:rPr lang="de-DE" sz="1600" dirty="0" err="1">
                <a:solidFill>
                  <a:srgbClr val="3C4A4A"/>
                </a:solidFill>
                <a:latin typeface="Corbel" charset="0"/>
                <a:ea typeface="Corbel" charset="0"/>
                <a:cs typeface="Corbel" charset="0"/>
                <a:sym typeface="Calibri" charset="0"/>
              </a:rPr>
              <a:t>emissions</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and</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decrease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noise</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and</a:t>
            </a:r>
            <a:r>
              <a:rPr lang="de-DE" sz="1600" dirty="0">
                <a:solidFill>
                  <a:srgbClr val="3C4A4A"/>
                </a:solidFill>
                <a:latin typeface="Corbel" charset="0"/>
                <a:ea typeface="Corbel" charset="0"/>
                <a:cs typeface="Corbel" charset="0"/>
                <a:sym typeface="Calibri" charset="0"/>
              </a:rPr>
              <a:t> </a:t>
            </a:r>
            <a:r>
              <a:rPr lang="de-DE" sz="1600" dirty="0" err="1">
                <a:solidFill>
                  <a:srgbClr val="3C4A4A"/>
                </a:solidFill>
                <a:latin typeface="Corbel" charset="0"/>
                <a:ea typeface="Corbel" charset="0"/>
                <a:cs typeface="Corbel" charset="0"/>
                <a:sym typeface="Calibri" charset="0"/>
              </a:rPr>
              <a:t>pollution</a:t>
            </a:r>
            <a:r>
              <a:rPr lang="de-DE" sz="1600" dirty="0">
                <a:solidFill>
                  <a:srgbClr val="3C4A4A"/>
                </a:solidFill>
                <a:latin typeface="Corbel" charset="0"/>
                <a:ea typeface="Corbel" charset="0"/>
                <a:cs typeface="Corbel" charset="0"/>
                <a:sym typeface="Calibri" charset="0"/>
              </a:rPr>
              <a:t>.</a:t>
            </a:r>
          </a:p>
          <a:p>
            <a:pPr algn="just">
              <a:spcBef>
                <a:spcPts val="495"/>
              </a:spcBef>
              <a:buClr>
                <a:srgbClr val="95A3AC"/>
              </a:buClr>
              <a:buSzPct val="120000"/>
            </a:pPr>
            <a:r>
              <a:rPr lang="de-DE" sz="1600" dirty="0">
                <a:solidFill>
                  <a:srgbClr val="3C4A4A"/>
                </a:solidFill>
                <a:latin typeface="Corbel" charset="0"/>
                <a:ea typeface="Corbel" charset="0"/>
                <a:cs typeface="Corbel" charset="0"/>
                <a:sym typeface="Calibri" charset="0"/>
                <a:hlinkClick r:id="rId5"/>
              </a:rPr>
              <a:t>http://www.dw.com/en/polands-e-mobility-program-seeking-green-credentials/a-19462428</a:t>
            </a:r>
            <a:endParaRPr lang="de-DE" sz="1600" dirty="0">
              <a:solidFill>
                <a:srgbClr val="3C4A4A"/>
              </a:solidFill>
              <a:latin typeface="Corbel" charset="0"/>
              <a:ea typeface="Corbel" charset="0"/>
              <a:cs typeface="Corbel" charset="0"/>
              <a:sym typeface="Calibri" charset="0"/>
            </a:endParaRPr>
          </a:p>
          <a:p>
            <a:pPr algn="just">
              <a:spcBef>
                <a:spcPts val="495"/>
              </a:spcBef>
              <a:buClr>
                <a:srgbClr val="95A3AC"/>
              </a:buClr>
              <a:buSzPct val="120000"/>
            </a:pPr>
            <a:endParaRPr lang="de-DE" sz="1600" dirty="0">
              <a:solidFill>
                <a:srgbClr val="3C4A4A"/>
              </a:solidFill>
              <a:latin typeface="Corbel" charset="0"/>
              <a:ea typeface="Corbel" charset="0"/>
              <a:cs typeface="Corbel" charset="0"/>
              <a:sym typeface="Calibri" charset="0"/>
            </a:endParaRPr>
          </a:p>
        </p:txBody>
      </p:sp>
      <p:sp>
        <p:nvSpPr>
          <p:cNvPr id="13" name="Text Placeholder 1"/>
          <p:cNvSpPr>
            <a:spLocks noGrp="1"/>
          </p:cNvSpPr>
          <p:nvPr>
            <p:ph type="body" sz="quarter" idx="10"/>
          </p:nvPr>
        </p:nvSpPr>
        <p:spPr>
          <a:xfrm>
            <a:off x="654627" y="838200"/>
            <a:ext cx="6393874" cy="457200"/>
          </a:xfrm>
        </p:spPr>
        <p:txBody>
          <a:bodyPr/>
          <a:lstStyle/>
          <a:p>
            <a:pPr>
              <a:spcBef>
                <a:spcPts val="0"/>
              </a:spcBef>
              <a:spcAft>
                <a:spcPts val="0"/>
              </a:spcAft>
            </a:pPr>
            <a:r>
              <a:rPr lang="en-US" sz="2800" dirty="0">
                <a:latin typeface="Corbel" charset="0"/>
                <a:ea typeface="Corbel" charset="0"/>
                <a:cs typeface="Corbel" charset="0"/>
              </a:rPr>
              <a:t>Results</a:t>
            </a:r>
          </a:p>
        </p:txBody>
      </p:sp>
    </p:spTree>
    <p:extLst>
      <p:ext uri="{BB962C8B-B14F-4D97-AF65-F5344CB8AC3E}">
        <p14:creationId xmlns:p14="http://schemas.microsoft.com/office/powerpoint/2010/main" val="6470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756073" cy="457200"/>
          </a:xfrm>
        </p:spPr>
        <p:txBody>
          <a:bodyPr/>
          <a:lstStyle/>
          <a:p>
            <a:r>
              <a:rPr lang="en-US" sz="2800" dirty="0" err="1"/>
              <a:t>Atuty</a:t>
            </a:r>
            <a:r>
              <a:rPr lang="en-US" sz="2800" dirty="0"/>
              <a:t> </a:t>
            </a:r>
            <a:r>
              <a:rPr lang="en-US" sz="2800" dirty="0" err="1"/>
              <a:t>województwa</a:t>
            </a:r>
            <a:r>
              <a:rPr lang="en-US" sz="2800" dirty="0"/>
              <a:t> </a:t>
            </a:r>
            <a:r>
              <a:rPr lang="en-US" sz="2800" dirty="0" err="1"/>
              <a:t>stanowia</a:t>
            </a:r>
            <a:r>
              <a:rPr lang="en-US" sz="2800" dirty="0"/>
              <a:t> : </a:t>
            </a:r>
          </a:p>
        </p:txBody>
      </p:sp>
      <p:sp>
        <p:nvSpPr>
          <p:cNvPr id="3" name="Rectangle 2"/>
          <p:cNvSpPr/>
          <p:nvPr/>
        </p:nvSpPr>
        <p:spPr>
          <a:xfrm>
            <a:off x="495301" y="1447800"/>
            <a:ext cx="9144000" cy="6494085"/>
          </a:xfrm>
          <a:prstGeom prst="rect">
            <a:avLst/>
          </a:prstGeom>
        </p:spPr>
        <p:txBody>
          <a:bodyPr wrap="square">
            <a:spAutoFit/>
          </a:bodyPr>
          <a:lstStyle/>
          <a:p>
            <a:pPr marL="285750" indent="-285750">
              <a:buFont typeface="Arial" charset="0"/>
              <a:buChar char="•"/>
            </a:pPr>
            <a:r>
              <a:rPr lang="pl-PL" sz="1600" dirty="0">
                <a:latin typeface="Corbel" charset="0"/>
                <a:ea typeface="Corbel" charset="0"/>
                <a:cs typeface="Corbel" charset="0"/>
              </a:rPr>
              <a:t>Dogodne połączenia komunikacyjne: główny korytarz tranzytowy z Europy Zachodniej na Ukrainę, sprzyjające połączenia kolejowe, międzynarodowe lotnisko Kraków– Balice (drugie pod względem wielkości w Polsce); sześć́ drogowych przejazdów granicznych oraz jedno kolejowe w Leluchowie </a:t>
            </a:r>
            <a:endParaRPr lang="en-US" sz="1600" dirty="0">
              <a:latin typeface="Corbel" charset="0"/>
              <a:ea typeface="Corbel" charset="0"/>
              <a:cs typeface="Corbel" charset="0"/>
            </a:endParaRPr>
          </a:p>
          <a:p>
            <a:r>
              <a:rPr lang="pl-PL" sz="1600" dirty="0">
                <a:latin typeface="Corbel" charset="0"/>
                <a:ea typeface="Corbel" charset="0"/>
                <a:cs typeface="Corbel" charset="0"/>
              </a:rPr>
              <a:t> </a:t>
            </a:r>
            <a:endParaRPr lang="en-US" sz="1600" dirty="0">
              <a:latin typeface="Corbel" charset="0"/>
              <a:ea typeface="Corbel" charset="0"/>
              <a:cs typeface="Corbel" charset="0"/>
            </a:endParaRPr>
          </a:p>
          <a:p>
            <a:pPr marL="285750" indent="-285750">
              <a:buFont typeface="Arial" charset="0"/>
              <a:buChar char="•"/>
            </a:pPr>
            <a:r>
              <a:rPr lang="pl-PL" sz="1600" dirty="0">
                <a:latin typeface="Corbel" charset="0"/>
                <a:ea typeface="Corbel" charset="0"/>
                <a:cs typeface="Corbel" charset="0"/>
              </a:rPr>
              <a:t>Duzy potencjał naukowy i badawczy, 31 uczelni wyższych, w których kształci si 177 tys. studentów, czyli 12,6% studentów w skali kraju. 6 wydziałów uczelni wyższych otrzymało najwyższą kategorie naukowa A+ </a:t>
            </a: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pl-PL" sz="1600" dirty="0">
                <a:latin typeface="Corbel" charset="0"/>
                <a:ea typeface="Corbel" charset="0"/>
                <a:cs typeface="Corbel" charset="0"/>
              </a:rPr>
              <a:t>Znaczne zasoby pracy, zarówno niskokwalifikowanej o małych oczekiwaniach płacowych, jak i specjalistów o wysokich kwalifikacjach. W porównaniu do całego kraju, struktura zatrudnienia w województwie charakteryzuje si stosunkowo wysokim udziałem sektora usług 57,3% podczas gdy na sektor rolniczy i przemysłowy przypada analogicznie 11,5% i 31,2% pracujących. </a:t>
            </a:r>
            <a:endParaRPr lang="en-US" sz="16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r>
              <a:rPr lang="pl-PL" sz="1600" dirty="0">
                <a:latin typeface="Corbel" charset="0"/>
                <a:ea typeface="Corbel" charset="0"/>
                <a:cs typeface="Corbel" charset="0"/>
              </a:rPr>
              <a:t>Bardzo duże walory turystyczne i obiektów należących do listy światowego dziedzictwa UNESC</a:t>
            </a:r>
            <a:endParaRPr lang="en-US" sz="1600" dirty="0">
              <a:latin typeface="Corbel" charset="0"/>
              <a:ea typeface="Corbel" charset="0"/>
              <a:cs typeface="Corbel" charset="0"/>
            </a:endParaRPr>
          </a:p>
          <a:p>
            <a:r>
              <a:rPr lang="pl-PL" sz="1600" dirty="0">
                <a:latin typeface="Corbel" charset="0"/>
                <a:ea typeface="Corbel" charset="0"/>
                <a:cs typeface="Corbel" charset="0"/>
              </a:rPr>
              <a:t> </a:t>
            </a:r>
            <a:endParaRPr lang="en-US" sz="1600" dirty="0">
              <a:latin typeface="Corbel" charset="0"/>
              <a:ea typeface="Corbel" charset="0"/>
              <a:cs typeface="Corbel" charset="0"/>
            </a:endParaRPr>
          </a:p>
          <a:p>
            <a:pPr marL="285750" indent="-285750">
              <a:buFont typeface="Arial" charset="0"/>
              <a:buChar char="•"/>
            </a:pPr>
            <a:r>
              <a:rPr lang="pl-PL" sz="1600" dirty="0">
                <a:latin typeface="Corbel" charset="0"/>
                <a:ea typeface="Corbel" charset="0"/>
                <a:cs typeface="Corbel" charset="0"/>
              </a:rPr>
              <a:t>Zachęty inwestycyjne dla inwestorów oferowane w podstrefach specjalnych stref ekonomicznych. Inwestorzy mogą uzyskać́ ulgi w podatku dochodowym 35% - 55%, w zależności od przedsiębiorstwa.</a:t>
            </a:r>
          </a:p>
          <a:p>
            <a:pPr marL="285750" indent="-285750">
              <a:buFont typeface="Arial" charset="0"/>
              <a:buChar char="•"/>
            </a:pPr>
            <a:endParaRPr lang="pl-PL" sz="1600" dirty="0">
              <a:latin typeface="Corbel" charset="0"/>
              <a:ea typeface="Corbel" charset="0"/>
              <a:cs typeface="Corbel" charset="0"/>
            </a:endParaRPr>
          </a:p>
          <a:p>
            <a:pPr marL="285750" indent="-285750">
              <a:buFont typeface="Arial" charset="0"/>
              <a:buChar char="•"/>
            </a:pPr>
            <a:r>
              <a:rPr lang="pl-PL" sz="1600" dirty="0">
                <a:latin typeface="Corbel" charset="0"/>
                <a:ea typeface="Corbel" charset="0"/>
                <a:cs typeface="Corbel" charset="0"/>
              </a:rPr>
              <a:t>Dla inwestorów istotne znaczenie może mieć́ to, które sektory </a:t>
            </a:r>
            <a:r>
              <a:rPr lang="pl-PL" sz="1600" dirty="0" err="1">
                <a:latin typeface="Corbel" charset="0"/>
                <a:ea typeface="Corbel" charset="0"/>
                <a:cs typeface="Corbel" charset="0"/>
              </a:rPr>
              <a:t>sa</a:t>
            </a:r>
            <a:r>
              <a:rPr lang="pl-PL" sz="1600" dirty="0">
                <a:latin typeface="Corbel" charset="0"/>
                <a:ea typeface="Corbel" charset="0"/>
                <a:cs typeface="Corbel" charset="0"/>
              </a:rPr>
              <a:t> postrzegane jako strategiczne przez władze województwa małopolskiego i Polski: biotechnologia i nauki o życiu, energia zrównoważona, ICT/BPO/SSC, przemysł chemiczny,  produkcja metali i wyroby metalowe, elektrotechnika i przemysł maszynowy, przemysły kreatywne i czasu wolnego. </a:t>
            </a:r>
            <a:endParaRPr lang="en-US" sz="16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marL="285750" indent="-285750">
              <a:buFont typeface="Arial" charset="0"/>
              <a:buChar char="•"/>
            </a:pPr>
            <a:endParaRPr lang="en-US" sz="1600" dirty="0">
              <a:latin typeface="Corbel" charset="0"/>
              <a:ea typeface="Corbel" charset="0"/>
              <a:cs typeface="Corbel" charset="0"/>
            </a:endParaRPr>
          </a:p>
          <a:p>
            <a:pPr lvl="0">
              <a:defRPr sz="1800"/>
            </a:pPr>
            <a:endParaRPr lang="pl-PL" sz="1600" dirty="0">
              <a:solidFill>
                <a:srgbClr val="000000"/>
              </a:solidFill>
              <a:latin typeface="Corbel" pitchFamily="18"/>
              <a:ea typeface="Corbel" pitchFamily="2"/>
              <a:cs typeface="Corbel" pitchFamily="2"/>
            </a:endParaRPr>
          </a:p>
        </p:txBody>
      </p:sp>
    </p:spTree>
    <p:extLst>
      <p:ext uri="{BB962C8B-B14F-4D97-AF65-F5344CB8AC3E}">
        <p14:creationId xmlns:p14="http://schemas.microsoft.com/office/powerpoint/2010/main" val="1701343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1995042"/>
            <a:ext cx="8218980" cy="444385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002662"/>
            <a:ext cx="7544084" cy="4069877"/>
          </a:xfrm>
          <a:prstGeom prst="rect">
            <a:avLst/>
          </a:prstGeom>
          <a:noFill/>
          <a:ln>
            <a:noFill/>
          </a:ln>
        </p:spPr>
        <p:txBody>
          <a:bodyPr lIns="100568" tIns="100568" rIns="100568" bIns="100568" numCol="1" anchor="t" anchorCtr="0">
            <a:noAutofit/>
          </a:bodyPr>
          <a:lstStyle/>
          <a:p>
            <a:pPr marL="184150" algn="ctr"/>
            <a:r>
              <a:rPr lang="is-IS" sz="2800" b="1" dirty="0">
                <a:solidFill>
                  <a:srgbClr val="003B4D"/>
                </a:solidFill>
                <a:latin typeface="Corbel" pitchFamily="18"/>
              </a:rPr>
              <a:t>13:30 – 14:30</a:t>
            </a:r>
            <a:endParaRPr lang="pl-PL" sz="2800" b="1" dirty="0">
              <a:solidFill>
                <a:srgbClr val="003B4D"/>
              </a:solidFill>
              <a:latin typeface="Corbel" pitchFamily="18"/>
            </a:endParaRPr>
          </a:p>
          <a:p>
            <a:pPr marL="184150" algn="ctr"/>
            <a:r>
              <a:rPr lang="pl-PL" sz="2800" b="1" dirty="0">
                <a:solidFill>
                  <a:srgbClr val="003B4D"/>
                </a:solidFill>
                <a:latin typeface="Corbel" pitchFamily="18"/>
                <a:sym typeface="Calibri"/>
              </a:rPr>
              <a:t>Lunch </a:t>
            </a:r>
          </a:p>
          <a:p>
            <a:pPr marL="184150" algn="ctr"/>
            <a:endParaRPr lang="pl-PL" sz="2800" b="1" dirty="0">
              <a:solidFill>
                <a:srgbClr val="003B4D"/>
              </a:solidFill>
              <a:latin typeface="Corbel" pitchFamily="18"/>
              <a:sym typeface="Calibri"/>
            </a:endParaRPr>
          </a:p>
          <a:p>
            <a:pPr marL="184150"/>
            <a:r>
              <a:rPr lang="is-IS" sz="2800" b="1" dirty="0">
                <a:solidFill>
                  <a:srgbClr val="003B4D"/>
                </a:solidFill>
                <a:latin typeface="Corbel" pitchFamily="18"/>
              </a:rPr>
              <a:t>14:30 – 15:30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Rola zewnętrznych narzędzi i kanałów komunikacji oraz promocji</a:t>
            </a:r>
          </a:p>
          <a:p>
            <a:pPr marL="469900" indent="-285750">
              <a:buFont typeface="Arial" charset="0"/>
              <a:buChar char="•"/>
            </a:pPr>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Metody promocji stosowane w </a:t>
            </a:r>
            <a:r>
              <a:rPr lang="pl-PL" sz="1600" b="1" dirty="0" err="1">
                <a:solidFill>
                  <a:srgbClr val="003B4D"/>
                </a:solidFill>
                <a:latin typeface="Corbel" pitchFamily="18"/>
                <a:sym typeface="Calibri"/>
              </a:rPr>
              <a:t>różnych</a:t>
            </a:r>
            <a:r>
              <a:rPr lang="pl-PL" sz="1600" b="1" dirty="0">
                <a:solidFill>
                  <a:srgbClr val="003B4D"/>
                </a:solidFill>
                <a:latin typeface="Corbel" pitchFamily="18"/>
                <a:sym typeface="Calibri"/>
              </a:rPr>
              <a:t> krajach i </a:t>
            </a:r>
            <a:r>
              <a:rPr lang="pl-PL" sz="1600" b="1" dirty="0" err="1">
                <a:solidFill>
                  <a:srgbClr val="003B4D"/>
                </a:solidFill>
                <a:latin typeface="Corbel" pitchFamily="18"/>
                <a:sym typeface="Calibri"/>
              </a:rPr>
              <a:t>poszczególnych</a:t>
            </a:r>
            <a:r>
              <a:rPr lang="pl-PL" sz="1600" b="1" dirty="0">
                <a:solidFill>
                  <a:srgbClr val="003B4D"/>
                </a:solidFill>
                <a:latin typeface="Corbel" pitchFamily="18"/>
                <a:sym typeface="Calibri"/>
              </a:rPr>
              <a:t> sektorach</a:t>
            </a:r>
          </a:p>
          <a:p>
            <a:pPr marL="762000" lvl="2" indent="-227013">
              <a:lnSpc>
                <a:spcPct val="150000"/>
              </a:lnSpc>
              <a:buFont typeface="Arial" charset="0"/>
              <a:buChar char="•"/>
            </a:pPr>
            <a:r>
              <a:rPr lang="pl-PL" sz="1600" b="1" dirty="0" err="1">
                <a:solidFill>
                  <a:srgbClr val="003B4D"/>
                </a:solidFill>
                <a:latin typeface="Corbel" pitchFamily="18"/>
                <a:sym typeface="Calibri"/>
              </a:rPr>
              <a:t>Używanie</a:t>
            </a:r>
            <a:r>
              <a:rPr lang="pl-PL" sz="1600" b="1" dirty="0">
                <a:solidFill>
                  <a:srgbClr val="003B4D"/>
                </a:solidFill>
                <a:latin typeface="Corbel" pitchFamily="18"/>
                <a:sym typeface="Calibri"/>
              </a:rPr>
              <a:t> prawidłowych </a:t>
            </a:r>
            <a:r>
              <a:rPr lang="pl-PL" sz="1600" b="1" dirty="0" err="1">
                <a:solidFill>
                  <a:srgbClr val="003B4D"/>
                </a:solidFill>
                <a:latin typeface="Corbel" pitchFamily="18"/>
                <a:sym typeface="Calibri"/>
              </a:rPr>
              <a:t>kanałów</a:t>
            </a:r>
            <a:r>
              <a:rPr lang="pl-PL" sz="1600" b="1" dirty="0">
                <a:solidFill>
                  <a:srgbClr val="003B4D"/>
                </a:solidFill>
                <a:latin typeface="Corbel" pitchFamily="18"/>
                <a:sym typeface="Calibri"/>
              </a:rPr>
              <a:t> i </a:t>
            </a:r>
            <a:r>
              <a:rPr lang="pl-PL" sz="1600" b="1" dirty="0" err="1">
                <a:solidFill>
                  <a:srgbClr val="003B4D"/>
                </a:solidFill>
                <a:latin typeface="Corbel" pitchFamily="18"/>
                <a:sym typeface="Calibri"/>
              </a:rPr>
              <a:t>instrumentów</a:t>
            </a:r>
            <a:r>
              <a:rPr lang="pl-PL" sz="1600" b="1" dirty="0">
                <a:solidFill>
                  <a:srgbClr val="003B4D"/>
                </a:solidFill>
                <a:latin typeface="Corbel" pitchFamily="18"/>
                <a:sym typeface="Calibri"/>
              </a:rPr>
              <a:t> marketingowych </a:t>
            </a:r>
          </a:p>
          <a:p>
            <a:pPr marL="762000" lvl="2" indent="-227013">
              <a:lnSpc>
                <a:spcPct val="150000"/>
              </a:lnSpc>
              <a:buFont typeface="Arial" charset="0"/>
              <a:buChar char="•"/>
            </a:pPr>
            <a:r>
              <a:rPr lang="pl-PL" sz="1600" b="1" dirty="0" err="1">
                <a:solidFill>
                  <a:srgbClr val="003B4D"/>
                </a:solidFill>
                <a:latin typeface="Corbel" pitchFamily="18"/>
                <a:sym typeface="Calibri"/>
              </a:rPr>
              <a:t>Wartośc</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mediów</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społecznościowych</a:t>
            </a:r>
            <a:r>
              <a:rPr lang="pl-PL" sz="1600" b="1" dirty="0">
                <a:solidFill>
                  <a:srgbClr val="003B4D"/>
                </a:solidFill>
                <a:latin typeface="Corbel" pitchFamily="18"/>
                <a:sym typeface="Calibri"/>
              </a:rPr>
              <a:t> </a:t>
            </a:r>
          </a:p>
          <a:p>
            <a:pPr marL="762000" lvl="2" indent="-227013">
              <a:lnSpc>
                <a:spcPct val="150000"/>
              </a:lnSpc>
              <a:buFont typeface="Arial" charset="0"/>
              <a:buChar char="•"/>
            </a:pPr>
            <a:r>
              <a:rPr lang="pl-PL" sz="1600" b="1" dirty="0">
                <a:solidFill>
                  <a:srgbClr val="003B4D"/>
                </a:solidFill>
                <a:latin typeface="Corbel" pitchFamily="18"/>
                <a:sym typeface="Calibri"/>
              </a:rPr>
              <a:t>Pozycjonowanie lokalizacji w stosunku do </a:t>
            </a:r>
            <a:r>
              <a:rPr lang="pl-PL" sz="1600" b="1" dirty="0" err="1">
                <a:solidFill>
                  <a:srgbClr val="003B4D"/>
                </a:solidFill>
                <a:latin typeface="Corbel" pitchFamily="18"/>
                <a:sym typeface="Calibri"/>
              </a:rPr>
              <a:t>konkurentów</a:t>
            </a:r>
            <a:r>
              <a:rPr lang="pl-PL" sz="1600" b="1" dirty="0">
                <a:solidFill>
                  <a:srgbClr val="003B4D"/>
                </a:solidFill>
                <a:latin typeface="Corbel" pitchFamily="18"/>
                <a:sym typeface="Calibri"/>
              </a:rPr>
              <a:t> </a:t>
            </a:r>
          </a:p>
          <a:p>
            <a:pPr marL="762000" lvl="2" indent="-227013">
              <a:lnSpc>
                <a:spcPct val="150000"/>
              </a:lnSpc>
              <a:buFont typeface="Arial" charset="0"/>
              <a:buChar char="•"/>
            </a:pPr>
            <a:r>
              <a:rPr lang="pl-PL" sz="1600" b="1" dirty="0" err="1">
                <a:solidFill>
                  <a:srgbClr val="003B4D"/>
                </a:solidFill>
                <a:latin typeface="Corbel" pitchFamily="18"/>
                <a:sym typeface="Calibri"/>
              </a:rPr>
              <a:t>Angażowanie</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partnerów</a:t>
            </a:r>
            <a:r>
              <a:rPr lang="pl-PL" sz="1600" b="1" dirty="0">
                <a:solidFill>
                  <a:srgbClr val="003B4D"/>
                </a:solidFill>
                <a:latin typeface="Corbel" pitchFamily="18"/>
                <a:sym typeface="Calibri"/>
              </a:rPr>
              <a:t> oraz </a:t>
            </a:r>
            <a:r>
              <a:rPr lang="pl-PL" sz="1600" b="1" dirty="0" err="1">
                <a:solidFill>
                  <a:srgbClr val="003B4D"/>
                </a:solidFill>
                <a:latin typeface="Corbel" pitchFamily="18"/>
                <a:sym typeface="Calibri"/>
              </a:rPr>
              <a:t>współpraca</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międzynarodowa</a:t>
            </a:r>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11874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838199"/>
            <a:ext cx="6268474" cy="1040559"/>
          </a:xfrm>
        </p:spPr>
        <p:txBody>
          <a:bodyPr/>
          <a:lstStyle/>
          <a:p>
            <a:r>
              <a:rPr lang="en-US" sz="2800" dirty="0">
                <a:latin typeface="Corbel" charset="0"/>
                <a:ea typeface="Corbel" charset="0"/>
                <a:cs typeface="Corbel" charset="0"/>
              </a:rPr>
              <a:t>FDI w </a:t>
            </a:r>
            <a:r>
              <a:rPr lang="en-US" sz="2800" dirty="0" err="1">
                <a:latin typeface="Corbel" charset="0"/>
                <a:ea typeface="Corbel" charset="0"/>
                <a:cs typeface="Corbel" charset="0"/>
              </a:rPr>
              <a:t>Europie</a:t>
            </a:r>
            <a:r>
              <a:rPr lang="en-US" sz="2800" dirty="0">
                <a:latin typeface="Corbel" charset="0"/>
                <a:ea typeface="Corbel" charset="0"/>
                <a:cs typeface="Corbel" charset="0"/>
              </a:rPr>
              <a:t> </a:t>
            </a:r>
            <a:r>
              <a:rPr lang="en-US" sz="2800" dirty="0" err="1">
                <a:latin typeface="Corbel" charset="0"/>
                <a:ea typeface="Corbel" charset="0"/>
                <a:cs typeface="Corbel" charset="0"/>
              </a:rPr>
              <a:t>spadły</a:t>
            </a:r>
            <a:r>
              <a:rPr lang="en-US" sz="2800" dirty="0">
                <a:latin typeface="Corbel" charset="0"/>
                <a:ea typeface="Corbel" charset="0"/>
                <a:cs typeface="Corbel" charset="0"/>
              </a:rPr>
              <a:t> </a:t>
            </a:r>
            <a:r>
              <a:rPr lang="en-US" sz="2800" dirty="0" err="1">
                <a:latin typeface="Corbel" charset="0"/>
                <a:ea typeface="Corbel" charset="0"/>
                <a:cs typeface="Corbel" charset="0"/>
              </a:rPr>
              <a:t>trzeci</a:t>
            </a:r>
            <a:r>
              <a:rPr lang="en-US" sz="2800" dirty="0">
                <a:latin typeface="Corbel" charset="0"/>
                <a:ea typeface="Corbel" charset="0"/>
                <a:cs typeface="Corbel" charset="0"/>
              </a:rPr>
              <a:t> </a:t>
            </a:r>
            <a:r>
              <a:rPr lang="en-US" sz="2800" dirty="0" err="1">
                <a:latin typeface="Corbel" charset="0"/>
                <a:ea typeface="Corbel" charset="0"/>
                <a:cs typeface="Corbel" charset="0"/>
              </a:rPr>
              <a:t>rok</a:t>
            </a:r>
            <a:r>
              <a:rPr lang="en-US" sz="2800" dirty="0">
                <a:latin typeface="Corbel" charset="0"/>
                <a:ea typeface="Corbel" charset="0"/>
                <a:cs typeface="Corbel" charset="0"/>
              </a:rPr>
              <a:t> z </a:t>
            </a:r>
            <a:r>
              <a:rPr lang="en-US" sz="2800" dirty="0" err="1">
                <a:latin typeface="Corbel" charset="0"/>
                <a:ea typeface="Corbel" charset="0"/>
                <a:cs typeface="Corbel" charset="0"/>
              </a:rPr>
              <a:t>rzędu</a:t>
            </a:r>
            <a:r>
              <a:rPr lang="en-US" sz="2800" dirty="0">
                <a:latin typeface="Corbel" charset="0"/>
                <a:ea typeface="Corbel" charset="0"/>
                <a:cs typeface="Corbel" charset="0"/>
              </a:rPr>
              <a:t> </a:t>
            </a:r>
            <a:r>
              <a:rPr lang="en-US" sz="1200" b="0" dirty="0" err="1">
                <a:latin typeface="Corbel" charset="0"/>
                <a:ea typeface="Corbel" charset="0"/>
                <a:cs typeface="Corbel" charset="0"/>
              </a:rPr>
              <a:t>Według</a:t>
            </a:r>
            <a:r>
              <a:rPr lang="en-US" sz="1200" b="0" dirty="0">
                <a:latin typeface="Corbel" charset="0"/>
                <a:ea typeface="Corbel" charset="0"/>
                <a:cs typeface="Corbel" charset="0"/>
              </a:rPr>
              <a:t> </a:t>
            </a:r>
            <a:r>
              <a:rPr lang="en-US" sz="1200" b="0" dirty="0" err="1">
                <a:latin typeface="Corbel" charset="0"/>
                <a:ea typeface="Corbel" charset="0"/>
                <a:cs typeface="Corbel" charset="0"/>
              </a:rPr>
              <a:t>oficjalnych</a:t>
            </a:r>
            <a:r>
              <a:rPr lang="en-US" sz="1200" b="0" dirty="0">
                <a:latin typeface="Corbel" charset="0"/>
                <a:ea typeface="Corbel" charset="0"/>
                <a:cs typeface="Corbel" charset="0"/>
              </a:rPr>
              <a:t> </a:t>
            </a:r>
            <a:r>
              <a:rPr lang="en-US" sz="1200" b="0" dirty="0" err="1">
                <a:latin typeface="Corbel" charset="0"/>
                <a:ea typeface="Corbel" charset="0"/>
                <a:cs typeface="Corbel" charset="0"/>
              </a:rPr>
              <a:t>badań</a:t>
            </a:r>
            <a:r>
              <a:rPr lang="en-US" sz="1200" b="0" dirty="0">
                <a:latin typeface="Corbel" charset="0"/>
                <a:ea typeface="Corbel" charset="0"/>
                <a:cs typeface="Corbel" charset="0"/>
              </a:rPr>
              <a:t> </a:t>
            </a:r>
            <a:r>
              <a:rPr lang="en-US" sz="1200" b="0" dirty="0" err="1">
                <a:latin typeface="Corbel" charset="0"/>
                <a:ea typeface="Corbel" charset="0"/>
                <a:cs typeface="Corbel" charset="0"/>
              </a:rPr>
              <a:t>przeprowadzonych</a:t>
            </a:r>
            <a:r>
              <a:rPr lang="en-US" sz="1200" b="0" dirty="0">
                <a:latin typeface="Corbel" charset="0"/>
                <a:ea typeface="Corbel" charset="0"/>
                <a:cs typeface="Corbel" charset="0"/>
              </a:rPr>
              <a:t> </a:t>
            </a:r>
            <a:r>
              <a:rPr lang="en-US" sz="1200" b="0" dirty="0" err="1">
                <a:latin typeface="Corbel" charset="0"/>
                <a:ea typeface="Corbel" charset="0"/>
                <a:cs typeface="Corbel" charset="0"/>
              </a:rPr>
              <a:t>poprzez</a:t>
            </a:r>
            <a:r>
              <a:rPr lang="en-US" sz="1200" b="0" dirty="0">
                <a:latin typeface="Corbel" charset="0"/>
                <a:ea typeface="Corbel" charset="0"/>
                <a:cs typeface="Corbel" charset="0"/>
              </a:rPr>
              <a:t> OECD, UNCTAD I </a:t>
            </a:r>
            <a:r>
              <a:rPr lang="en-US" sz="1200" b="0" dirty="0" err="1">
                <a:latin typeface="Corbel" charset="0"/>
                <a:ea typeface="Corbel" charset="0"/>
                <a:cs typeface="Corbel" charset="0"/>
              </a:rPr>
              <a:t>fdiMarket</a:t>
            </a:r>
            <a:endParaRPr lang="en-US" sz="1100" b="0" dirty="0">
              <a:latin typeface="Corbel" charset="0"/>
              <a:ea typeface="Corbel" charset="0"/>
              <a:cs typeface="Corbel" charset="0"/>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05" y="1783364"/>
            <a:ext cx="6007100" cy="5173570"/>
          </a:xfrm>
          <a:prstGeom prst="rect">
            <a:avLst/>
          </a:prstGeom>
        </p:spPr>
      </p:pic>
      <p:sp>
        <p:nvSpPr>
          <p:cNvPr id="18" name="TextBox 17"/>
          <p:cNvSpPr txBox="1"/>
          <p:nvPr/>
        </p:nvSpPr>
        <p:spPr>
          <a:xfrm>
            <a:off x="3088059" y="4355013"/>
            <a:ext cx="3239525" cy="2800767"/>
          </a:xfrm>
          <a:prstGeom prst="rect">
            <a:avLst/>
          </a:prstGeom>
          <a:solidFill>
            <a:srgbClr val="FFFFFF"/>
          </a:solidFill>
        </p:spPr>
        <p:txBody>
          <a:bodyPr wrap="square" rtlCol="0">
            <a:spAutoFit/>
          </a:bodyPr>
          <a:lstStyle/>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a:p>
            <a:endParaRPr lang="en-US" sz="1600">
              <a:latin typeface="Corbel" charset="0"/>
              <a:ea typeface="Corbel" charset="0"/>
              <a:cs typeface="Corbel" charset="0"/>
            </a:endParaRPr>
          </a:p>
        </p:txBody>
      </p:sp>
      <p:sp>
        <p:nvSpPr>
          <p:cNvPr id="5" name="TextBox 4"/>
          <p:cNvSpPr txBox="1"/>
          <p:nvPr/>
        </p:nvSpPr>
        <p:spPr>
          <a:xfrm>
            <a:off x="6654305" y="1943100"/>
            <a:ext cx="3061196" cy="5262979"/>
          </a:xfrm>
          <a:prstGeom prst="rect">
            <a:avLst/>
          </a:prstGeom>
          <a:noFill/>
        </p:spPr>
        <p:txBody>
          <a:bodyPr wrap="square" rtlCol="0">
            <a:spAutoFit/>
          </a:bodyPr>
          <a:lstStyle/>
          <a:p>
            <a:pPr>
              <a:lnSpc>
                <a:spcPct val="150000"/>
              </a:lnSpc>
            </a:pPr>
            <a:r>
              <a:rPr lang="en-US" sz="1400" b="1" dirty="0" err="1">
                <a:latin typeface="Corbel" charset="0"/>
                <a:ea typeface="Corbel" charset="0"/>
                <a:cs typeface="Corbel" charset="0"/>
              </a:rPr>
              <a:t>liczby</a:t>
            </a:r>
            <a:r>
              <a:rPr lang="en-US" sz="1400" b="1" dirty="0">
                <a:latin typeface="Corbel" charset="0"/>
                <a:ea typeface="Corbel" charset="0"/>
                <a:cs typeface="Corbel" charset="0"/>
              </a:rPr>
              <a:t> </a:t>
            </a:r>
            <a:r>
              <a:rPr lang="en-US" sz="1400" b="1" dirty="0" err="1">
                <a:latin typeface="Corbel" charset="0"/>
                <a:ea typeface="Corbel" charset="0"/>
                <a:cs typeface="Corbel" charset="0"/>
              </a:rPr>
              <a:t>projektów</a:t>
            </a:r>
            <a:r>
              <a:rPr lang="en-US" sz="1400" b="1" dirty="0">
                <a:latin typeface="Corbel" charset="0"/>
                <a:ea typeface="Corbel" charset="0"/>
                <a:cs typeface="Corbel" charset="0"/>
              </a:rPr>
              <a:t> </a:t>
            </a:r>
            <a:r>
              <a:rPr lang="en-US" sz="1400" b="1" dirty="0" err="1">
                <a:latin typeface="Corbel" charset="0"/>
                <a:ea typeface="Corbel" charset="0"/>
                <a:cs typeface="Corbel" charset="0"/>
              </a:rPr>
              <a:t>spadly</a:t>
            </a:r>
            <a:r>
              <a:rPr lang="en-US" sz="1400" b="1" dirty="0">
                <a:latin typeface="Corbel" charset="0"/>
                <a:ea typeface="Corbel" charset="0"/>
                <a:cs typeface="Corbel" charset="0"/>
              </a:rPr>
              <a:t> o 9 % do </a:t>
            </a:r>
          </a:p>
          <a:p>
            <a:pPr>
              <a:lnSpc>
                <a:spcPct val="150000"/>
              </a:lnSpc>
            </a:pPr>
            <a:endParaRPr lang="en-US" sz="1400" b="1" dirty="0">
              <a:latin typeface="Corbel" charset="0"/>
              <a:ea typeface="Corbel" charset="0"/>
              <a:cs typeface="Corbel" charset="0"/>
            </a:endParaRPr>
          </a:p>
          <a:p>
            <a:pPr>
              <a:lnSpc>
                <a:spcPct val="150000"/>
              </a:lnSpc>
            </a:pPr>
            <a:r>
              <a:rPr lang="en-US" sz="1400" b="1" dirty="0" err="1">
                <a:latin typeface="Corbel" charset="0"/>
                <a:ea typeface="Corbel" charset="0"/>
                <a:cs typeface="Corbel" charset="0"/>
              </a:rPr>
              <a:t>Inwestycje</a:t>
            </a:r>
            <a:r>
              <a:rPr lang="en-US" sz="1400" b="1" dirty="0">
                <a:latin typeface="Corbel" charset="0"/>
                <a:ea typeface="Corbel" charset="0"/>
                <a:cs typeface="Corbel" charset="0"/>
              </a:rPr>
              <a:t> </a:t>
            </a:r>
            <a:r>
              <a:rPr lang="en-US" sz="1400" b="1" dirty="0" err="1">
                <a:latin typeface="Corbel" charset="0"/>
                <a:ea typeface="Corbel" charset="0"/>
                <a:cs typeface="Corbel" charset="0"/>
              </a:rPr>
              <a:t>kapitałowe</a:t>
            </a:r>
            <a:r>
              <a:rPr lang="en-US" sz="1400" b="1" dirty="0">
                <a:latin typeface="Corbel" charset="0"/>
                <a:ea typeface="Corbel" charset="0"/>
                <a:cs typeface="Corbel" charset="0"/>
              </a:rPr>
              <a:t> </a:t>
            </a:r>
            <a:r>
              <a:rPr lang="en-US" sz="1400" b="1" dirty="0" err="1">
                <a:latin typeface="Corbel" charset="0"/>
                <a:ea typeface="Corbel" charset="0"/>
                <a:cs typeface="Corbel" charset="0"/>
              </a:rPr>
              <a:t>spadły</a:t>
            </a:r>
            <a:r>
              <a:rPr lang="en-US" sz="1400" b="1" dirty="0">
                <a:latin typeface="Corbel" charset="0"/>
                <a:ea typeface="Corbel" charset="0"/>
                <a:cs typeface="Corbel" charset="0"/>
              </a:rPr>
              <a:t> o 12%</a:t>
            </a:r>
          </a:p>
          <a:p>
            <a:pPr>
              <a:lnSpc>
                <a:spcPct val="150000"/>
              </a:lnSpc>
            </a:pPr>
            <a:endParaRPr lang="en-US" sz="1400" b="1" dirty="0">
              <a:latin typeface="Corbel" charset="0"/>
              <a:ea typeface="Corbel" charset="0"/>
              <a:cs typeface="Corbel" charset="0"/>
            </a:endParaRPr>
          </a:p>
          <a:p>
            <a:pPr>
              <a:lnSpc>
                <a:spcPct val="150000"/>
              </a:lnSpc>
            </a:pPr>
            <a:r>
              <a:rPr lang="en-US" sz="1400" b="1" dirty="0" err="1">
                <a:latin typeface="Corbel" charset="0"/>
                <a:ea typeface="Corbel" charset="0"/>
                <a:cs typeface="Corbel" charset="0"/>
              </a:rPr>
              <a:t>Liczba</a:t>
            </a:r>
            <a:r>
              <a:rPr lang="en-US" sz="1400" b="1" dirty="0">
                <a:latin typeface="Corbel" charset="0"/>
                <a:ea typeface="Corbel" charset="0"/>
                <a:cs typeface="Corbel" charset="0"/>
              </a:rPr>
              <a:t> </a:t>
            </a:r>
            <a:r>
              <a:rPr lang="en-US" sz="1400" b="1" dirty="0" err="1">
                <a:latin typeface="Corbel" charset="0"/>
                <a:ea typeface="Corbel" charset="0"/>
                <a:cs typeface="Corbel" charset="0"/>
              </a:rPr>
              <a:t>miejsc</a:t>
            </a:r>
            <a:r>
              <a:rPr lang="en-US" sz="1400" b="1" dirty="0">
                <a:latin typeface="Corbel" charset="0"/>
                <a:ea typeface="Corbel" charset="0"/>
                <a:cs typeface="Corbel" charset="0"/>
              </a:rPr>
              <a:t> </a:t>
            </a:r>
            <a:r>
              <a:rPr lang="en-US" sz="1400" b="1" dirty="0" err="1">
                <a:latin typeface="Corbel" charset="0"/>
                <a:ea typeface="Corbel" charset="0"/>
                <a:cs typeface="Corbel" charset="0"/>
              </a:rPr>
              <a:t>pracy</a:t>
            </a:r>
            <a:r>
              <a:rPr lang="en-US" sz="1400" b="1" dirty="0">
                <a:latin typeface="Corbel" charset="0"/>
                <a:ea typeface="Corbel" charset="0"/>
                <a:cs typeface="Corbel" charset="0"/>
              </a:rPr>
              <a:t> </a:t>
            </a:r>
            <a:r>
              <a:rPr lang="en-US" sz="1400" b="1" dirty="0" err="1">
                <a:latin typeface="Corbel" charset="0"/>
                <a:ea typeface="Corbel" charset="0"/>
                <a:cs typeface="Corbel" charset="0"/>
              </a:rPr>
              <a:t>wzrosły</a:t>
            </a:r>
            <a:r>
              <a:rPr lang="en-US" sz="1400" b="1" dirty="0">
                <a:latin typeface="Corbel" charset="0"/>
                <a:ea typeface="Corbel" charset="0"/>
                <a:cs typeface="Corbel" charset="0"/>
              </a:rPr>
              <a:t> o 13%</a:t>
            </a:r>
          </a:p>
          <a:p>
            <a:pPr>
              <a:lnSpc>
                <a:spcPct val="150000"/>
              </a:lnSpc>
            </a:pPr>
            <a:endParaRPr lang="en-US" sz="1400" dirty="0">
              <a:latin typeface="Corbel" charset="0"/>
              <a:ea typeface="Corbel" charset="0"/>
              <a:cs typeface="Corbel" charset="0"/>
            </a:endParaRPr>
          </a:p>
          <a:p>
            <a:endParaRPr lang="en-US" sz="1400" dirty="0">
              <a:latin typeface="Corbel" charset="0"/>
              <a:ea typeface="Corbel" charset="0"/>
              <a:cs typeface="Corbel" charset="0"/>
            </a:endParaRPr>
          </a:p>
          <a:p>
            <a:pPr marL="285750" indent="-285750">
              <a:buFont typeface="Arial" charset="0"/>
              <a:buChar char="•"/>
            </a:pPr>
            <a:r>
              <a:rPr lang="en-US" sz="1400" b="1" dirty="0" err="1">
                <a:latin typeface="Corbel" charset="0"/>
                <a:ea typeface="Corbel" charset="0"/>
                <a:cs typeface="Corbel" charset="0"/>
              </a:rPr>
              <a:t>Łotwy</a:t>
            </a:r>
            <a:r>
              <a:rPr lang="en-US" sz="1400" dirty="0">
                <a:latin typeface="Corbel" charset="0"/>
                <a:ea typeface="Corbel" charset="0"/>
                <a:cs typeface="Corbel" charset="0"/>
              </a:rPr>
              <a:t>, </a:t>
            </a:r>
            <a:r>
              <a:rPr lang="en-US" sz="1400" dirty="0" err="1">
                <a:latin typeface="Corbel" charset="0"/>
                <a:ea typeface="Corbel" charset="0"/>
                <a:cs typeface="Corbel" charset="0"/>
              </a:rPr>
              <a:t>jak</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b="1" dirty="0" err="1">
                <a:latin typeface="Corbel" charset="0"/>
                <a:ea typeface="Corbel" charset="0"/>
                <a:cs typeface="Corbel" charset="0"/>
              </a:rPr>
              <a:t>Estonii</a:t>
            </a:r>
            <a:r>
              <a:rPr lang="en-US" sz="1400" dirty="0">
                <a:latin typeface="Corbel" charset="0"/>
                <a:ea typeface="Corbel" charset="0"/>
                <a:cs typeface="Corbel" charset="0"/>
              </a:rPr>
              <a:t> </a:t>
            </a:r>
            <a:r>
              <a:rPr lang="en-US" sz="1400" dirty="0" err="1">
                <a:latin typeface="Corbel" charset="0"/>
                <a:ea typeface="Corbel" charset="0"/>
                <a:cs typeface="Corbel" charset="0"/>
              </a:rPr>
              <a:t>odnotowano</a:t>
            </a:r>
            <a:r>
              <a:rPr lang="en-US" sz="1400" dirty="0">
                <a:latin typeface="Corbel" charset="0"/>
                <a:ea typeface="Corbel" charset="0"/>
                <a:cs typeface="Corbel" charset="0"/>
              </a:rPr>
              <a:t> </a:t>
            </a:r>
            <a:r>
              <a:rPr lang="en-US" sz="1400" dirty="0" err="1">
                <a:latin typeface="Corbel" charset="0"/>
                <a:ea typeface="Corbel" charset="0"/>
                <a:cs typeface="Corbel" charset="0"/>
              </a:rPr>
              <a:t>wzrost</a:t>
            </a:r>
            <a:r>
              <a:rPr lang="en-US" sz="1400" dirty="0">
                <a:latin typeface="Corbel" charset="0"/>
                <a:ea typeface="Corbel" charset="0"/>
                <a:cs typeface="Corbel" charset="0"/>
              </a:rPr>
              <a:t> FDI, </a:t>
            </a:r>
            <a:r>
              <a:rPr lang="en-US" sz="1400" dirty="0" err="1">
                <a:latin typeface="Corbel" charset="0"/>
                <a:ea typeface="Corbel" charset="0"/>
                <a:cs typeface="Corbel" charset="0"/>
              </a:rPr>
              <a:t>liczba</a:t>
            </a:r>
            <a:r>
              <a:rPr lang="en-US" sz="1400" dirty="0">
                <a:latin typeface="Corbel" charset="0"/>
                <a:ea typeface="Corbel" charset="0"/>
                <a:cs typeface="Corbel" charset="0"/>
              </a:rPr>
              <a:t> </a:t>
            </a:r>
            <a:r>
              <a:rPr lang="en-US" sz="1400" dirty="0" err="1">
                <a:latin typeface="Corbel" charset="0"/>
                <a:ea typeface="Corbel" charset="0"/>
                <a:cs typeface="Corbel" charset="0"/>
              </a:rPr>
              <a:t>projektów</a:t>
            </a:r>
            <a:r>
              <a:rPr lang="en-US" sz="1400" dirty="0">
                <a:latin typeface="Corbel" charset="0"/>
                <a:ea typeface="Corbel" charset="0"/>
                <a:cs typeface="Corbel" charset="0"/>
              </a:rPr>
              <a:t> </a:t>
            </a:r>
            <a:r>
              <a:rPr lang="en-US" sz="1400" dirty="0" err="1">
                <a:latin typeface="Corbel" charset="0"/>
                <a:ea typeface="Corbel" charset="0"/>
                <a:cs typeface="Corbel" charset="0"/>
              </a:rPr>
              <a:t>wzrosła</a:t>
            </a:r>
            <a:r>
              <a:rPr lang="en-US" sz="1400" dirty="0">
                <a:latin typeface="Corbel" charset="0"/>
                <a:ea typeface="Corbel" charset="0"/>
                <a:cs typeface="Corbel" charset="0"/>
              </a:rPr>
              <a:t> </a:t>
            </a:r>
            <a:r>
              <a:rPr lang="en-US" sz="1400" dirty="0" err="1">
                <a:latin typeface="Corbel" charset="0"/>
                <a:ea typeface="Corbel" charset="0"/>
                <a:cs typeface="Corbel" charset="0"/>
              </a:rPr>
              <a:t>odpowiednio</a:t>
            </a:r>
            <a:r>
              <a:rPr lang="en-US" sz="1400" dirty="0">
                <a:latin typeface="Corbel" charset="0"/>
                <a:ea typeface="Corbel" charset="0"/>
                <a:cs typeface="Corbel" charset="0"/>
              </a:rPr>
              <a:t> o 44% </a:t>
            </a:r>
            <a:r>
              <a:rPr lang="en-US" sz="1400" dirty="0" err="1">
                <a:latin typeface="Corbel" charset="0"/>
                <a:ea typeface="Corbel" charset="0"/>
                <a:cs typeface="Corbel" charset="0"/>
              </a:rPr>
              <a:t>i</a:t>
            </a:r>
            <a:r>
              <a:rPr lang="en-US" sz="1400" dirty="0">
                <a:latin typeface="Corbel" charset="0"/>
                <a:ea typeface="Corbel" charset="0"/>
                <a:cs typeface="Corbel" charset="0"/>
              </a:rPr>
              <a:t> 60%.</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Inwestycje</a:t>
            </a:r>
            <a:r>
              <a:rPr lang="en-US" sz="1400" dirty="0">
                <a:latin typeface="Corbel" charset="0"/>
                <a:ea typeface="Corbel" charset="0"/>
                <a:cs typeface="Corbel" charset="0"/>
              </a:rPr>
              <a:t> </a:t>
            </a:r>
            <a:r>
              <a:rPr lang="en-US" sz="1400" dirty="0" err="1">
                <a:latin typeface="Corbel" charset="0"/>
                <a:ea typeface="Corbel" charset="0"/>
                <a:cs typeface="Corbel" charset="0"/>
              </a:rPr>
              <a:t>kapitałowe</a:t>
            </a:r>
            <a:r>
              <a:rPr lang="en-US" sz="1400" dirty="0">
                <a:latin typeface="Corbel" charset="0"/>
                <a:ea typeface="Corbel" charset="0"/>
                <a:cs typeface="Corbel" charset="0"/>
              </a:rPr>
              <a:t> w </a:t>
            </a:r>
            <a:r>
              <a:rPr lang="en-US" sz="1400" b="1" dirty="0" err="1">
                <a:latin typeface="Corbel" charset="0"/>
                <a:ea typeface="Corbel" charset="0"/>
                <a:cs typeface="Corbel" charset="0"/>
              </a:rPr>
              <a:t>Szwajcarię</a:t>
            </a:r>
            <a:r>
              <a:rPr lang="en-US" sz="1400" b="1" dirty="0">
                <a:latin typeface="Corbel" charset="0"/>
                <a:ea typeface="Corbel" charset="0"/>
                <a:cs typeface="Corbel" charset="0"/>
              </a:rPr>
              <a:t> </a:t>
            </a:r>
            <a:r>
              <a:rPr lang="en-US" sz="1400" dirty="0" err="1">
                <a:latin typeface="Corbel" charset="0"/>
                <a:ea typeface="Corbel" charset="0"/>
                <a:cs typeface="Corbel" charset="0"/>
              </a:rPr>
              <a:t>wzrosły</a:t>
            </a:r>
            <a:r>
              <a:rPr lang="en-US" sz="1400" dirty="0">
                <a:latin typeface="Corbel" charset="0"/>
                <a:ea typeface="Corbel" charset="0"/>
                <a:cs typeface="Corbel" charset="0"/>
              </a:rPr>
              <a:t> o 46%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liczba</a:t>
            </a:r>
            <a:r>
              <a:rPr lang="en-US" sz="1400" dirty="0">
                <a:latin typeface="Corbel" charset="0"/>
                <a:ea typeface="Corbel" charset="0"/>
                <a:cs typeface="Corbel" charset="0"/>
              </a:rPr>
              <a:t> </a:t>
            </a:r>
            <a:r>
              <a:rPr lang="en-US" sz="1400" dirty="0" err="1">
                <a:latin typeface="Corbel" charset="0"/>
                <a:ea typeface="Corbel" charset="0"/>
                <a:cs typeface="Corbel" charset="0"/>
              </a:rPr>
              <a:t>projektów</a:t>
            </a:r>
            <a:r>
              <a:rPr lang="en-US" sz="1400" dirty="0">
                <a:latin typeface="Corbel" charset="0"/>
                <a:ea typeface="Corbel" charset="0"/>
                <a:cs typeface="Corbel" charset="0"/>
              </a:rPr>
              <a:t> </a:t>
            </a:r>
            <a:r>
              <a:rPr lang="en-US" sz="1400" dirty="0" err="1">
                <a:latin typeface="Corbel" charset="0"/>
                <a:ea typeface="Corbel" charset="0"/>
                <a:cs typeface="Corbel" charset="0"/>
              </a:rPr>
              <a:t>wzrosła</a:t>
            </a:r>
            <a:r>
              <a:rPr lang="en-US" sz="1400" dirty="0">
                <a:latin typeface="Corbel" charset="0"/>
                <a:ea typeface="Corbel" charset="0"/>
                <a:cs typeface="Corbel" charset="0"/>
              </a:rPr>
              <a:t> o 57% w 2016 </a:t>
            </a:r>
            <a:r>
              <a:rPr lang="en-US" sz="1400" dirty="0" err="1">
                <a:latin typeface="Corbel" charset="0"/>
                <a:ea typeface="Corbel" charset="0"/>
                <a:cs typeface="Corbel" charset="0"/>
              </a:rPr>
              <a:t>roku</a:t>
            </a:r>
            <a:r>
              <a:rPr lang="en-US" sz="1400" dirty="0">
                <a:latin typeface="Corbel" charset="0"/>
                <a:ea typeface="Corbel" charset="0"/>
                <a:cs typeface="Corbel" charset="0"/>
              </a:rPr>
              <a:t>.</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b="1" dirty="0" err="1">
                <a:latin typeface="Corbel" charset="0"/>
                <a:ea typeface="Corbel" charset="0"/>
                <a:cs typeface="Corbel" charset="0"/>
              </a:rPr>
              <a:t>Niemcy</a:t>
            </a:r>
            <a:r>
              <a:rPr lang="en-US" sz="1400" dirty="0">
                <a:latin typeface="Corbel" charset="0"/>
                <a:ea typeface="Corbel" charset="0"/>
                <a:cs typeface="Corbel" charset="0"/>
              </a:rPr>
              <a:t> </a:t>
            </a:r>
            <a:r>
              <a:rPr lang="en-US" sz="1400" dirty="0" err="1">
                <a:latin typeface="Corbel" charset="0"/>
                <a:ea typeface="Corbel" charset="0"/>
                <a:cs typeface="Corbel" charset="0"/>
              </a:rPr>
              <a:t>przekroczyły</a:t>
            </a:r>
            <a:r>
              <a:rPr lang="en-US" sz="1400" dirty="0">
                <a:latin typeface="Corbel" charset="0"/>
                <a:ea typeface="Corbel" charset="0"/>
                <a:cs typeface="Corbel" charset="0"/>
              </a:rPr>
              <a:t> </a:t>
            </a:r>
            <a:r>
              <a:rPr lang="en-US" sz="1400" dirty="0" err="1">
                <a:latin typeface="Corbel" charset="0"/>
                <a:ea typeface="Corbel" charset="0"/>
                <a:cs typeface="Corbel" charset="0"/>
              </a:rPr>
              <a:t>Wielką</a:t>
            </a:r>
            <a:r>
              <a:rPr lang="en-US" sz="1400" dirty="0">
                <a:latin typeface="Corbel" charset="0"/>
                <a:ea typeface="Corbel" charset="0"/>
                <a:cs typeface="Corbel" charset="0"/>
              </a:rPr>
              <a:t> </a:t>
            </a:r>
            <a:r>
              <a:rPr lang="en-US" sz="1400" dirty="0" err="1">
                <a:latin typeface="Corbel" charset="0"/>
                <a:ea typeface="Corbel" charset="0"/>
                <a:cs typeface="Corbel" charset="0"/>
              </a:rPr>
              <a:t>Brytanię</a:t>
            </a:r>
            <a:r>
              <a:rPr lang="en-US" sz="1400" dirty="0">
                <a:latin typeface="Corbel" charset="0"/>
                <a:ea typeface="Corbel" charset="0"/>
                <a:cs typeface="Corbel" charset="0"/>
              </a:rPr>
              <a:t> </a:t>
            </a:r>
            <a:r>
              <a:rPr lang="en-US" sz="1400" dirty="0" err="1">
                <a:latin typeface="Corbel" charset="0"/>
                <a:ea typeface="Corbel" charset="0"/>
                <a:cs typeface="Corbel" charset="0"/>
              </a:rPr>
              <a:t>jako</a:t>
            </a:r>
            <a:r>
              <a:rPr lang="en-US" sz="1400" dirty="0">
                <a:latin typeface="Corbel" charset="0"/>
                <a:ea typeface="Corbel" charset="0"/>
                <a:cs typeface="Corbel" charset="0"/>
              </a:rPr>
              <a:t> </a:t>
            </a:r>
            <a:r>
              <a:rPr lang="en-US" sz="1400" dirty="0" err="1">
                <a:latin typeface="Corbel" charset="0"/>
                <a:ea typeface="Corbel" charset="0"/>
                <a:cs typeface="Corbel" charset="0"/>
              </a:rPr>
              <a:t>inwestora</a:t>
            </a:r>
            <a:r>
              <a:rPr lang="en-US" sz="1400" dirty="0">
                <a:latin typeface="Corbel" charset="0"/>
                <a:ea typeface="Corbel" charset="0"/>
                <a:cs typeface="Corbel" charset="0"/>
              </a:rPr>
              <a:t> w 2017. </a:t>
            </a:r>
            <a:r>
              <a:rPr lang="en-US" sz="1400" dirty="0" err="1">
                <a:latin typeface="Corbel" charset="0"/>
                <a:ea typeface="Corbel" charset="0"/>
                <a:cs typeface="Corbel" charset="0"/>
              </a:rPr>
              <a:t>Niemieckie</a:t>
            </a:r>
            <a:r>
              <a:rPr lang="en-US" sz="1400" dirty="0">
                <a:latin typeface="Corbel" charset="0"/>
                <a:ea typeface="Corbel" charset="0"/>
                <a:cs typeface="Corbel" charset="0"/>
              </a:rPr>
              <a:t> </a:t>
            </a:r>
            <a:r>
              <a:rPr lang="en-US" sz="1400" dirty="0" err="1">
                <a:latin typeface="Corbel" charset="0"/>
                <a:ea typeface="Corbel" charset="0"/>
                <a:cs typeface="Corbel" charset="0"/>
              </a:rPr>
              <a:t>investycje</a:t>
            </a:r>
            <a:r>
              <a:rPr lang="en-US" sz="1400" dirty="0">
                <a:latin typeface="Corbel" charset="0"/>
                <a:ea typeface="Corbel" charset="0"/>
                <a:cs typeface="Corbel" charset="0"/>
              </a:rPr>
              <a:t> </a:t>
            </a:r>
            <a:r>
              <a:rPr lang="en-US" sz="1400" dirty="0" err="1">
                <a:latin typeface="Corbel" charset="0"/>
                <a:ea typeface="Corbel" charset="0"/>
                <a:cs typeface="Corbel" charset="0"/>
              </a:rPr>
              <a:t>stanowia</a:t>
            </a:r>
            <a:r>
              <a:rPr lang="en-US" sz="1400" dirty="0">
                <a:latin typeface="Corbel" charset="0"/>
                <a:ea typeface="Corbel" charset="0"/>
                <a:cs typeface="Corbel" charset="0"/>
              </a:rPr>
              <a:t> </a:t>
            </a:r>
            <a:r>
              <a:rPr lang="en-US" sz="1400" dirty="0" err="1">
                <a:latin typeface="Corbel" charset="0"/>
                <a:ea typeface="Corbel" charset="0"/>
                <a:cs typeface="Corbel" charset="0"/>
              </a:rPr>
              <a:t>ponad</a:t>
            </a:r>
            <a:r>
              <a:rPr lang="en-US" sz="1400" dirty="0">
                <a:latin typeface="Corbel" charset="0"/>
                <a:ea typeface="Corbel" charset="0"/>
                <a:cs typeface="Corbel" charset="0"/>
              </a:rPr>
              <a:t> 21% </a:t>
            </a:r>
            <a:r>
              <a:rPr lang="en-US" sz="1400" dirty="0" err="1">
                <a:latin typeface="Corbel" charset="0"/>
                <a:ea typeface="Corbel" charset="0"/>
                <a:cs typeface="Corbel" charset="0"/>
              </a:rPr>
              <a:t>projektów</a:t>
            </a:r>
            <a:r>
              <a:rPr lang="en-US" sz="1400" dirty="0">
                <a:latin typeface="Corbel" charset="0"/>
                <a:ea typeface="Corbel" charset="0"/>
                <a:cs typeface="Corbel" charset="0"/>
              </a:rPr>
              <a:t> w </a:t>
            </a:r>
            <a:r>
              <a:rPr lang="en-US" sz="1400" dirty="0" err="1">
                <a:latin typeface="Corbel" charset="0"/>
                <a:ea typeface="Corbel" charset="0"/>
                <a:cs typeface="Corbel" charset="0"/>
              </a:rPr>
              <a:t>regionie</a:t>
            </a:r>
            <a:r>
              <a:rPr lang="en-US" sz="1400" dirty="0">
                <a:latin typeface="Corbel" charset="0"/>
                <a:ea typeface="Corbel" charset="0"/>
                <a:cs typeface="Corbel" charset="0"/>
              </a:rPr>
              <a:t> </a:t>
            </a:r>
            <a:r>
              <a:rPr lang="en-US" sz="1400" dirty="0" err="1">
                <a:latin typeface="Corbel" charset="0"/>
                <a:ea typeface="Corbel" charset="0"/>
                <a:cs typeface="Corbel" charset="0"/>
              </a:rPr>
              <a:t>Europejskim</a:t>
            </a:r>
            <a:r>
              <a:rPr lang="en-US" sz="1400" dirty="0">
                <a:latin typeface="Corbel" charset="0"/>
                <a:ea typeface="Corbel" charset="0"/>
                <a:cs typeface="Corbel" charset="0"/>
              </a:rPr>
              <a:t>.</a:t>
            </a:r>
            <a:endParaRPr lang="en-US" sz="1600" dirty="0"/>
          </a:p>
        </p:txBody>
      </p:sp>
      <p:cxnSp>
        <p:nvCxnSpPr>
          <p:cNvPr id="20" name="Straight Arrow Connector 19"/>
          <p:cNvCxnSpPr/>
          <p:nvPr/>
        </p:nvCxnSpPr>
        <p:spPr>
          <a:xfrm>
            <a:off x="2781300" y="47244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p:cNvCxnSpPr/>
          <p:nvPr/>
        </p:nvCxnSpPr>
        <p:spPr>
          <a:xfrm flipV="1">
            <a:off x="2696846" y="5920098"/>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p:cNvCxnSpPr/>
          <p:nvPr/>
        </p:nvCxnSpPr>
        <p:spPr>
          <a:xfrm flipV="1">
            <a:off x="2732081" y="4975334"/>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sp>
        <p:nvSpPr>
          <p:cNvPr id="6" name="TextBox 5"/>
          <p:cNvSpPr txBox="1"/>
          <p:nvPr/>
        </p:nvSpPr>
        <p:spPr>
          <a:xfrm>
            <a:off x="3270024" y="4672212"/>
            <a:ext cx="2390523" cy="307777"/>
          </a:xfrm>
          <a:prstGeom prst="rect">
            <a:avLst/>
          </a:prstGeom>
          <a:noFill/>
        </p:spPr>
        <p:txBody>
          <a:bodyPr wrap="square" rtlCol="0">
            <a:spAutoFit/>
          </a:bodyPr>
          <a:lstStyle/>
          <a:p>
            <a:r>
              <a:rPr lang="en-US" sz="1400">
                <a:latin typeface="Corbel" charset="0"/>
                <a:ea typeface="Corbel" charset="0"/>
                <a:cs typeface="Corbel" charset="0"/>
              </a:rPr>
              <a:t>9% </a:t>
            </a:r>
            <a:r>
              <a:rPr lang="en-US" sz="1400" err="1">
                <a:latin typeface="Corbel" charset="0"/>
                <a:ea typeface="Corbel" charset="0"/>
                <a:cs typeface="Corbel" charset="0"/>
              </a:rPr>
              <a:t>mniej</a:t>
            </a:r>
            <a:r>
              <a:rPr lang="en-US" sz="1400">
                <a:latin typeface="Corbel" charset="0"/>
                <a:ea typeface="Corbel" charset="0"/>
                <a:cs typeface="Corbel" charset="0"/>
              </a:rPr>
              <a:t> </a:t>
            </a:r>
            <a:r>
              <a:rPr lang="en-US" sz="1400" err="1">
                <a:latin typeface="Corbel" charset="0"/>
                <a:ea typeface="Corbel" charset="0"/>
                <a:cs typeface="Corbel" charset="0"/>
              </a:rPr>
              <a:t>projektów</a:t>
            </a:r>
            <a:r>
              <a:rPr lang="en-US" sz="1400">
                <a:latin typeface="Corbel" charset="0"/>
                <a:ea typeface="Corbel" charset="0"/>
                <a:cs typeface="Corbel" charset="0"/>
              </a:rPr>
              <a:t> w 2016</a:t>
            </a:r>
          </a:p>
        </p:txBody>
      </p:sp>
      <p:sp>
        <p:nvSpPr>
          <p:cNvPr id="26" name="TextBox 25"/>
          <p:cNvSpPr txBox="1"/>
          <p:nvPr/>
        </p:nvSpPr>
        <p:spPr>
          <a:xfrm>
            <a:off x="3189536" y="5867400"/>
            <a:ext cx="2452600" cy="307777"/>
          </a:xfrm>
          <a:prstGeom prst="rect">
            <a:avLst/>
          </a:prstGeom>
          <a:noFill/>
        </p:spPr>
        <p:txBody>
          <a:bodyPr wrap="square" rtlCol="0">
            <a:spAutoFit/>
          </a:bodyPr>
          <a:lstStyle/>
          <a:p>
            <a:r>
              <a:rPr lang="en-US" sz="1400">
                <a:latin typeface="Corbel" charset="0"/>
                <a:ea typeface="Corbel" charset="0"/>
                <a:cs typeface="Corbel" charset="0"/>
              </a:rPr>
              <a:t>28% </a:t>
            </a:r>
            <a:r>
              <a:rPr lang="en-US" sz="1400" err="1">
                <a:latin typeface="Corbel" charset="0"/>
                <a:ea typeface="Corbel" charset="0"/>
                <a:cs typeface="Corbel" charset="0"/>
              </a:rPr>
              <a:t>wiecej</a:t>
            </a:r>
            <a:r>
              <a:rPr lang="en-US" sz="1400">
                <a:latin typeface="Corbel" charset="0"/>
                <a:ea typeface="Corbel" charset="0"/>
                <a:cs typeface="Corbel" charset="0"/>
              </a:rPr>
              <a:t> </a:t>
            </a:r>
            <a:r>
              <a:rPr lang="en-US" sz="1400" err="1">
                <a:latin typeface="Corbel" charset="0"/>
                <a:ea typeface="Corbel" charset="0"/>
                <a:cs typeface="Corbel" charset="0"/>
              </a:rPr>
              <a:t>projektów</a:t>
            </a:r>
            <a:r>
              <a:rPr lang="en-US" sz="1400">
                <a:latin typeface="Corbel" charset="0"/>
                <a:ea typeface="Corbel" charset="0"/>
                <a:cs typeface="Corbel" charset="0"/>
              </a:rPr>
              <a:t> w 2016</a:t>
            </a:r>
          </a:p>
        </p:txBody>
      </p:sp>
      <p:sp>
        <p:nvSpPr>
          <p:cNvPr id="27" name="TextBox 26"/>
          <p:cNvSpPr txBox="1"/>
          <p:nvPr/>
        </p:nvSpPr>
        <p:spPr>
          <a:xfrm>
            <a:off x="3270023" y="4920914"/>
            <a:ext cx="3626077" cy="307777"/>
          </a:xfrm>
          <a:prstGeom prst="rect">
            <a:avLst/>
          </a:prstGeom>
          <a:noFill/>
        </p:spPr>
        <p:txBody>
          <a:bodyPr wrap="square" rtlCol="0">
            <a:spAutoFit/>
          </a:bodyPr>
          <a:lstStyle/>
          <a:p>
            <a:r>
              <a:rPr lang="en-US" sz="1400" err="1">
                <a:latin typeface="Corbel" charset="0"/>
                <a:ea typeface="Corbel" charset="0"/>
                <a:cs typeface="Corbel" charset="0"/>
              </a:rPr>
              <a:t>inwestycje</a:t>
            </a:r>
            <a:r>
              <a:rPr lang="en-US" sz="1400">
                <a:latin typeface="Corbel" charset="0"/>
                <a:ea typeface="Corbel" charset="0"/>
                <a:cs typeface="Corbel" charset="0"/>
              </a:rPr>
              <a:t> </a:t>
            </a:r>
            <a:r>
              <a:rPr lang="en-US" sz="1400" err="1">
                <a:latin typeface="Corbel" charset="0"/>
                <a:ea typeface="Corbel" charset="0"/>
                <a:cs typeface="Corbel" charset="0"/>
              </a:rPr>
              <a:t>kapitałowe</a:t>
            </a:r>
            <a:r>
              <a:rPr lang="en-US" sz="1400">
                <a:latin typeface="Corbel" charset="0"/>
                <a:ea typeface="Corbel" charset="0"/>
                <a:cs typeface="Corbel" charset="0"/>
              </a:rPr>
              <a:t> </a:t>
            </a:r>
            <a:r>
              <a:rPr lang="en-US" sz="1400" err="1">
                <a:latin typeface="Corbel" charset="0"/>
                <a:ea typeface="Corbel" charset="0"/>
                <a:cs typeface="Corbel" charset="0"/>
              </a:rPr>
              <a:t>wzrosły</a:t>
            </a:r>
            <a:r>
              <a:rPr lang="en-US" sz="1400">
                <a:latin typeface="Corbel" charset="0"/>
                <a:ea typeface="Corbel" charset="0"/>
                <a:cs typeface="Corbel" charset="0"/>
              </a:rPr>
              <a:t> o 54%</a:t>
            </a:r>
          </a:p>
        </p:txBody>
      </p:sp>
      <p:cxnSp>
        <p:nvCxnSpPr>
          <p:cNvPr id="28" name="Straight Arrow Connector 27"/>
          <p:cNvCxnSpPr/>
          <p:nvPr/>
        </p:nvCxnSpPr>
        <p:spPr>
          <a:xfrm>
            <a:off x="2758044" y="56769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3220574" y="5635823"/>
            <a:ext cx="2390523" cy="307777"/>
          </a:xfrm>
          <a:prstGeom prst="rect">
            <a:avLst/>
          </a:prstGeom>
          <a:noFill/>
        </p:spPr>
        <p:txBody>
          <a:bodyPr wrap="square" rtlCol="0">
            <a:spAutoFit/>
          </a:bodyPr>
          <a:lstStyle/>
          <a:p>
            <a:r>
              <a:rPr lang="en-US" sz="1400">
                <a:latin typeface="Corbel" charset="0"/>
                <a:ea typeface="Corbel" charset="0"/>
                <a:cs typeface="Corbel" charset="0"/>
              </a:rPr>
              <a:t>5% </a:t>
            </a:r>
            <a:r>
              <a:rPr lang="en-US" sz="1400" err="1">
                <a:latin typeface="Corbel" charset="0"/>
                <a:ea typeface="Corbel" charset="0"/>
                <a:cs typeface="Corbel" charset="0"/>
              </a:rPr>
              <a:t>mniej</a:t>
            </a:r>
            <a:r>
              <a:rPr lang="en-US" sz="1400">
                <a:latin typeface="Corbel" charset="0"/>
                <a:ea typeface="Corbel" charset="0"/>
                <a:cs typeface="Corbel" charset="0"/>
              </a:rPr>
              <a:t> </a:t>
            </a:r>
            <a:r>
              <a:rPr lang="en-US" sz="1400" err="1">
                <a:latin typeface="Corbel" charset="0"/>
                <a:ea typeface="Corbel" charset="0"/>
                <a:cs typeface="Corbel" charset="0"/>
              </a:rPr>
              <a:t>projektów</a:t>
            </a:r>
            <a:r>
              <a:rPr lang="en-US" sz="1400">
                <a:latin typeface="Corbel" charset="0"/>
                <a:ea typeface="Corbel" charset="0"/>
                <a:cs typeface="Corbel" charset="0"/>
              </a:rPr>
              <a:t> w 2016</a:t>
            </a:r>
          </a:p>
        </p:txBody>
      </p:sp>
      <p:sp>
        <p:nvSpPr>
          <p:cNvPr id="22" name="Ellipse 16"/>
          <p:cNvSpPr/>
          <p:nvPr/>
        </p:nvSpPr>
        <p:spPr>
          <a:xfrm>
            <a:off x="1311450" y="4746171"/>
            <a:ext cx="291742" cy="190500"/>
          </a:xfrm>
          <a:prstGeom prst="ellipse">
            <a:avLst/>
          </a:prstGeom>
          <a:noFill/>
          <a:ln w="28575">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30" name="Ellipse 16"/>
          <p:cNvSpPr/>
          <p:nvPr/>
        </p:nvSpPr>
        <p:spPr>
          <a:xfrm>
            <a:off x="1333500" y="5905500"/>
            <a:ext cx="410416" cy="255079"/>
          </a:xfrm>
          <a:prstGeom prst="ellipse">
            <a:avLst/>
          </a:pr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31" name="Ellipse 16"/>
          <p:cNvSpPr/>
          <p:nvPr/>
        </p:nvSpPr>
        <p:spPr>
          <a:xfrm>
            <a:off x="1304522" y="4941447"/>
            <a:ext cx="562377" cy="202465"/>
          </a:xfrm>
          <a:prstGeom prst="ellipse">
            <a:avLst/>
          </a:pr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32" name="Ellipse 16"/>
          <p:cNvSpPr/>
          <p:nvPr/>
        </p:nvSpPr>
        <p:spPr>
          <a:xfrm>
            <a:off x="1295400" y="5724967"/>
            <a:ext cx="517506" cy="215299"/>
          </a:xfrm>
          <a:prstGeom prst="ellipse">
            <a:avLst/>
          </a:prstGeom>
          <a:noFill/>
          <a:ln w="28575">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cxnSp>
        <p:nvCxnSpPr>
          <p:cNvPr id="33" name="Straight Arrow Connector 32"/>
          <p:cNvCxnSpPr/>
          <p:nvPr/>
        </p:nvCxnSpPr>
        <p:spPr>
          <a:xfrm>
            <a:off x="6654304" y="20574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a:off x="6667500" y="274320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p:nvPr/>
        </p:nvCxnSpPr>
        <p:spPr>
          <a:xfrm flipV="1">
            <a:off x="6619070" y="3367398"/>
            <a:ext cx="70471" cy="175902"/>
          </a:xfrm>
          <a:prstGeom prst="straightConnector1">
            <a:avLst/>
          </a:prstGeom>
          <a:ln>
            <a:solidFill>
              <a:srgbClr val="00B050"/>
            </a:solidFill>
            <a:tailEnd type="triangle"/>
          </a:ln>
        </p:spPr>
        <p:style>
          <a:lnRef idx="1">
            <a:schemeClr val="accent5"/>
          </a:lnRef>
          <a:fillRef idx="0">
            <a:schemeClr val="accent5"/>
          </a:fillRef>
          <a:effectRef idx="0">
            <a:schemeClr val="accent5"/>
          </a:effectRef>
          <a:fontRef idx="minor">
            <a:schemeClr val="tx1"/>
          </a:fontRef>
        </p:style>
      </p:cxnSp>
      <p:sp>
        <p:nvSpPr>
          <p:cNvPr id="37" name="TextBox 36"/>
          <p:cNvSpPr txBox="1"/>
          <p:nvPr/>
        </p:nvSpPr>
        <p:spPr>
          <a:xfrm>
            <a:off x="3235865" y="5417190"/>
            <a:ext cx="3626077" cy="307777"/>
          </a:xfrm>
          <a:prstGeom prst="rect">
            <a:avLst/>
          </a:prstGeom>
          <a:noFill/>
        </p:spPr>
        <p:txBody>
          <a:bodyPr wrap="square" rtlCol="0">
            <a:spAutoFit/>
          </a:bodyPr>
          <a:lstStyle/>
          <a:p>
            <a:r>
              <a:rPr lang="en-US" sz="1400">
                <a:latin typeface="Corbel" charset="0"/>
                <a:ea typeface="Corbel" charset="0"/>
                <a:cs typeface="Corbel" charset="0"/>
              </a:rPr>
              <a:t>w 2015 </a:t>
            </a:r>
            <a:r>
              <a:rPr lang="en-US" sz="1400" err="1">
                <a:latin typeface="Corbel" charset="0"/>
                <a:ea typeface="Corbel" charset="0"/>
                <a:cs typeface="Corbel" charset="0"/>
              </a:rPr>
              <a:t>Polska</a:t>
            </a:r>
            <a:r>
              <a:rPr lang="en-US" sz="1400">
                <a:latin typeface="Corbel" charset="0"/>
                <a:ea typeface="Corbel" charset="0"/>
                <a:cs typeface="Corbel" charset="0"/>
              </a:rPr>
              <a:t> </a:t>
            </a:r>
            <a:r>
              <a:rPr lang="en-US" sz="1400" err="1">
                <a:latin typeface="Corbel" charset="0"/>
                <a:ea typeface="Corbel" charset="0"/>
                <a:cs typeface="Corbel" charset="0"/>
              </a:rPr>
              <a:t>bylo</a:t>
            </a:r>
            <a:r>
              <a:rPr lang="en-US" sz="1400">
                <a:latin typeface="Corbel" charset="0"/>
                <a:ea typeface="Corbel" charset="0"/>
                <a:cs typeface="Corbel" charset="0"/>
              </a:rPr>
              <a:t> </a:t>
            </a:r>
            <a:r>
              <a:rPr lang="en-US" sz="1400" err="1">
                <a:latin typeface="Corbel" charset="0"/>
                <a:ea typeface="Corbel" charset="0"/>
                <a:cs typeface="Corbel" charset="0"/>
              </a:rPr>
              <a:t>na</a:t>
            </a:r>
            <a:r>
              <a:rPr lang="en-US" sz="1400">
                <a:latin typeface="Corbel" charset="0"/>
                <a:ea typeface="Corbel" charset="0"/>
                <a:cs typeface="Corbel" charset="0"/>
              </a:rPr>
              <a:t> 4 </a:t>
            </a:r>
            <a:r>
              <a:rPr lang="en-US" sz="1400" err="1">
                <a:latin typeface="Corbel" charset="0"/>
                <a:ea typeface="Corbel" charset="0"/>
                <a:cs typeface="Corbel" charset="0"/>
              </a:rPr>
              <a:t>miejscu</a:t>
            </a:r>
            <a:endParaRPr lang="en-US" sz="1400">
              <a:latin typeface="Corbel" charset="0"/>
              <a:ea typeface="Corbel" charset="0"/>
              <a:cs typeface="Corbel" charset="0"/>
            </a:endParaRPr>
          </a:p>
        </p:txBody>
      </p:sp>
      <p:cxnSp>
        <p:nvCxnSpPr>
          <p:cNvPr id="38" name="Straight Arrow Connector 37"/>
          <p:cNvCxnSpPr/>
          <p:nvPr/>
        </p:nvCxnSpPr>
        <p:spPr>
          <a:xfrm>
            <a:off x="2758044" y="5417190"/>
            <a:ext cx="0" cy="1905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9" name="Ellipse 16"/>
          <p:cNvSpPr/>
          <p:nvPr/>
        </p:nvSpPr>
        <p:spPr>
          <a:xfrm>
            <a:off x="1319367" y="5524500"/>
            <a:ext cx="473742" cy="200467"/>
          </a:xfrm>
          <a:prstGeom prst="ellipse">
            <a:avLst/>
          </a:prstGeom>
          <a:noFill/>
          <a:ln w="28575">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406" y="4570819"/>
            <a:ext cx="2975986" cy="2308296"/>
          </a:xfrm>
          <a:prstGeom prst="rect">
            <a:avLst/>
          </a:prstGeom>
        </p:spPr>
      </p:pic>
    </p:spTree>
    <p:extLst>
      <p:ext uri="{BB962C8B-B14F-4D97-AF65-F5344CB8AC3E}">
        <p14:creationId xmlns:p14="http://schemas.microsoft.com/office/powerpoint/2010/main" val="107525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1" grpId="0" animBg="1"/>
      <p:bldP spid="32" grpId="0" animBg="1"/>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Shape 903"/>
          <p:cNvPicPr preferRelativeResize="0"/>
          <p:nvPr/>
        </p:nvPicPr>
        <p:blipFill>
          <a:blip r:embed="rId2">
            <a:alphaModFix/>
          </a:blip>
          <a:stretch>
            <a:fillRect/>
          </a:stretch>
        </p:blipFill>
        <p:spPr>
          <a:xfrm>
            <a:off x="4563475" y="2560709"/>
            <a:ext cx="4705399" cy="3525750"/>
          </a:xfrm>
          <a:prstGeom prst="rect">
            <a:avLst/>
          </a:prstGeom>
          <a:noFill/>
          <a:ln w="28575" cap="flat" cmpd="sng">
            <a:solidFill>
              <a:srgbClr val="000000"/>
            </a:solidFill>
            <a:prstDash val="solid"/>
            <a:round/>
            <a:headEnd type="none" w="med" len="med"/>
            <a:tailEnd type="none" w="med" len="med"/>
          </a:ln>
        </p:spPr>
      </p:pic>
      <p:sp>
        <p:nvSpPr>
          <p:cNvPr id="2" name="Text Placeholder 1"/>
          <p:cNvSpPr>
            <a:spLocks noGrp="1"/>
          </p:cNvSpPr>
          <p:nvPr>
            <p:ph type="body" sz="quarter" idx="10"/>
          </p:nvPr>
        </p:nvSpPr>
        <p:spPr>
          <a:xfrm>
            <a:off x="654626" y="838200"/>
            <a:ext cx="6261549" cy="457200"/>
          </a:xfrm>
        </p:spPr>
        <p:txBody>
          <a:bodyPr/>
          <a:lstStyle/>
          <a:p>
            <a:pPr fontAlgn="ctr">
              <a:lnSpc>
                <a:spcPts val="2640"/>
              </a:lnSpc>
              <a:buClr>
                <a:srgbClr val="214757"/>
              </a:buClr>
              <a:buSzPct val="100000"/>
            </a:pPr>
            <a:r>
              <a:rPr lang="en-US" sz="2800" dirty="0" err="1">
                <a:latin typeface="Corbel" charset="0"/>
                <a:ea typeface="Corbel" charset="0"/>
                <a:cs typeface="Corbel" charset="0"/>
              </a:rPr>
              <a:t>Rola</a:t>
            </a:r>
            <a:r>
              <a:rPr lang="en-US" sz="2800" dirty="0">
                <a:latin typeface="Corbel" charset="0"/>
                <a:ea typeface="Corbel" charset="0"/>
                <a:cs typeface="Corbel" charset="0"/>
              </a:rPr>
              <a:t> </a:t>
            </a:r>
            <a:r>
              <a:rPr lang="en-US" sz="2800" dirty="0" err="1">
                <a:latin typeface="Corbel" charset="0"/>
                <a:ea typeface="Corbel" charset="0"/>
                <a:cs typeface="Corbel" charset="0"/>
              </a:rPr>
              <a:t>komunikacji</a:t>
            </a:r>
            <a:r>
              <a:rPr lang="en-US" sz="2800" dirty="0">
                <a:latin typeface="Corbel" charset="0"/>
                <a:ea typeface="Corbel" charset="0"/>
                <a:cs typeface="Corbel" charset="0"/>
              </a:rPr>
              <a:t> </a:t>
            </a:r>
            <a:r>
              <a:rPr lang="en-US" sz="2800" dirty="0" err="1">
                <a:latin typeface="Corbel" charset="0"/>
                <a:ea typeface="Corbel" charset="0"/>
                <a:cs typeface="Corbel" charset="0"/>
              </a:rPr>
              <a:t>zewnętrznej</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wyzwania</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585563" y="2072411"/>
            <a:ext cx="8153400" cy="1088034"/>
          </a:xfrm>
          <a:solidFill>
            <a:srgbClr val="FFFFFF"/>
          </a:solidFill>
          <a:ln>
            <a:solidFill>
              <a:schemeClr val="tx1"/>
            </a:solidFill>
          </a:ln>
        </p:spPr>
        <p:txBody>
          <a:bodyPr/>
          <a:lstStyle/>
          <a:p>
            <a:pPr marL="285750" indent="-285750">
              <a:buFont typeface="Arial" charset="0"/>
              <a:buChar char="•"/>
            </a:pPr>
            <a:r>
              <a:rPr lang="en-US" sz="1600" dirty="0" err="1">
                <a:latin typeface="Corbel" charset="0"/>
                <a:ea typeface="Corbel" charset="0"/>
                <a:cs typeface="Corbel" charset="0"/>
              </a:rPr>
              <a:t>Upowszechnianie</a:t>
            </a:r>
            <a:r>
              <a:rPr lang="en-US" sz="1600" dirty="0">
                <a:latin typeface="Corbel" charset="0"/>
                <a:ea typeface="Corbel" charset="0"/>
                <a:cs typeface="Corbel" charset="0"/>
              </a:rPr>
              <a:t> </a:t>
            </a:r>
            <a:r>
              <a:rPr lang="en-US" sz="1600" dirty="0" err="1">
                <a:latin typeface="Corbel" charset="0"/>
                <a:ea typeface="Corbel" charset="0"/>
                <a:cs typeface="Corbel" charset="0"/>
              </a:rPr>
              <a:t>wiedzy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dobrej</a:t>
            </a:r>
            <a:r>
              <a:rPr lang="en-US" sz="1600" dirty="0">
                <a:latin typeface="Corbel" charset="0"/>
                <a:ea typeface="Corbel" charset="0"/>
                <a:cs typeface="Corbel" charset="0"/>
              </a:rPr>
              <a:t> </a:t>
            </a:r>
            <a:r>
              <a:rPr lang="en-US" sz="1600" dirty="0" err="1">
                <a:latin typeface="Corbel" charset="0"/>
                <a:ea typeface="Corbel" charset="0"/>
                <a:cs typeface="Corbel" charset="0"/>
              </a:rPr>
              <a:t>reputacji</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endParaRPr lang="en-US" sz="1600" dirty="0">
              <a:latin typeface="Corbel" charset="0"/>
              <a:ea typeface="Corbel" charset="0"/>
              <a:cs typeface="Corbel" charset="0"/>
            </a:endParaRPr>
          </a:p>
          <a:p>
            <a:pPr marL="285750" indent="-285750">
              <a:buFont typeface="Arial" charset="0"/>
              <a:buChar char="•"/>
            </a:pPr>
            <a:r>
              <a:rPr lang="en-US" sz="1600" dirty="0" err="1">
                <a:latin typeface="Corbel" charset="0"/>
                <a:ea typeface="Corbel" charset="0"/>
                <a:cs typeface="Corbel" charset="0"/>
              </a:rPr>
              <a:t>Umożliwia</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odróżnienie</a:t>
            </a:r>
            <a:r>
              <a:rPr lang="en-US" sz="1600" dirty="0">
                <a:latin typeface="Corbel" charset="0"/>
                <a:ea typeface="Corbel" charset="0"/>
                <a:cs typeface="Corbel" charset="0"/>
              </a:rPr>
              <a:t>  </a:t>
            </a:r>
            <a:r>
              <a:rPr lang="en-US" sz="1600" dirty="0" err="1">
                <a:latin typeface="Corbel" charset="0"/>
                <a:ea typeface="Corbel" charset="0"/>
                <a:cs typeface="Corbel" charset="0"/>
              </a:rPr>
              <a:t>sie</a:t>
            </a:r>
            <a:r>
              <a:rPr lang="en-US" sz="1600" dirty="0">
                <a:latin typeface="Corbel" charset="0"/>
                <a:ea typeface="Corbel" charset="0"/>
                <a:cs typeface="Corbel" charset="0"/>
              </a:rPr>
              <a:t> od </a:t>
            </a:r>
            <a:r>
              <a:rPr lang="en-US" sz="1600" dirty="0" err="1">
                <a:latin typeface="Corbel" charset="0"/>
                <a:ea typeface="Corbel" charset="0"/>
                <a:cs typeface="Corbel" charset="0"/>
              </a:rPr>
              <a:t>innych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zwrócić</a:t>
            </a:r>
            <a:r>
              <a:rPr lang="en-US" sz="1600" dirty="0">
                <a:latin typeface="Corbel" charset="0"/>
                <a:ea typeface="Corbel" charset="0"/>
                <a:cs typeface="Corbel" charset="0"/>
              </a:rPr>
              <a:t> </a:t>
            </a:r>
            <a:r>
              <a:rPr lang="en-US" sz="1600" dirty="0" err="1">
                <a:latin typeface="Corbel" charset="0"/>
                <a:ea typeface="Corbel" charset="0"/>
                <a:cs typeface="Corbel" charset="0"/>
              </a:rPr>
              <a:t>uwagę</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endParaRPr lang="en-US" sz="1600" dirty="0">
              <a:latin typeface="Corbel" charset="0"/>
              <a:ea typeface="Corbel" charset="0"/>
              <a:cs typeface="Corbel" charset="0"/>
            </a:endParaRPr>
          </a:p>
          <a:p>
            <a:pPr marL="285750" indent="-285750">
              <a:buFont typeface="Arial" charset="0"/>
              <a:buChar char="•"/>
            </a:pPr>
            <a:r>
              <a:rPr lang="en-US" sz="1600" dirty="0">
                <a:latin typeface="Corbel" charset="0"/>
                <a:ea typeface="Corbel" charset="0"/>
                <a:cs typeface="Corbel" charset="0"/>
              </a:rPr>
              <a:t>Marketing  jest </a:t>
            </a:r>
            <a:r>
              <a:rPr lang="en-US" sz="1600" dirty="0" err="1">
                <a:latin typeface="Corbel" charset="0"/>
                <a:ea typeface="Corbel" charset="0"/>
                <a:cs typeface="Corbel" charset="0"/>
              </a:rPr>
              <a:t>narzędziem</a:t>
            </a:r>
            <a:r>
              <a:rPr lang="en-US" sz="1600" dirty="0">
                <a:latin typeface="Corbel" charset="0"/>
                <a:ea typeface="Corbel" charset="0"/>
                <a:cs typeface="Corbel" charset="0"/>
              </a:rPr>
              <a:t> </a:t>
            </a:r>
            <a:r>
              <a:rPr lang="en-US" sz="1600" dirty="0" err="1">
                <a:latin typeface="Corbel" charset="0"/>
                <a:ea typeface="Corbel" charset="0"/>
                <a:cs typeface="Corbel" charset="0"/>
              </a:rPr>
              <a:t>promocyjnym</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wspiera</a:t>
            </a:r>
            <a:r>
              <a:rPr lang="en-US" sz="1600" dirty="0">
                <a:latin typeface="Corbel" charset="0"/>
                <a:ea typeface="Corbel" charset="0"/>
                <a:cs typeface="Corbel" charset="0"/>
              </a:rPr>
              <a:t> </a:t>
            </a:r>
            <a:r>
              <a:rPr lang="en-US" sz="1600" dirty="0" err="1">
                <a:latin typeface="Corbel" charset="0"/>
                <a:ea typeface="Corbel" charset="0"/>
                <a:cs typeface="Corbel" charset="0"/>
              </a:rPr>
              <a:t>codzienną</a:t>
            </a:r>
            <a:r>
              <a:rPr lang="en-US" sz="1600" dirty="0">
                <a:latin typeface="Corbel" charset="0"/>
                <a:ea typeface="Corbel" charset="0"/>
                <a:cs typeface="Corbel" charset="0"/>
              </a:rPr>
              <a:t> </a:t>
            </a:r>
            <a:r>
              <a:rPr lang="en-US" sz="1600" dirty="0" err="1">
                <a:latin typeface="Corbel" charset="0"/>
                <a:ea typeface="Corbel" charset="0"/>
                <a:cs typeface="Corbel" charset="0"/>
              </a:rPr>
              <a:t>działalność</a:t>
            </a:r>
            <a:r>
              <a:rPr lang="en-US" sz="1600" dirty="0">
                <a:latin typeface="Corbel" charset="0"/>
                <a:ea typeface="Corbel" charset="0"/>
                <a:cs typeface="Corbel" charset="0"/>
              </a:rPr>
              <a:t> </a:t>
            </a:r>
            <a:r>
              <a:rPr lang="en-US" sz="1600" dirty="0" err="1">
                <a:latin typeface="Corbel" charset="0"/>
                <a:ea typeface="Corbel" charset="0"/>
                <a:cs typeface="Corbel" charset="0"/>
              </a:rPr>
              <a:t>agencji</a:t>
            </a:r>
            <a:endParaRPr lang="en-US" sz="1600" dirty="0">
              <a:latin typeface="Corbel" charset="0"/>
              <a:ea typeface="Corbel" charset="0"/>
              <a:cs typeface="Corbel" charset="0"/>
            </a:endParaRPr>
          </a:p>
          <a:p>
            <a:pPr marL="285750" indent="-285750">
              <a:buFont typeface="Courier New" charset="0"/>
              <a:buChar char="o"/>
            </a:pPr>
            <a:endParaRPr lang="en-US" sz="16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9" name="TextBox 8"/>
          <p:cNvSpPr txBox="1"/>
          <p:nvPr/>
        </p:nvSpPr>
        <p:spPr>
          <a:xfrm>
            <a:off x="585563" y="3924300"/>
            <a:ext cx="5095707" cy="2523768"/>
          </a:xfrm>
          <a:prstGeom prst="rect">
            <a:avLst/>
          </a:prstGeom>
          <a:solidFill>
            <a:srgbClr val="FFFFFF"/>
          </a:solidFill>
          <a:ln>
            <a:solidFill>
              <a:schemeClr val="tx1"/>
            </a:solidFill>
          </a:ln>
        </p:spPr>
        <p:txBody>
          <a:bodyPr wrap="square" rtlCol="0">
            <a:spAutoFit/>
          </a:bodyPr>
          <a:lstStyle/>
          <a:p>
            <a:pPr marL="285750" lvl="3" indent="-285750">
              <a:spcAft>
                <a:spcPts val="600"/>
              </a:spcAft>
              <a:buClr>
                <a:srgbClr val="000000"/>
              </a:buClr>
              <a:buFont typeface="Arial" charset="0"/>
              <a:buChar char="•"/>
            </a:pPr>
            <a:endParaRPr lang="en-US" sz="500" dirty="0">
              <a:latin typeface="Corbel" charset="0"/>
              <a:ea typeface="Corbel" charset="0"/>
              <a:cs typeface="Corbel" charset="0"/>
            </a:endParaRPr>
          </a:p>
          <a:p>
            <a:pPr marL="285750" lvl="3" indent="-285750">
              <a:spcAft>
                <a:spcPts val="600"/>
              </a:spcAft>
              <a:buClr>
                <a:srgbClr val="000000"/>
              </a:buClr>
              <a:buFont typeface="Arial" charset="0"/>
              <a:buChar char="•"/>
            </a:pPr>
            <a:r>
              <a:rPr lang="en-US" sz="1600" dirty="0" err="1">
                <a:latin typeface="Corbel" charset="0"/>
                <a:ea typeface="Corbel" charset="0"/>
                <a:cs typeface="Corbel" charset="0"/>
              </a:rPr>
              <a:t>Lokalizacja</a:t>
            </a:r>
            <a:r>
              <a:rPr lang="en-US" sz="1600" dirty="0">
                <a:latin typeface="Corbel" charset="0"/>
                <a:ea typeface="Corbel" charset="0"/>
                <a:cs typeface="Corbel" charset="0"/>
              </a:rPr>
              <a:t> jest </a:t>
            </a:r>
            <a:r>
              <a:rPr lang="en-US" sz="1600" dirty="0" err="1">
                <a:latin typeface="Corbel" charset="0"/>
                <a:ea typeface="Corbel" charset="0"/>
                <a:cs typeface="Corbel" charset="0"/>
              </a:rPr>
              <a:t>skomplikowanym</a:t>
            </a:r>
            <a:r>
              <a:rPr lang="en-US" sz="1600" dirty="0">
                <a:latin typeface="Corbel" charset="0"/>
                <a:ea typeface="Corbel" charset="0"/>
                <a:cs typeface="Corbel" charset="0"/>
              </a:rPr>
              <a:t> </a:t>
            </a:r>
            <a:r>
              <a:rPr lang="en-US" sz="1600" dirty="0" err="1">
                <a:latin typeface="Corbel" charset="0"/>
                <a:ea typeface="Corbel" charset="0"/>
                <a:cs typeface="Corbel" charset="0"/>
              </a:rPr>
              <a:t>produktem</a:t>
            </a:r>
            <a:r>
              <a:rPr lang="en-US" sz="1600" dirty="0">
                <a:latin typeface="Corbel" charset="0"/>
                <a:ea typeface="Corbel" charset="0"/>
                <a:cs typeface="Corbel" charset="0"/>
              </a:rPr>
              <a:t>, o </a:t>
            </a:r>
            <a:r>
              <a:rPr lang="en-US" sz="1600" dirty="0" err="1">
                <a:latin typeface="Corbel" charset="0"/>
                <a:ea typeface="Corbel" charset="0"/>
                <a:cs typeface="Corbel" charset="0"/>
              </a:rPr>
              <a:t>niejednolitej</a:t>
            </a:r>
            <a:r>
              <a:rPr lang="en-US" sz="1600" dirty="0">
                <a:latin typeface="Corbel" charset="0"/>
                <a:ea typeface="Corbel" charset="0"/>
                <a:cs typeface="Corbel" charset="0"/>
              </a:rPr>
              <a:t> </a:t>
            </a:r>
            <a:r>
              <a:rPr lang="en-US" sz="1600" dirty="0" err="1">
                <a:latin typeface="Corbel" charset="0"/>
                <a:ea typeface="Corbel" charset="0"/>
                <a:cs typeface="Corbel" charset="0"/>
              </a:rPr>
              <a:t>charakteryst</a:t>
            </a:r>
            <a:r>
              <a:rPr lang="pl-PL" sz="1600" dirty="0">
                <a:latin typeface="Corbel" charset="0"/>
                <a:ea typeface="Corbel" charset="0"/>
                <a:cs typeface="Corbel" charset="0"/>
              </a:rPr>
              <a:t>y</a:t>
            </a:r>
            <a:r>
              <a:rPr lang="en-US" sz="1600" dirty="0" err="1">
                <a:latin typeface="Corbel" charset="0"/>
                <a:ea typeface="Corbel" charset="0"/>
                <a:cs typeface="Corbel" charset="0"/>
              </a:rPr>
              <a:t>ce</a:t>
            </a:r>
            <a:endParaRPr lang="en-US" sz="1600" dirty="0">
              <a:latin typeface="Corbel" charset="0"/>
              <a:ea typeface="Corbel" charset="0"/>
              <a:cs typeface="Corbel" charset="0"/>
            </a:endParaRPr>
          </a:p>
          <a:p>
            <a:pPr marL="285750" lvl="3" indent="-285750">
              <a:spcAft>
                <a:spcPts val="600"/>
              </a:spcAft>
              <a:buClr>
                <a:srgbClr val="000000"/>
              </a:buClr>
              <a:buFont typeface="Arial" charset="0"/>
              <a:buChar char="•"/>
            </a:pPr>
            <a:r>
              <a:rPr lang="en-US" sz="1600" dirty="0" err="1">
                <a:latin typeface="Corbel" charset="0"/>
                <a:ea typeface="Corbel" charset="0"/>
                <a:cs typeface="Corbel" charset="0"/>
              </a:rPr>
              <a:t>Grupa</a:t>
            </a:r>
            <a:r>
              <a:rPr lang="en-US" sz="1600" dirty="0">
                <a:latin typeface="Corbel" charset="0"/>
                <a:ea typeface="Corbel" charset="0"/>
                <a:cs typeface="Corbel" charset="0"/>
              </a:rPr>
              <a:t> </a:t>
            </a:r>
            <a:r>
              <a:rPr lang="en-US" sz="1600" dirty="0" err="1">
                <a:latin typeface="Corbel" charset="0"/>
                <a:ea typeface="Corbel" charset="0"/>
                <a:cs typeface="Corbel" charset="0"/>
              </a:rPr>
              <a:t>potencjalnych</a:t>
            </a:r>
            <a:r>
              <a:rPr lang="en-US" sz="1600" dirty="0">
                <a:latin typeface="Corbel" charset="0"/>
                <a:ea typeface="Corbel" charset="0"/>
                <a:cs typeface="Corbel" charset="0"/>
              </a:rPr>
              <a:t> "</a:t>
            </a:r>
            <a:r>
              <a:rPr lang="en-US" sz="1600" dirty="0" err="1">
                <a:latin typeface="Corbel" charset="0"/>
                <a:ea typeface="Corbel" charset="0"/>
                <a:cs typeface="Corbel" charset="0"/>
              </a:rPr>
              <a:t>nabywców</a:t>
            </a:r>
            <a:r>
              <a:rPr lang="en-US" sz="1600" dirty="0">
                <a:latin typeface="Corbel" charset="0"/>
                <a:ea typeface="Corbel" charset="0"/>
                <a:cs typeface="Corbel" charset="0"/>
              </a:rPr>
              <a:t>" </a:t>
            </a:r>
            <a:r>
              <a:rPr lang="en-US" sz="1600" dirty="0" err="1">
                <a:latin typeface="Corbel" charset="0"/>
                <a:ea typeface="Corbel" charset="0"/>
                <a:cs typeface="Corbel" charset="0"/>
              </a:rPr>
              <a:t>produktu</a:t>
            </a:r>
            <a:r>
              <a:rPr lang="en-US" sz="1600" dirty="0">
                <a:latin typeface="Corbel" charset="0"/>
                <a:ea typeface="Corbel" charset="0"/>
                <a:cs typeface="Corbel" charset="0"/>
              </a:rPr>
              <a:t> jest </a:t>
            </a:r>
            <a:r>
              <a:rPr lang="en-US" sz="1600" dirty="0" err="1">
                <a:latin typeface="Corbel" charset="0"/>
                <a:ea typeface="Corbel" charset="0"/>
                <a:cs typeface="Corbel" charset="0"/>
              </a:rPr>
              <a:t>duża</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niejednolita</a:t>
            </a:r>
            <a:endParaRPr lang="en-US" sz="1600" dirty="0">
              <a:latin typeface="Corbel" charset="0"/>
              <a:ea typeface="Corbel" charset="0"/>
              <a:cs typeface="Corbel" charset="0"/>
            </a:endParaRPr>
          </a:p>
          <a:p>
            <a:pPr marL="285750" lvl="3" indent="-285750">
              <a:spcAft>
                <a:spcPts val="600"/>
              </a:spcAft>
              <a:buClr>
                <a:srgbClr val="000000"/>
              </a:buClr>
              <a:buFont typeface="Arial" charset="0"/>
              <a:buChar char="•"/>
            </a:pPr>
            <a:r>
              <a:rPr lang="en-US" sz="1600" dirty="0">
                <a:latin typeface="Corbel" charset="0"/>
                <a:ea typeface="Corbel" charset="0"/>
                <a:cs typeface="Corbel" charset="0"/>
              </a:rPr>
              <a:t>Na </a:t>
            </a:r>
            <a:r>
              <a:rPr lang="en-US" sz="1600" dirty="0" err="1">
                <a:latin typeface="Corbel" charset="0"/>
                <a:ea typeface="Corbel" charset="0"/>
                <a:cs typeface="Corbel" charset="0"/>
              </a:rPr>
              <a:t>rynku</a:t>
            </a:r>
            <a:r>
              <a:rPr lang="en-US" sz="1600" dirty="0">
                <a:latin typeface="Corbel" charset="0"/>
                <a:ea typeface="Corbel" charset="0"/>
                <a:cs typeface="Corbel" charset="0"/>
              </a:rPr>
              <a:t> </a:t>
            </a:r>
            <a:r>
              <a:rPr lang="en-US" sz="1600" dirty="0" err="1">
                <a:latin typeface="Corbel" charset="0"/>
                <a:ea typeface="Corbel" charset="0"/>
                <a:cs typeface="Corbel" charset="0"/>
              </a:rPr>
              <a:t>istnieje</a:t>
            </a:r>
            <a:r>
              <a:rPr lang="en-US" sz="1600" dirty="0">
                <a:latin typeface="Corbel" charset="0"/>
                <a:ea typeface="Corbel" charset="0"/>
                <a:cs typeface="Corbel" charset="0"/>
              </a:rPr>
              <a:t> </a:t>
            </a:r>
            <a:r>
              <a:rPr lang="en-US" sz="1600" dirty="0" err="1">
                <a:latin typeface="Corbel" charset="0"/>
                <a:ea typeface="Corbel" charset="0"/>
                <a:cs typeface="Corbel" charset="0"/>
              </a:rPr>
              <a:t>duża</a:t>
            </a:r>
            <a:r>
              <a:rPr lang="en-US" sz="1600" dirty="0">
                <a:latin typeface="Corbel" charset="0"/>
                <a:ea typeface="Corbel" charset="0"/>
                <a:cs typeface="Corbel" charset="0"/>
              </a:rPr>
              <a:t> </a:t>
            </a:r>
            <a:r>
              <a:rPr lang="en-US" sz="1600" dirty="0" err="1">
                <a:latin typeface="Corbel" charset="0"/>
                <a:ea typeface="Corbel" charset="0"/>
                <a:cs typeface="Corbel" charset="0"/>
              </a:rPr>
              <a:t>liczba</a:t>
            </a:r>
            <a:r>
              <a:rPr lang="en-US" sz="1600" dirty="0">
                <a:latin typeface="Corbel" charset="0"/>
                <a:ea typeface="Corbel" charset="0"/>
                <a:cs typeface="Corbel" charset="0"/>
              </a:rPr>
              <a:t> </a:t>
            </a:r>
            <a:r>
              <a:rPr lang="en-US" sz="1600" dirty="0" err="1">
                <a:latin typeface="Corbel" charset="0"/>
                <a:ea typeface="Corbel" charset="0"/>
                <a:cs typeface="Corbel" charset="0"/>
              </a:rPr>
              <a:t>konkurentów</a:t>
            </a:r>
            <a:r>
              <a:rPr lang="en-US" sz="1600" dirty="0">
                <a:latin typeface="Corbel" charset="0"/>
                <a:ea typeface="Corbel" charset="0"/>
                <a:cs typeface="Corbel" charset="0"/>
              </a:rPr>
              <a:t> z </a:t>
            </a: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podobnymi</a:t>
            </a:r>
            <a:r>
              <a:rPr lang="en-US" sz="1600" dirty="0">
                <a:latin typeface="Corbel" charset="0"/>
                <a:ea typeface="Corbel" charset="0"/>
                <a:cs typeface="Corbel" charset="0"/>
              </a:rPr>
              <a:t> </a:t>
            </a:r>
            <a:r>
              <a:rPr lang="en-US" sz="1600" dirty="0" err="1">
                <a:latin typeface="Corbel" charset="0"/>
                <a:ea typeface="Corbel" charset="0"/>
                <a:cs typeface="Corbel" charset="0"/>
              </a:rPr>
              <a:t>argumentami</a:t>
            </a:r>
            <a:endParaRPr lang="en-US" sz="1600" dirty="0">
              <a:latin typeface="Corbel" charset="0"/>
              <a:ea typeface="Corbel" charset="0"/>
              <a:cs typeface="Corbel" charset="0"/>
            </a:endParaRPr>
          </a:p>
          <a:p>
            <a:pPr marL="285750" lvl="3" indent="-285750">
              <a:spcAft>
                <a:spcPts val="600"/>
              </a:spcAft>
              <a:buClr>
                <a:srgbClr val="000000"/>
              </a:buClr>
              <a:buFont typeface="Arial" charset="0"/>
              <a:buChar char="•"/>
            </a:pPr>
            <a:r>
              <a:rPr lang="en-US" sz="1600" dirty="0" err="1">
                <a:latin typeface="Corbel" charset="0"/>
                <a:ea typeface="Corbel" charset="0"/>
                <a:cs typeface="Corbel" charset="0"/>
              </a:rPr>
              <a:t>Budżet</a:t>
            </a:r>
            <a:r>
              <a:rPr lang="en-US" sz="1600" dirty="0">
                <a:latin typeface="Corbel" charset="0"/>
                <a:ea typeface="Corbel" charset="0"/>
                <a:cs typeface="Corbel" charset="0"/>
              </a:rPr>
              <a:t>, </a:t>
            </a:r>
            <a:r>
              <a:rPr lang="en-US" sz="1600" dirty="0" err="1">
                <a:latin typeface="Corbel" charset="0"/>
                <a:ea typeface="Corbel" charset="0"/>
                <a:cs typeface="Corbel" charset="0"/>
              </a:rPr>
              <a:t>środki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narzędzia</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ograniczone</a:t>
            </a:r>
            <a:endParaRPr lang="en-US" sz="1600" dirty="0">
              <a:latin typeface="Corbel" charset="0"/>
              <a:ea typeface="Corbel" charset="0"/>
              <a:cs typeface="Corbel" charset="0"/>
            </a:endParaRPr>
          </a:p>
          <a:p>
            <a:pPr marL="285750" lvl="3" indent="-285750">
              <a:spcAft>
                <a:spcPts val="600"/>
              </a:spcAft>
              <a:buClr>
                <a:srgbClr val="000000"/>
              </a:buClr>
              <a:buFont typeface="Arial" charset="0"/>
              <a:buChar char="•"/>
            </a:pPr>
            <a:r>
              <a:rPr lang="en-US" sz="1600" dirty="0" err="1">
                <a:latin typeface="Corbel" charset="0"/>
                <a:ea typeface="Corbel" charset="0"/>
                <a:cs typeface="Corbel" charset="0"/>
              </a:rPr>
              <a:t>Autonomia</a:t>
            </a:r>
            <a:r>
              <a:rPr lang="en-US" sz="1600" dirty="0">
                <a:latin typeface="Corbel" charset="0"/>
                <a:ea typeface="Corbel" charset="0"/>
                <a:cs typeface="Corbel" charset="0"/>
              </a:rPr>
              <a:t>  </a:t>
            </a:r>
            <a:r>
              <a:rPr lang="en-US" sz="1600" dirty="0" err="1">
                <a:latin typeface="Corbel" charset="0"/>
                <a:ea typeface="Corbel" charset="0"/>
                <a:cs typeface="Corbel" charset="0"/>
              </a:rPr>
              <a:t>podejmowania</a:t>
            </a:r>
            <a:r>
              <a:rPr lang="en-US" sz="1600" dirty="0">
                <a:latin typeface="Corbel" charset="0"/>
                <a:ea typeface="Corbel" charset="0"/>
                <a:cs typeface="Corbel" charset="0"/>
              </a:rPr>
              <a:t> </a:t>
            </a:r>
            <a:r>
              <a:rPr lang="en-US" sz="1600" dirty="0" err="1">
                <a:latin typeface="Corbel" charset="0"/>
                <a:ea typeface="Corbel" charset="0"/>
                <a:cs typeface="Corbel" charset="0"/>
              </a:rPr>
              <a:t>decyzji</a:t>
            </a:r>
            <a:r>
              <a:rPr lang="en-US" sz="1600" dirty="0">
                <a:latin typeface="Corbel" charset="0"/>
                <a:ea typeface="Corbel" charset="0"/>
                <a:cs typeface="Corbel" charset="0"/>
              </a:rPr>
              <a:t> jest </a:t>
            </a:r>
            <a:r>
              <a:rPr lang="en-US" sz="1600" dirty="0" err="1">
                <a:latin typeface="Corbel" charset="0"/>
                <a:ea typeface="Corbel" charset="0"/>
                <a:cs typeface="Corbel" charset="0"/>
              </a:rPr>
              <a:t>ograniczona</a:t>
            </a:r>
            <a:endParaRPr lang="en-US" sz="1600" dirty="0">
              <a:latin typeface="Corbel" charset="0"/>
              <a:ea typeface="Corbel" charset="0"/>
              <a:cs typeface="Corbel" charset="0"/>
            </a:endParaRPr>
          </a:p>
        </p:txBody>
      </p:sp>
    </p:spTree>
    <p:extLst>
      <p:ext uri="{BB962C8B-B14F-4D97-AF65-F5344CB8AC3E}">
        <p14:creationId xmlns:p14="http://schemas.microsoft.com/office/powerpoint/2010/main" val="570852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723900"/>
            <a:ext cx="6508173" cy="457200"/>
          </a:xfrm>
        </p:spPr>
        <p:txBody>
          <a:bodyPr/>
          <a:lstStyle/>
          <a:p>
            <a:pPr>
              <a:spcBef>
                <a:spcPts val="0"/>
              </a:spcBef>
              <a:spcAft>
                <a:spcPts val="0"/>
              </a:spcAft>
            </a:pPr>
            <a:r>
              <a:rPr lang="de-DE" sz="2800" dirty="0">
                <a:latin typeface="Corbel" charset="0"/>
                <a:ea typeface="Corbel" charset="0"/>
                <a:cs typeface="Corbel" charset="0"/>
              </a:rPr>
              <a:t>Jak </a:t>
            </a:r>
            <a:r>
              <a:rPr lang="de-DE" sz="2800" dirty="0" err="1">
                <a:latin typeface="Corbel" charset="0"/>
                <a:ea typeface="Corbel" charset="0"/>
                <a:cs typeface="Corbel" charset="0"/>
              </a:rPr>
              <a:t>wykorzystać</a:t>
            </a:r>
            <a:r>
              <a:rPr lang="de-DE" sz="2800" dirty="0">
                <a:latin typeface="Corbel" charset="0"/>
                <a:ea typeface="Corbel" charset="0"/>
                <a:cs typeface="Corbel" charset="0"/>
              </a:rPr>
              <a:t>  </a:t>
            </a:r>
            <a:r>
              <a:rPr lang="de-DE" sz="2800" dirty="0" err="1">
                <a:latin typeface="Corbel" charset="0"/>
                <a:ea typeface="Corbel" charset="0"/>
                <a:cs typeface="Corbel" charset="0"/>
              </a:rPr>
              <a:t>media</a:t>
            </a:r>
            <a:r>
              <a:rPr lang="de-DE" sz="2800" dirty="0">
                <a:latin typeface="Corbel" charset="0"/>
                <a:ea typeface="Corbel" charset="0"/>
                <a:cs typeface="Corbel" charset="0"/>
              </a:rPr>
              <a:t> </a:t>
            </a:r>
            <a:r>
              <a:rPr lang="de-DE" sz="2800" dirty="0" err="1">
                <a:latin typeface="Corbel" charset="0"/>
                <a:ea typeface="Corbel" charset="0"/>
                <a:cs typeface="Corbel" charset="0"/>
              </a:rPr>
              <a:t>społecznościowe</a:t>
            </a:r>
            <a:r>
              <a:rPr lang="de-DE" sz="2800" dirty="0">
                <a:latin typeface="Corbel" charset="0"/>
                <a:ea typeface="Corbel" charset="0"/>
                <a:cs typeface="Corbel" charset="0"/>
              </a:rPr>
              <a:t> ... </a:t>
            </a:r>
            <a:r>
              <a:rPr lang="de-DE" sz="2800" dirty="0" err="1">
                <a:latin typeface="Corbel" charset="0"/>
                <a:ea typeface="Corbel" charset="0"/>
                <a:cs typeface="Corbel" charset="0"/>
              </a:rPr>
              <a:t>Budowanie</a:t>
            </a:r>
            <a:r>
              <a:rPr lang="de-DE" sz="2800" dirty="0">
                <a:latin typeface="Corbel" charset="0"/>
                <a:ea typeface="Corbel" charset="0"/>
                <a:cs typeface="Corbel" charset="0"/>
              </a:rPr>
              <a:t> </a:t>
            </a:r>
            <a:r>
              <a:rPr lang="de-DE" sz="2800" dirty="0" err="1">
                <a:latin typeface="Corbel" charset="0"/>
                <a:ea typeface="Corbel" charset="0"/>
                <a:cs typeface="Corbel" charset="0"/>
              </a:rPr>
              <a:t>marki</a:t>
            </a:r>
            <a:r>
              <a:rPr lang="de-DE" sz="2800" dirty="0">
                <a:latin typeface="Corbel" charset="0"/>
                <a:ea typeface="Corbel" charset="0"/>
                <a:cs typeface="Corbel" charset="0"/>
              </a:rPr>
              <a:t>  </a:t>
            </a:r>
            <a:r>
              <a:rPr lang="de-DE" sz="2800" dirty="0" err="1">
                <a:latin typeface="Corbel" charset="0"/>
                <a:ea typeface="Corbel" charset="0"/>
                <a:cs typeface="Corbel" charset="0"/>
              </a:rPr>
              <a:t>jest</a:t>
            </a:r>
            <a:r>
              <a:rPr lang="de-DE" sz="2800" dirty="0">
                <a:latin typeface="Corbel" charset="0"/>
                <a:ea typeface="Corbel" charset="0"/>
                <a:cs typeface="Corbel" charset="0"/>
              </a:rPr>
              <a:t>  </a:t>
            </a:r>
            <a:r>
              <a:rPr lang="de-DE" sz="2800" dirty="0" err="1">
                <a:latin typeface="Corbel" charset="0"/>
                <a:ea typeface="Corbel" charset="0"/>
                <a:cs typeface="Corbel" charset="0"/>
              </a:rPr>
              <a:t>czasochłonne</a:t>
            </a:r>
            <a:endParaRPr lang="de-DE" sz="2800" dirty="0">
              <a:latin typeface="Corbel" charset="0"/>
              <a:ea typeface="Corbel" charset="0"/>
              <a:cs typeface="Corbel" charset="0"/>
            </a:endParaRPr>
          </a:p>
        </p:txBody>
      </p:sp>
      <p:sp>
        <p:nvSpPr>
          <p:cNvPr id="3" name="Rectangle 2"/>
          <p:cNvSpPr/>
          <p:nvPr/>
        </p:nvSpPr>
        <p:spPr>
          <a:xfrm>
            <a:off x="952500" y="1828800"/>
            <a:ext cx="8153400" cy="5509200"/>
          </a:xfrm>
          <a:prstGeom prst="rect">
            <a:avLst/>
          </a:prstGeom>
        </p:spPr>
        <p:txBody>
          <a:bodyPr wrap="square">
            <a:spAutoFit/>
          </a:bodyPr>
          <a:lstStyle/>
          <a:p>
            <a:pPr defTabSz="353278"/>
            <a:r>
              <a:rPr lang="en-GB" altLang="en-US" sz="1600" b="1" dirty="0" err="1">
                <a:latin typeface="Corbel" charset="0"/>
                <a:ea typeface="Corbel" charset="0"/>
                <a:cs typeface="Corbel" charset="0"/>
              </a:rPr>
              <a:t>Wykazuj</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aktywne</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zainteresowanie</a:t>
            </a:r>
            <a:endParaRPr lang="en-GB" altLang="en-US" sz="1600" b="1" dirty="0">
              <a:latin typeface="Corbel" charset="0"/>
              <a:ea typeface="Corbel" charset="0"/>
              <a:cs typeface="Corbel" charset="0"/>
            </a:endParaRPr>
          </a:p>
          <a:p>
            <a:pPr marL="285750" indent="-285750" defTabSz="353278">
              <a:buFont typeface="Arial" charset="0"/>
              <a:buChar char="•"/>
            </a:pPr>
            <a:r>
              <a:rPr lang="en-GB" altLang="en-US" sz="1600" dirty="0" err="1">
                <a:latin typeface="Corbel" charset="0"/>
                <a:ea typeface="Corbel" charset="0"/>
                <a:cs typeface="Corbel" charset="0"/>
              </a:rPr>
              <a:t>Zamieść</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spostrzeżenia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aktualności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linki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zdjęcia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wykresy</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hashtaguj</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wszystko</a:t>
            </a:r>
            <a:r>
              <a:rPr lang="en-GB" altLang="en-US" sz="1600" dirty="0">
                <a:latin typeface="Corbel" charset="0"/>
                <a:ea typeface="Corbel" charset="0"/>
                <a:cs typeface="Corbel" charset="0"/>
              </a:rPr>
              <a:t>.</a:t>
            </a:r>
          </a:p>
          <a:p>
            <a:pPr marL="285750" indent="-285750" defTabSz="353278">
              <a:buFont typeface="Arial" charset="0"/>
              <a:buChar char="•"/>
            </a:pPr>
            <a:endParaRPr lang="en-GB" altLang="en-US" sz="1600" dirty="0">
              <a:latin typeface="Corbel" charset="0"/>
              <a:ea typeface="Corbel" charset="0"/>
              <a:cs typeface="Corbel" charset="0"/>
            </a:endParaRPr>
          </a:p>
          <a:p>
            <a:pPr defTabSz="353278"/>
            <a:r>
              <a:rPr lang="en-GB" altLang="en-US" sz="1600" b="1" dirty="0" err="1">
                <a:latin typeface="Corbel" charset="0"/>
                <a:ea typeface="Corbel" charset="0"/>
                <a:cs typeface="Corbel" charset="0"/>
              </a:rPr>
              <a:t>Wiedz</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kim</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jestem</a:t>
            </a:r>
            <a:endParaRPr lang="en-GB" altLang="en-US" sz="1600" b="1" dirty="0">
              <a:latin typeface="Corbel" charset="0"/>
              <a:ea typeface="Corbel" charset="0"/>
              <a:cs typeface="Corbel" charset="0"/>
            </a:endParaRPr>
          </a:p>
          <a:p>
            <a:pPr marL="285750" indent="-285750" defTabSz="353278">
              <a:buFont typeface="Arial" charset="0"/>
              <a:buChar char="•"/>
            </a:pPr>
            <a:r>
              <a:rPr lang="en-GB" altLang="en-US" sz="1600" dirty="0" err="1">
                <a:latin typeface="Corbel" charset="0"/>
                <a:ea typeface="Corbel" charset="0"/>
                <a:cs typeface="Corbel" charset="0"/>
              </a:rPr>
              <a:t>Czy</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twoja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organizacja</a:t>
            </a:r>
            <a:r>
              <a:rPr lang="en-GB" altLang="en-US" sz="1600" dirty="0">
                <a:latin typeface="Corbel" charset="0"/>
                <a:ea typeface="Corbel" charset="0"/>
                <a:cs typeface="Corbel" charset="0"/>
              </a:rPr>
              <a:t> ma </a:t>
            </a:r>
            <a:r>
              <a:rPr lang="en-GB" altLang="en-US" sz="1600" dirty="0" err="1">
                <a:latin typeface="Corbel" charset="0"/>
                <a:ea typeface="Corbel" charset="0"/>
                <a:cs typeface="Corbel" charset="0"/>
              </a:rPr>
              <a:t>poczucie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humoru</a:t>
            </a:r>
            <a:r>
              <a:rPr lang="en-GB" altLang="en-US" sz="1600" dirty="0">
                <a:latin typeface="Corbel" charset="0"/>
                <a:ea typeface="Corbel" charset="0"/>
                <a:cs typeface="Corbel" charset="0"/>
              </a:rPr>
              <a:t>  w </a:t>
            </a:r>
            <a:r>
              <a:rPr lang="en-GB" altLang="en-US" sz="1600" dirty="0" err="1">
                <a:latin typeface="Corbel" charset="0"/>
                <a:ea typeface="Corbel" charset="0"/>
                <a:cs typeface="Corbel" charset="0"/>
              </a:rPr>
              <a:t>mediach</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społ</a:t>
            </a:r>
            <a:r>
              <a:rPr lang="pl-PL" altLang="en-US" sz="1600" dirty="0">
                <a:latin typeface="Corbel" charset="0"/>
                <a:ea typeface="Corbel" charset="0"/>
                <a:cs typeface="Corbel" charset="0"/>
              </a:rPr>
              <a:t>e</a:t>
            </a:r>
            <a:r>
              <a:rPr lang="en-GB" altLang="en-US" sz="1600" dirty="0" err="1">
                <a:latin typeface="Corbel" charset="0"/>
                <a:ea typeface="Corbel" charset="0"/>
                <a:cs typeface="Corbel" charset="0"/>
              </a:rPr>
              <a:t>cznościowych</a:t>
            </a:r>
            <a:r>
              <a:rPr lang="en-GB" altLang="en-US" sz="1600" dirty="0">
                <a:latin typeface="Corbel" charset="0"/>
                <a:ea typeface="Corbel" charset="0"/>
                <a:cs typeface="Corbel" charset="0"/>
              </a:rPr>
              <a:t>?</a:t>
            </a:r>
          </a:p>
          <a:p>
            <a:pPr marL="285750" indent="-285750" defTabSz="353278">
              <a:buFont typeface="Arial" charset="0"/>
              <a:buChar char="•"/>
            </a:pPr>
            <a:r>
              <a:rPr lang="en-GB" altLang="en-US" sz="1600" dirty="0" err="1">
                <a:latin typeface="Corbel" charset="0"/>
                <a:ea typeface="Corbel" charset="0"/>
                <a:cs typeface="Corbel" charset="0"/>
              </a:rPr>
              <a:t>Nie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bój</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się</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własnej</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osobowości</a:t>
            </a:r>
            <a:endParaRPr lang="en-GB" altLang="en-US" sz="1600" dirty="0">
              <a:latin typeface="Corbel" charset="0"/>
              <a:ea typeface="Corbel" charset="0"/>
              <a:cs typeface="Corbel" charset="0"/>
            </a:endParaRPr>
          </a:p>
          <a:p>
            <a:pPr defTabSz="353278"/>
            <a:endParaRPr lang="en-GB" altLang="en-US" sz="1600" dirty="0">
              <a:latin typeface="Corbel" charset="0"/>
              <a:ea typeface="Corbel" charset="0"/>
              <a:cs typeface="Corbel" charset="0"/>
            </a:endParaRPr>
          </a:p>
          <a:p>
            <a:pPr defTabSz="353278"/>
            <a:r>
              <a:rPr lang="en-GB" altLang="en-US" sz="1600" b="1" dirty="0">
                <a:latin typeface="Corbel" charset="0"/>
                <a:ea typeface="Corbel" charset="0"/>
                <a:cs typeface="Corbel" charset="0"/>
              </a:rPr>
              <a:t>NIE BÓJ SIĘ</a:t>
            </a:r>
          </a:p>
          <a:p>
            <a:pPr marL="285750" indent="-285750" defTabSz="353278">
              <a:buFont typeface="Arial" charset="0"/>
              <a:buChar char="•"/>
            </a:pPr>
            <a:r>
              <a:rPr lang="en-GB" altLang="en-US" sz="1600" dirty="0" err="1">
                <a:latin typeface="Corbel" charset="0"/>
                <a:ea typeface="Corbel" charset="0"/>
                <a:cs typeface="Corbel" charset="0"/>
              </a:rPr>
              <a:t>Czas</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płynie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szybko</a:t>
            </a:r>
            <a:r>
              <a:rPr lang="en-GB" altLang="en-US" sz="1600" dirty="0">
                <a:latin typeface="Corbel" charset="0"/>
                <a:ea typeface="Corbel" charset="0"/>
                <a:cs typeface="Corbel" charset="0"/>
              </a:rPr>
              <a:t> w </a:t>
            </a:r>
            <a:r>
              <a:rPr lang="en-GB" altLang="en-US" sz="1600" dirty="0" err="1">
                <a:latin typeface="Corbel" charset="0"/>
                <a:ea typeface="Corbel" charset="0"/>
                <a:cs typeface="Corbel" charset="0"/>
              </a:rPr>
              <a:t>Internecie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podejmuj</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ryzyko</a:t>
            </a:r>
            <a:r>
              <a:rPr lang="en-GB" altLang="en-US" sz="1600" dirty="0">
                <a:latin typeface="Corbel" charset="0"/>
                <a:ea typeface="Corbel" charset="0"/>
                <a:cs typeface="Corbel" charset="0"/>
              </a:rPr>
              <a:t>.</a:t>
            </a:r>
          </a:p>
          <a:p>
            <a:pPr marL="285750" indent="-285750" defTabSz="353278">
              <a:buFont typeface="Arial" charset="0"/>
              <a:buChar char="•"/>
            </a:pPr>
            <a:r>
              <a:rPr lang="en-GB" altLang="en-US" sz="1600" dirty="0" err="1">
                <a:latin typeface="Corbel" charset="0"/>
                <a:ea typeface="Corbel" charset="0"/>
                <a:cs typeface="Corbel" charset="0"/>
              </a:rPr>
              <a:t>Dołącz</a:t>
            </a:r>
            <a:r>
              <a:rPr lang="en-GB" altLang="en-US" sz="1600" dirty="0">
                <a:latin typeface="Corbel" charset="0"/>
                <a:ea typeface="Corbel" charset="0"/>
                <a:cs typeface="Corbel" charset="0"/>
              </a:rPr>
              <a:t> do </a:t>
            </a:r>
            <a:r>
              <a:rPr lang="en-GB" altLang="en-US" sz="1600" dirty="0" err="1">
                <a:latin typeface="Corbel" charset="0"/>
                <a:ea typeface="Corbel" charset="0"/>
                <a:cs typeface="Corbel" charset="0"/>
              </a:rPr>
              <a:t>rozmów</a:t>
            </a:r>
            <a:r>
              <a:rPr lang="en-GB" altLang="en-US" sz="1600" dirty="0">
                <a:latin typeface="Corbel" charset="0"/>
                <a:ea typeface="Corbel" charset="0"/>
                <a:cs typeface="Corbel" charset="0"/>
              </a:rPr>
              <a:t>, do </a:t>
            </a:r>
            <a:r>
              <a:rPr lang="en-GB" altLang="en-US" sz="1600" dirty="0" err="1">
                <a:latin typeface="Corbel" charset="0"/>
                <a:ea typeface="Corbel" charset="0"/>
                <a:cs typeface="Corbel" charset="0"/>
              </a:rPr>
              <a:t>których</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normalnie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byś</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się</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odważył</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dołączyć</a:t>
            </a:r>
            <a:r>
              <a:rPr lang="en-GB" altLang="en-US" sz="1600" dirty="0">
                <a:latin typeface="Corbel" charset="0"/>
                <a:ea typeface="Corbel" charset="0"/>
                <a:cs typeface="Corbel" charset="0"/>
              </a:rPr>
              <a:t>.  </a:t>
            </a:r>
          </a:p>
          <a:p>
            <a:pPr marL="285750" indent="-285750" defTabSz="353278">
              <a:buFont typeface="Arial" charset="0"/>
              <a:buChar char="•"/>
            </a:pPr>
            <a:r>
              <a:rPr lang="en-GB" altLang="en-US" sz="1600" dirty="0" err="1">
                <a:latin typeface="Corbel" charset="0"/>
                <a:ea typeface="Corbel" charset="0"/>
                <a:cs typeface="Corbel" charset="0"/>
              </a:rPr>
              <a:t>Postuj</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zabawne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teksty</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trendowe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tematy</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zobacz</a:t>
            </a:r>
            <a:r>
              <a:rPr lang="pl-PL" altLang="en-US" sz="1600" dirty="0">
                <a:latin typeface="Corbel" charset="0"/>
                <a:ea typeface="Corbel" charset="0"/>
                <a:cs typeface="Corbel" charset="0"/>
              </a:rPr>
              <a:t> </a:t>
            </a:r>
            <a:r>
              <a:rPr lang="en-GB" altLang="en-US" sz="1600" dirty="0" err="1">
                <a:latin typeface="Corbel" charset="0"/>
                <a:ea typeface="Corbel" charset="0"/>
                <a:cs typeface="Corbel" charset="0"/>
              </a:rPr>
              <a:t>jak</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szybko</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można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uzyskać</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uwagę</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całego</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świata</a:t>
            </a:r>
            <a:r>
              <a:rPr lang="en-GB" altLang="en-US" sz="1600" dirty="0">
                <a:latin typeface="Corbel" charset="0"/>
                <a:ea typeface="Corbel" charset="0"/>
                <a:cs typeface="Corbel" charset="0"/>
              </a:rPr>
              <a:t> !HASHTAG!</a:t>
            </a:r>
          </a:p>
          <a:p>
            <a:pPr defTabSz="353278"/>
            <a:endParaRPr lang="en-GB" altLang="en-US" sz="1600" dirty="0">
              <a:latin typeface="Corbel" charset="0"/>
              <a:ea typeface="Corbel" charset="0"/>
              <a:cs typeface="Corbel" charset="0"/>
            </a:endParaRPr>
          </a:p>
          <a:p>
            <a:pPr defTabSz="353278"/>
            <a:r>
              <a:rPr lang="en-GB" altLang="en-US" sz="1600" b="1" dirty="0">
                <a:latin typeface="Corbel" charset="0"/>
                <a:ea typeface="Corbel" charset="0"/>
                <a:cs typeface="Corbel" charset="0"/>
              </a:rPr>
              <a:t>TRUDNOŚCI</a:t>
            </a:r>
          </a:p>
          <a:p>
            <a:pPr marL="285750" indent="-285750" defTabSz="353278">
              <a:buFont typeface="Arial" charset="0"/>
              <a:buChar char="•"/>
            </a:pPr>
            <a:r>
              <a:rPr lang="en-GB" altLang="en-US" sz="1600" dirty="0" err="1">
                <a:latin typeface="Corbel" charset="0"/>
                <a:ea typeface="Corbel" charset="0"/>
                <a:cs typeface="Corbel" charset="0"/>
              </a:rPr>
              <a:t>Bardzo</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czasochłonne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czasami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ryzykowne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nastawione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wewnętrzną</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publiczność</a:t>
            </a:r>
            <a:r>
              <a:rPr lang="en-GB" altLang="en-US" sz="1600" dirty="0">
                <a:latin typeface="Corbel" charset="0"/>
                <a:ea typeface="Corbel" charset="0"/>
                <a:cs typeface="Corbel" charset="0"/>
              </a:rPr>
              <a:t>.</a:t>
            </a:r>
          </a:p>
          <a:p>
            <a:pPr marL="285750" indent="-285750" defTabSz="353278">
              <a:buFont typeface="Arial" charset="0"/>
              <a:buChar char="•"/>
            </a:pPr>
            <a:r>
              <a:rPr lang="en-GB" altLang="en-US" sz="1600" dirty="0" err="1">
                <a:latin typeface="Corbel" charset="0"/>
                <a:ea typeface="Corbel" charset="0"/>
                <a:cs typeface="Corbel" charset="0"/>
              </a:rPr>
              <a:t>Uwaga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na</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skargi</a:t>
            </a:r>
            <a:r>
              <a:rPr lang="en-GB" altLang="en-US" sz="1600" dirty="0">
                <a:latin typeface="Corbel" charset="0"/>
                <a:ea typeface="Corbel" charset="0"/>
                <a:cs typeface="Corbel" charset="0"/>
              </a:rPr>
              <a:t> </a:t>
            </a:r>
            <a:r>
              <a:rPr lang="pl-PL" altLang="en-US" sz="1600" dirty="0">
                <a:latin typeface="Corbel" charset="0"/>
                <a:ea typeface="Corbel" charset="0"/>
                <a:cs typeface="Corbel" charset="0"/>
              </a:rPr>
              <a:t>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negatywne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posty</a:t>
            </a:r>
            <a:r>
              <a:rPr lang="en-GB" altLang="en-US" sz="1600" dirty="0">
                <a:latin typeface="Corbel" charset="0"/>
                <a:ea typeface="Corbel" charset="0"/>
                <a:cs typeface="Corbel" charset="0"/>
              </a:rPr>
              <a:t>.</a:t>
            </a:r>
          </a:p>
          <a:p>
            <a:pPr defTabSz="353278"/>
            <a:endParaRPr lang="en-GB" altLang="en-US" sz="1600" dirty="0">
              <a:latin typeface="Corbel" charset="0"/>
              <a:ea typeface="Corbel" charset="0"/>
              <a:cs typeface="Corbel" charset="0"/>
            </a:endParaRPr>
          </a:p>
          <a:p>
            <a:pPr defTabSz="353278"/>
            <a:r>
              <a:rPr lang="en-GB" altLang="en-US" sz="1600" b="1" dirty="0" err="1">
                <a:latin typeface="Corbel" charset="0"/>
                <a:ea typeface="Corbel" charset="0"/>
                <a:cs typeface="Corbel" charset="0"/>
              </a:rPr>
              <a:t>Bądź</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aktywnym</a:t>
            </a:r>
            <a:r>
              <a:rPr lang="en-GB" altLang="en-US" sz="1600" b="1" dirty="0">
                <a:latin typeface="Corbel" charset="0"/>
                <a:ea typeface="Corbel" charset="0"/>
                <a:cs typeface="Corbel" charset="0"/>
              </a:rPr>
              <a:t> </a:t>
            </a:r>
            <a:r>
              <a:rPr lang="en-GB" altLang="en-US" sz="1600" b="1" dirty="0" err="1">
                <a:latin typeface="Corbel" charset="0"/>
                <a:ea typeface="Corbel" charset="0"/>
                <a:cs typeface="Corbel" charset="0"/>
              </a:rPr>
              <a:t>uczestnikiem</a:t>
            </a:r>
            <a:endParaRPr lang="en-GB" altLang="en-US" sz="1600" b="1" dirty="0">
              <a:latin typeface="Corbel" charset="0"/>
              <a:ea typeface="Corbel" charset="0"/>
              <a:cs typeface="Corbel" charset="0"/>
            </a:endParaRPr>
          </a:p>
          <a:p>
            <a:pPr marL="285750" indent="-285750" defTabSz="353278">
              <a:buFont typeface="Arial" charset="0"/>
              <a:buChar char="•"/>
            </a:pPr>
            <a:r>
              <a:rPr lang="en-GB" altLang="en-US" sz="1600" dirty="0" err="1">
                <a:latin typeface="Corbel" charset="0"/>
                <a:ea typeface="Corbel" charset="0"/>
                <a:cs typeface="Corbel" charset="0"/>
              </a:rPr>
              <a:t>Podziel</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się</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interesującymi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wiadomościami</a:t>
            </a:r>
            <a:r>
              <a:rPr lang="en-GB" altLang="en-US" sz="1600" dirty="0">
                <a:latin typeface="Corbel" charset="0"/>
                <a:ea typeface="Corbel" charset="0"/>
                <a:cs typeface="Corbel" charset="0"/>
              </a:rPr>
              <a:t>  z </a:t>
            </a:r>
            <a:r>
              <a:rPr lang="en-GB" altLang="en-US" sz="1600" dirty="0" err="1">
                <a:latin typeface="Corbel" charset="0"/>
                <a:ea typeface="Corbel" charset="0"/>
                <a:cs typeface="Corbel" charset="0"/>
              </a:rPr>
              <a:t>regionu</a:t>
            </a:r>
            <a:r>
              <a:rPr lang="en-GB" altLang="en-US" sz="1600" dirty="0">
                <a:latin typeface="Corbel" charset="0"/>
                <a:ea typeface="Corbel" charset="0"/>
                <a:cs typeface="Corbel" charset="0"/>
              </a:rPr>
              <a:t>.</a:t>
            </a:r>
          </a:p>
          <a:p>
            <a:pPr marL="285750" indent="-285750" defTabSz="353278">
              <a:buFont typeface="Arial" charset="0"/>
              <a:buChar char="•"/>
            </a:pPr>
            <a:r>
              <a:rPr lang="en-GB" altLang="en-US" sz="1600" dirty="0" err="1">
                <a:latin typeface="Corbel" charset="0"/>
                <a:ea typeface="Corbel" charset="0"/>
                <a:cs typeface="Corbel" charset="0"/>
              </a:rPr>
              <a:t>Jeśli</a:t>
            </a:r>
            <a:r>
              <a:rPr lang="en-GB" altLang="en-US" sz="1600" dirty="0">
                <a:latin typeface="Corbel" charset="0"/>
                <a:ea typeface="Corbel" charset="0"/>
                <a:cs typeface="Corbel" charset="0"/>
              </a:rPr>
              <a:t> firma </a:t>
            </a:r>
            <a:r>
              <a:rPr lang="en-GB" altLang="en-US" sz="1600" dirty="0" err="1">
                <a:latin typeface="Corbel" charset="0"/>
                <a:ea typeface="Corbel" charset="0"/>
                <a:cs typeface="Corbel" charset="0"/>
              </a:rPr>
              <a:t>zainwestowała</a:t>
            </a:r>
            <a:r>
              <a:rPr lang="en-GB" altLang="en-US" sz="1600" dirty="0">
                <a:latin typeface="Corbel" charset="0"/>
                <a:ea typeface="Corbel" charset="0"/>
                <a:cs typeface="Corbel" charset="0"/>
              </a:rPr>
              <a:t> w </a:t>
            </a:r>
            <a:r>
              <a:rPr lang="en-GB" altLang="en-US" sz="1600" dirty="0" err="1">
                <a:latin typeface="Corbel" charset="0"/>
                <a:ea typeface="Corbel" charset="0"/>
                <a:cs typeface="Corbel" charset="0"/>
              </a:rPr>
              <a:t>regionie</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napisz</a:t>
            </a:r>
            <a:r>
              <a:rPr lang="en-GB" altLang="en-US" sz="1600" dirty="0">
                <a:latin typeface="Corbel" charset="0"/>
                <a:ea typeface="Corbel" charset="0"/>
                <a:cs typeface="Corbel" charset="0"/>
              </a:rPr>
              <a:t> o </a:t>
            </a:r>
            <a:r>
              <a:rPr lang="en-GB" altLang="en-US" sz="1600" dirty="0" err="1">
                <a:latin typeface="Corbel" charset="0"/>
                <a:ea typeface="Corbel" charset="0"/>
                <a:cs typeface="Corbel" charset="0"/>
              </a:rPr>
              <a:t>tym</a:t>
            </a:r>
            <a:r>
              <a:rPr lang="en-GB" altLang="en-US" sz="1600" dirty="0">
                <a:latin typeface="Corbel" charset="0"/>
                <a:ea typeface="Corbel" charset="0"/>
                <a:cs typeface="Corbel" charset="0"/>
              </a:rPr>
              <a:t>.</a:t>
            </a:r>
          </a:p>
          <a:p>
            <a:pPr marL="285750" indent="-285750" defTabSz="353278">
              <a:buFont typeface="Arial" charset="0"/>
              <a:buChar char="•"/>
            </a:pPr>
            <a:r>
              <a:rPr lang="pl-PL" altLang="en-US" sz="1600" dirty="0">
                <a:latin typeface="Corbel" charset="0"/>
                <a:ea typeface="Corbel" charset="0"/>
                <a:cs typeface="Corbel" charset="0"/>
              </a:rPr>
              <a:t>Udostępniaj </a:t>
            </a:r>
            <a:r>
              <a:rPr lang="en-GB" altLang="en-US" sz="1600" dirty="0" err="1">
                <a:latin typeface="Corbel" charset="0"/>
                <a:ea typeface="Corbel" charset="0"/>
                <a:cs typeface="Corbel" charset="0"/>
              </a:rPr>
              <a:t>wiadomości</a:t>
            </a:r>
            <a:r>
              <a:rPr lang="en-GB" altLang="en-US" sz="1600" dirty="0">
                <a:latin typeface="Corbel" charset="0"/>
                <a:ea typeface="Corbel" charset="0"/>
                <a:cs typeface="Corbel" charset="0"/>
              </a:rPr>
              <a:t> firm, z </a:t>
            </a:r>
            <a:r>
              <a:rPr lang="en-GB" altLang="en-US" sz="1600" dirty="0" err="1">
                <a:latin typeface="Corbel" charset="0"/>
                <a:ea typeface="Corbel" charset="0"/>
                <a:cs typeface="Corbel" charset="0"/>
              </a:rPr>
              <a:t>którymi</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chcesz</a:t>
            </a:r>
            <a:r>
              <a:rPr lang="en-GB" altLang="en-US" sz="1600" dirty="0">
                <a:latin typeface="Corbel" charset="0"/>
                <a:ea typeface="Corbel" charset="0"/>
                <a:cs typeface="Corbel" charset="0"/>
              </a:rPr>
              <a:t> </a:t>
            </a:r>
            <a:r>
              <a:rPr lang="en-GB" altLang="en-US" sz="1600" dirty="0" err="1">
                <a:latin typeface="Corbel" charset="0"/>
                <a:ea typeface="Corbel" charset="0"/>
                <a:cs typeface="Corbel" charset="0"/>
              </a:rPr>
              <a:t>rozmawiać</a:t>
            </a:r>
            <a:r>
              <a:rPr lang="en-GB" altLang="en-US" sz="1600" dirty="0">
                <a:latin typeface="Corbel" charset="0"/>
                <a:ea typeface="Corbel" charset="0"/>
                <a:cs typeface="Corbel" charset="0"/>
              </a:rPr>
              <a:t>.</a:t>
            </a:r>
          </a:p>
          <a:p>
            <a:pPr defTabSz="353278"/>
            <a:endParaRPr lang="en-GB" altLang="en-US" sz="1600" dirty="0">
              <a:latin typeface="Trebuchet MS"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21224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388"/>
          <a:stretch/>
        </p:blipFill>
        <p:spPr>
          <a:xfrm>
            <a:off x="5422694" y="2614901"/>
            <a:ext cx="2667000" cy="942310"/>
          </a:xfrm>
          <a:prstGeom prst="rect">
            <a:avLst/>
          </a:prstGeom>
        </p:spPr>
      </p:pic>
      <p:sp>
        <p:nvSpPr>
          <p:cNvPr id="2" name="Text Placeholder 1"/>
          <p:cNvSpPr>
            <a:spLocks noGrp="1"/>
          </p:cNvSpPr>
          <p:nvPr>
            <p:ph type="body" sz="quarter" idx="10"/>
          </p:nvPr>
        </p:nvSpPr>
        <p:spPr>
          <a:xfrm>
            <a:off x="654626" y="838200"/>
            <a:ext cx="8756073" cy="685800"/>
          </a:xfrm>
        </p:spPr>
        <p:txBody>
          <a:bodyPr/>
          <a:lstStyle/>
          <a:p>
            <a:pPr>
              <a:spcBef>
                <a:spcPts val="0"/>
              </a:spcBef>
              <a:spcAft>
                <a:spcPts val="0"/>
              </a:spcAft>
            </a:pPr>
            <a:r>
              <a:rPr lang="en-US" sz="2800" dirty="0" err="1">
                <a:latin typeface="Corbel" charset="0"/>
                <a:ea typeface="Corbel" charset="0"/>
                <a:cs typeface="Corbel" charset="0"/>
              </a:rPr>
              <a:t>LinkedIN</a:t>
            </a:r>
            <a:r>
              <a:rPr lang="en-US" sz="2800" dirty="0">
                <a:latin typeface="Corbel" charset="0"/>
                <a:ea typeface="Corbel" charset="0"/>
                <a:cs typeface="Corbel" charset="0"/>
              </a:rPr>
              <a:t> </a:t>
            </a:r>
            <a:r>
              <a:rPr lang="en-US" sz="2800" dirty="0" err="1">
                <a:latin typeface="Corbel" charset="0"/>
                <a:ea typeface="Corbel" charset="0"/>
                <a:cs typeface="Corbel" charset="0"/>
              </a:rPr>
              <a:t>jako</a:t>
            </a:r>
            <a:r>
              <a:rPr lang="en-US" sz="2800" dirty="0">
                <a:latin typeface="Corbel" charset="0"/>
                <a:ea typeface="Corbel" charset="0"/>
                <a:cs typeface="Corbel" charset="0"/>
              </a:rPr>
              <a:t> </a:t>
            </a:r>
            <a:r>
              <a:rPr lang="en-US" sz="2800" dirty="0" err="1">
                <a:latin typeface="Corbel" charset="0"/>
                <a:ea typeface="Corbel" charset="0"/>
                <a:cs typeface="Corbel" charset="0"/>
              </a:rPr>
              <a:t>narzędzie</a:t>
            </a:r>
            <a:r>
              <a:rPr lang="en-US" sz="2800" dirty="0">
                <a:latin typeface="Corbel" charset="0"/>
                <a:ea typeface="Corbel" charset="0"/>
                <a:cs typeface="Corbel" charset="0"/>
              </a:rPr>
              <a:t> do </a:t>
            </a:r>
            <a:r>
              <a:rPr lang="en-US" sz="2800" dirty="0" err="1">
                <a:latin typeface="Corbel" charset="0"/>
                <a:ea typeface="Corbel" charset="0"/>
                <a:cs typeface="Corbel" charset="0"/>
              </a:rPr>
              <a:t>znajdowania</a:t>
            </a:r>
            <a:endParaRPr lang="en-US" sz="2800" dirty="0">
              <a:latin typeface="Corbel" charset="0"/>
              <a:ea typeface="Corbel" charset="0"/>
              <a:cs typeface="Corbel" charset="0"/>
            </a:endParaRPr>
          </a:p>
          <a:p>
            <a:pPr>
              <a:spcBef>
                <a:spcPts val="0"/>
              </a:spcBef>
              <a:spcAft>
                <a:spcPts val="0"/>
              </a:spcAft>
            </a:pPr>
            <a:r>
              <a:rPr lang="en-US" sz="2800" dirty="0">
                <a:latin typeface="Corbel" charset="0"/>
                <a:ea typeface="Corbel" charset="0"/>
                <a:cs typeface="Corbel" charset="0"/>
              </a:rPr>
              <a:t> </a:t>
            </a:r>
            <a:r>
              <a:rPr lang="en-US" sz="2800" dirty="0" err="1">
                <a:latin typeface="Corbel" charset="0"/>
                <a:ea typeface="Corbel" charset="0"/>
                <a:cs typeface="Corbel" charset="0"/>
              </a:rPr>
              <a:t>decydentów</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1409700" y="2019301"/>
            <a:ext cx="3390900" cy="3657600"/>
          </a:xfrm>
        </p:spPr>
        <p:txBody>
          <a:bodyPr/>
          <a:lstStyle/>
          <a:p>
            <a:pPr defTabSz="457200"/>
            <a:r>
              <a:rPr lang="en-US" sz="1600" dirty="0" err="1">
                <a:latin typeface="Corbel" charset="0"/>
                <a:ea typeface="Corbel" charset="0"/>
                <a:cs typeface="Corbel" charset="0"/>
              </a:rPr>
              <a:t>Główne</a:t>
            </a:r>
            <a:r>
              <a:rPr lang="en-US" sz="1600" dirty="0">
                <a:latin typeface="Corbel" charset="0"/>
                <a:ea typeface="Corbel" charset="0"/>
                <a:cs typeface="Corbel" charset="0"/>
              </a:rPr>
              <a:t> </a:t>
            </a:r>
            <a:r>
              <a:rPr lang="en-US" sz="1600" dirty="0" err="1">
                <a:latin typeface="Corbel" charset="0"/>
                <a:ea typeface="Corbel" charset="0"/>
                <a:cs typeface="Corbel" charset="0"/>
              </a:rPr>
              <a:t>profesjonalny</a:t>
            </a:r>
            <a:r>
              <a:rPr lang="en-US" sz="1600" dirty="0">
                <a:latin typeface="Corbel" charset="0"/>
                <a:ea typeface="Corbel" charset="0"/>
                <a:cs typeface="Corbel" charset="0"/>
              </a:rPr>
              <a:t> </a:t>
            </a:r>
            <a:r>
              <a:rPr lang="en-US" sz="1600" dirty="0" err="1">
                <a:latin typeface="Corbel" charset="0"/>
                <a:ea typeface="Corbel" charset="0"/>
                <a:cs typeface="Corbel" charset="0"/>
              </a:rPr>
              <a:t>serwis</a:t>
            </a:r>
            <a:r>
              <a:rPr lang="en-US" sz="1600" dirty="0">
                <a:latin typeface="Corbel" charset="0"/>
                <a:ea typeface="Corbel" charset="0"/>
                <a:cs typeface="Corbel" charset="0"/>
              </a:rPr>
              <a:t> </a:t>
            </a:r>
            <a:r>
              <a:rPr lang="en-US" sz="1600" dirty="0" err="1">
                <a:latin typeface="Corbel" charset="0"/>
                <a:ea typeface="Corbel" charset="0"/>
                <a:cs typeface="Corbel" charset="0"/>
              </a:rPr>
              <a:t>społecznościowy</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świecie</a:t>
            </a:r>
            <a:r>
              <a:rPr lang="en-US" sz="1600" dirty="0">
                <a:latin typeface="Corbel" charset="0"/>
                <a:ea typeface="Corbel" charset="0"/>
                <a:cs typeface="Corbel" charset="0"/>
              </a:rPr>
              <a:t> (450 </a:t>
            </a:r>
            <a:r>
              <a:rPr lang="en-US" sz="1600" dirty="0" err="1">
                <a:latin typeface="Corbel" charset="0"/>
                <a:ea typeface="Corbel" charset="0"/>
                <a:cs typeface="Corbel" charset="0"/>
              </a:rPr>
              <a:t>mln</a:t>
            </a:r>
            <a:r>
              <a:rPr lang="en-US" sz="1600" dirty="0">
                <a:latin typeface="Corbel" charset="0"/>
                <a:ea typeface="Corbel" charset="0"/>
                <a:cs typeface="Corbel" charset="0"/>
              </a:rPr>
              <a:t> </a:t>
            </a:r>
            <a:r>
              <a:rPr lang="en-US" sz="1600" dirty="0" err="1">
                <a:latin typeface="Corbel" charset="0"/>
                <a:ea typeface="Corbel" charset="0"/>
                <a:cs typeface="Corbel" charset="0"/>
              </a:rPr>
              <a:t>użytkowników</a:t>
            </a:r>
            <a:r>
              <a:rPr lang="en-US" sz="1600" dirty="0">
                <a:latin typeface="Corbel" charset="0"/>
                <a:ea typeface="Corbel" charset="0"/>
                <a:cs typeface="Corbel" charset="0"/>
              </a:rPr>
              <a:t>), </a:t>
            </a:r>
            <a:r>
              <a:rPr lang="en-US" sz="1600" dirty="0" err="1">
                <a:latin typeface="Corbel" charset="0"/>
                <a:ea typeface="Corbel" charset="0"/>
                <a:cs typeface="Corbel" charset="0"/>
              </a:rPr>
              <a:t>zapewnia</a:t>
            </a:r>
            <a:r>
              <a:rPr lang="en-US" sz="1600" dirty="0">
                <a:latin typeface="Corbel" charset="0"/>
                <a:ea typeface="Corbel" charset="0"/>
                <a:cs typeface="Corbel" charset="0"/>
              </a:rPr>
              <a:t> </a:t>
            </a:r>
            <a:r>
              <a:rPr lang="en-US" sz="1600" dirty="0" err="1">
                <a:latin typeface="Corbel" pitchFamily="18"/>
              </a:rPr>
              <a:t>dostęp</a:t>
            </a:r>
            <a:r>
              <a:rPr lang="en-US" sz="1600" dirty="0">
                <a:latin typeface="Corbel" pitchFamily="18"/>
              </a:rPr>
              <a:t> do  </a:t>
            </a:r>
            <a:r>
              <a:rPr lang="en-US" sz="1600" dirty="0" err="1">
                <a:latin typeface="Corbel" pitchFamily="18"/>
              </a:rPr>
              <a:t>dużej</a:t>
            </a:r>
            <a:r>
              <a:rPr lang="en-US" sz="1600" dirty="0">
                <a:latin typeface="Corbel" pitchFamily="18"/>
              </a:rPr>
              <a:t> </a:t>
            </a:r>
            <a:r>
              <a:rPr lang="en-US" sz="1600" dirty="0" err="1">
                <a:latin typeface="Corbel" pitchFamily="18"/>
              </a:rPr>
              <a:t>ilości</a:t>
            </a:r>
            <a:r>
              <a:rPr lang="en-US" sz="1600" dirty="0">
                <a:latin typeface="Corbel" pitchFamily="18"/>
              </a:rPr>
              <a:t>  </a:t>
            </a:r>
            <a:r>
              <a:rPr lang="en-US" sz="1600" dirty="0" err="1">
                <a:latin typeface="Corbel" pitchFamily="18"/>
              </a:rPr>
              <a:t>decydentów</a:t>
            </a:r>
            <a:r>
              <a:rPr lang="en-US" sz="1600" dirty="0">
                <a:latin typeface="Corbel" charset="0"/>
                <a:ea typeface="Corbel" charset="0"/>
                <a:cs typeface="Corbel" charset="0"/>
              </a:rPr>
              <a:t>. (</a:t>
            </a:r>
            <a:r>
              <a:rPr lang="en-US" sz="1600" dirty="0">
                <a:latin typeface="Corbel" charset="0"/>
                <a:ea typeface="Corbel" charset="0"/>
                <a:cs typeface="Corbel" charset="0"/>
                <a:hlinkClick r:id="rId4"/>
              </a:rPr>
              <a:t>Example</a:t>
            </a:r>
            <a:r>
              <a:rPr lang="en-US" sz="1600" dirty="0">
                <a:latin typeface="Corbel" charset="0"/>
                <a:ea typeface="Corbel" charset="0"/>
                <a:cs typeface="Corbel" charset="0"/>
              </a:rPr>
              <a:t>, </a:t>
            </a:r>
            <a:r>
              <a:rPr lang="en-US" sz="1600" dirty="0">
                <a:latin typeface="Corbel" charset="0"/>
                <a:ea typeface="Corbel" charset="0"/>
                <a:cs typeface="Corbel" charset="0"/>
                <a:hlinkClick r:id="rId5"/>
              </a:rPr>
              <a:t>expemple</a:t>
            </a:r>
            <a:r>
              <a:rPr lang="en-US" sz="1600" dirty="0">
                <a:latin typeface="Corbel" charset="0"/>
                <a:ea typeface="Corbel" charset="0"/>
                <a:cs typeface="Corbel" charset="0"/>
              </a:rPr>
              <a:t>)</a:t>
            </a:r>
            <a:endParaRPr lang="pl-PL" sz="1600" dirty="0">
              <a:latin typeface="Corbel" charset="0"/>
              <a:ea typeface="Corbel" charset="0"/>
              <a:cs typeface="Corbel" charset="0"/>
            </a:endParaRPr>
          </a:p>
          <a:p>
            <a:pPr defTabSz="457200"/>
            <a:r>
              <a:rPr lang="pl-PL" sz="1600" dirty="0">
                <a:latin typeface="Corbel" charset="0"/>
                <a:ea typeface="Corbel" charset="0"/>
                <a:cs typeface="Corbel" charset="0"/>
              </a:rPr>
              <a:t>F</a:t>
            </a:r>
            <a:r>
              <a:rPr lang="en-US" sz="1600" dirty="0" err="1">
                <a:latin typeface="Corbel" charset="0"/>
                <a:ea typeface="Corbel" charset="0"/>
                <a:cs typeface="Corbel" charset="0"/>
              </a:rPr>
              <a:t>rancuska</a:t>
            </a:r>
            <a:r>
              <a:rPr lang="en-US" sz="1600" dirty="0">
                <a:latin typeface="Corbel" charset="0"/>
                <a:ea typeface="Corbel" charset="0"/>
                <a:cs typeface="Corbel" charset="0"/>
              </a:rPr>
              <a:t> </a:t>
            </a:r>
            <a:r>
              <a:rPr lang="en-US" sz="1600" dirty="0" err="1">
                <a:latin typeface="Corbel" charset="0"/>
                <a:ea typeface="Corbel" charset="0"/>
                <a:cs typeface="Corbel" charset="0"/>
              </a:rPr>
              <a:t>wersja</a:t>
            </a:r>
            <a:r>
              <a:rPr lang="en-US" sz="1600" dirty="0">
                <a:latin typeface="Corbel" charset="0"/>
                <a:ea typeface="Corbel" charset="0"/>
                <a:cs typeface="Corbel" charset="0"/>
              </a:rPr>
              <a:t> </a:t>
            </a:r>
            <a:r>
              <a:rPr lang="en-US" sz="1600" dirty="0" err="1">
                <a:latin typeface="Corbel" charset="0"/>
                <a:ea typeface="Corbel" charset="0"/>
                <a:cs typeface="Corbel" charset="0"/>
              </a:rPr>
              <a:t>Linkedin</a:t>
            </a:r>
            <a:r>
              <a:rPr lang="en-US" sz="1600" dirty="0">
                <a:latin typeface="Corbel" charset="0"/>
                <a:ea typeface="Corbel" charset="0"/>
                <a:cs typeface="Corbel" charset="0"/>
              </a:rPr>
              <a:t> (65 </a:t>
            </a:r>
            <a:r>
              <a:rPr lang="en-US" sz="1600" dirty="0" err="1">
                <a:latin typeface="Corbel" charset="0"/>
                <a:ea typeface="Corbel" charset="0"/>
                <a:cs typeface="Corbel" charset="0"/>
              </a:rPr>
              <a:t>mln</a:t>
            </a:r>
            <a:r>
              <a:rPr lang="en-US" sz="1600" dirty="0">
                <a:latin typeface="Corbel" charset="0"/>
                <a:ea typeface="Corbel" charset="0"/>
                <a:cs typeface="Corbel" charset="0"/>
              </a:rPr>
              <a:t> </a:t>
            </a:r>
            <a:r>
              <a:rPr lang="en-US" sz="1600" dirty="0" err="1">
                <a:latin typeface="Corbel" charset="0"/>
                <a:ea typeface="Corbel" charset="0"/>
                <a:cs typeface="Corbel" charset="0"/>
              </a:rPr>
              <a:t>członków</a:t>
            </a:r>
            <a:r>
              <a:rPr lang="en-US" sz="1600" dirty="0">
                <a:latin typeface="Corbel" charset="0"/>
                <a:ea typeface="Corbel" charset="0"/>
                <a:cs typeface="Corbel" charset="0"/>
              </a:rPr>
              <a:t>)</a:t>
            </a:r>
            <a:endParaRPr lang="en-US" sz="1600" b="1" dirty="0">
              <a:latin typeface="Corbel" charset="0"/>
              <a:ea typeface="Corbel" charset="0"/>
              <a:cs typeface="Corbel" charset="0"/>
            </a:endParaRPr>
          </a:p>
          <a:p>
            <a:pPr defTabSz="457200"/>
            <a:r>
              <a:rPr lang="en-US" sz="1600" dirty="0" err="1">
                <a:latin typeface="Corbel" charset="0"/>
                <a:ea typeface="Corbel" charset="0"/>
                <a:cs typeface="Corbel" charset="0"/>
              </a:rPr>
              <a:t>Niemiecka</a:t>
            </a:r>
            <a:r>
              <a:rPr lang="en-US" sz="1600" dirty="0">
                <a:latin typeface="Corbel" charset="0"/>
                <a:ea typeface="Corbel" charset="0"/>
                <a:cs typeface="Corbel" charset="0"/>
              </a:rPr>
              <a:t> </a:t>
            </a:r>
            <a:r>
              <a:rPr lang="en-US" sz="1600" dirty="0" err="1">
                <a:latin typeface="Corbel" charset="0"/>
                <a:ea typeface="Corbel" charset="0"/>
                <a:cs typeface="Corbel" charset="0"/>
              </a:rPr>
              <a:t>wersja</a:t>
            </a:r>
            <a:r>
              <a:rPr lang="en-US" sz="1600" dirty="0">
                <a:latin typeface="Corbel" charset="0"/>
                <a:ea typeface="Corbel" charset="0"/>
                <a:cs typeface="Corbel" charset="0"/>
              </a:rPr>
              <a:t> </a:t>
            </a:r>
            <a:r>
              <a:rPr lang="en-US" sz="1600" dirty="0" err="1">
                <a:latin typeface="Corbel" charset="0"/>
                <a:ea typeface="Corbel" charset="0"/>
                <a:cs typeface="Corbel" charset="0"/>
              </a:rPr>
              <a:t>Linkedin</a:t>
            </a:r>
            <a:r>
              <a:rPr lang="en-US" sz="1600" dirty="0">
                <a:latin typeface="Corbel" charset="0"/>
                <a:ea typeface="Corbel" charset="0"/>
                <a:cs typeface="Corbel" charset="0"/>
              </a:rPr>
              <a:t> (10 </a:t>
            </a:r>
            <a:r>
              <a:rPr lang="en-US" sz="1600" dirty="0" err="1">
                <a:latin typeface="Corbel" charset="0"/>
                <a:ea typeface="Corbel" charset="0"/>
                <a:cs typeface="Corbel" charset="0"/>
              </a:rPr>
              <a:t>mln</a:t>
            </a:r>
            <a:r>
              <a:rPr lang="en-US" sz="1600" dirty="0">
                <a:latin typeface="Corbel" charset="0"/>
                <a:ea typeface="Corbel" charset="0"/>
                <a:cs typeface="Corbel" charset="0"/>
              </a:rPr>
              <a:t> </a:t>
            </a:r>
            <a:r>
              <a:rPr lang="en-US" sz="1600" dirty="0" err="1">
                <a:latin typeface="Corbel" charset="0"/>
                <a:ea typeface="Corbel" charset="0"/>
                <a:cs typeface="Corbel" charset="0"/>
              </a:rPr>
              <a:t>członków</a:t>
            </a:r>
            <a:r>
              <a:rPr lang="en-US" sz="1600" dirty="0">
                <a:latin typeface="Corbel" charset="0"/>
                <a:ea typeface="Corbel" charset="0"/>
                <a:cs typeface="Corbel" charset="0"/>
              </a:rPr>
              <a:t>), </a:t>
            </a:r>
            <a:r>
              <a:rPr lang="en-US" sz="1600" dirty="0" err="1">
                <a:latin typeface="Corbel" charset="0"/>
                <a:ea typeface="Corbel" charset="0"/>
                <a:cs typeface="Corbel" charset="0"/>
              </a:rPr>
              <a:t>zapewnia</a:t>
            </a:r>
            <a:r>
              <a:rPr lang="en-US" sz="1600" dirty="0">
                <a:latin typeface="Corbel" charset="0"/>
                <a:ea typeface="Corbel" charset="0"/>
                <a:cs typeface="Corbel" charset="0"/>
              </a:rPr>
              <a:t> </a:t>
            </a:r>
            <a:r>
              <a:rPr lang="en-US" sz="1600" dirty="0" err="1">
                <a:latin typeface="Corbel" charset="0"/>
                <a:ea typeface="Corbel" charset="0"/>
                <a:cs typeface="Corbel" charset="0"/>
              </a:rPr>
              <a:t>także</a:t>
            </a:r>
            <a:r>
              <a:rPr lang="en-US" sz="1600" dirty="0">
                <a:latin typeface="Corbel" charset="0"/>
                <a:ea typeface="Corbel" charset="0"/>
                <a:cs typeface="Corbel" charset="0"/>
              </a:rPr>
              <a:t> </a:t>
            </a:r>
            <a:r>
              <a:rPr lang="en-US" sz="1600" dirty="0" err="1">
                <a:latin typeface="Corbel" charset="0"/>
                <a:ea typeface="Corbel" charset="0"/>
                <a:cs typeface="Corbel" charset="0"/>
              </a:rPr>
              <a:t>numery</a:t>
            </a:r>
            <a:r>
              <a:rPr lang="en-US" sz="1600" dirty="0">
                <a:latin typeface="Corbel" charset="0"/>
                <a:ea typeface="Corbel" charset="0"/>
                <a:cs typeface="Corbel" charset="0"/>
              </a:rPr>
              <a:t> </a:t>
            </a:r>
            <a:r>
              <a:rPr lang="en-US" sz="1600" dirty="0" err="1">
                <a:latin typeface="Corbel" charset="0"/>
                <a:ea typeface="Corbel" charset="0"/>
                <a:cs typeface="Corbel" charset="0"/>
              </a:rPr>
              <a:t>telefonów</a:t>
            </a:r>
            <a:r>
              <a:rPr lang="en-US" sz="1600" dirty="0">
                <a:latin typeface="Corbel" charset="0"/>
                <a:ea typeface="Corbel" charset="0"/>
                <a:cs typeface="Corbel" charset="0"/>
              </a:rPr>
              <a:t>.(</a:t>
            </a:r>
            <a:r>
              <a:rPr lang="en-US" sz="1600" dirty="0">
                <a:latin typeface="Corbel" charset="0"/>
                <a:ea typeface="Corbel" charset="0"/>
                <a:cs typeface="Corbel" charset="0"/>
                <a:hlinkClick r:id="rId6"/>
              </a:rPr>
              <a:t>Example</a:t>
            </a:r>
            <a:r>
              <a:rPr lang="en-US" sz="1600" dirty="0">
                <a:latin typeface="Corbel" charset="0"/>
                <a:ea typeface="Corbel" charset="0"/>
                <a:cs typeface="Corbel" charset="0"/>
              </a:rPr>
              <a:t>)</a:t>
            </a:r>
          </a:p>
          <a:p>
            <a:pPr defTabSz="457200"/>
            <a:r>
              <a:rPr lang="en-US" sz="1600" dirty="0" err="1">
                <a:latin typeface="Corbel" charset="0"/>
                <a:ea typeface="Corbel" charset="0"/>
                <a:cs typeface="Corbel" charset="0"/>
              </a:rPr>
              <a:t>Chińska</a:t>
            </a:r>
            <a:r>
              <a:rPr lang="en-US" sz="1600" dirty="0">
                <a:latin typeface="Corbel" charset="0"/>
                <a:ea typeface="Corbel" charset="0"/>
                <a:cs typeface="Corbel" charset="0"/>
              </a:rPr>
              <a:t> </a:t>
            </a:r>
            <a:r>
              <a:rPr lang="en-US" sz="1600" dirty="0" err="1">
                <a:latin typeface="Corbel" charset="0"/>
                <a:ea typeface="Corbel" charset="0"/>
                <a:cs typeface="Corbel" charset="0"/>
              </a:rPr>
              <a:t>wersja</a:t>
            </a:r>
            <a:r>
              <a:rPr lang="en-US" sz="1600" dirty="0">
                <a:latin typeface="Corbel" charset="0"/>
                <a:ea typeface="Corbel" charset="0"/>
                <a:cs typeface="Corbel" charset="0"/>
              </a:rPr>
              <a:t> </a:t>
            </a:r>
            <a:r>
              <a:rPr lang="en-US" sz="1600" dirty="0" err="1">
                <a:latin typeface="Corbel" charset="0"/>
                <a:ea typeface="Corbel" charset="0"/>
                <a:cs typeface="Corbel" charset="0"/>
              </a:rPr>
              <a:t>Linkedin</a:t>
            </a:r>
            <a:r>
              <a:rPr lang="en-US" sz="1600" dirty="0">
                <a:latin typeface="Corbel" charset="0"/>
                <a:ea typeface="Corbel" charset="0"/>
                <a:cs typeface="Corbel" charset="0"/>
              </a:rPr>
              <a:t> (1,2 </a:t>
            </a:r>
            <a:r>
              <a:rPr lang="en-US" sz="1600" dirty="0" err="1">
                <a:latin typeface="Corbel" charset="0"/>
                <a:ea typeface="Corbel" charset="0"/>
                <a:cs typeface="Corbel" charset="0"/>
              </a:rPr>
              <a:t>mln</a:t>
            </a:r>
            <a:r>
              <a:rPr lang="en-US" sz="1600" dirty="0">
                <a:latin typeface="Corbel" charset="0"/>
                <a:ea typeface="Corbel" charset="0"/>
                <a:cs typeface="Corbel" charset="0"/>
              </a:rPr>
              <a:t> </a:t>
            </a:r>
            <a:r>
              <a:rPr lang="en-US" sz="1600" dirty="0" err="1">
                <a:latin typeface="Corbel" charset="0"/>
                <a:ea typeface="Corbel" charset="0"/>
                <a:cs typeface="Corbel" charset="0"/>
              </a:rPr>
              <a:t>członków</a:t>
            </a:r>
            <a:r>
              <a:rPr lang="en-US" sz="1600" dirty="0">
                <a:latin typeface="Corbel" charset="0"/>
                <a:ea typeface="Corbel" charset="0"/>
                <a:cs typeface="Corbel" charset="0"/>
              </a:rPr>
              <a:t>), </a:t>
            </a:r>
            <a:r>
              <a:rPr lang="en-US" sz="1600" dirty="0" err="1">
                <a:latin typeface="Corbel" charset="0"/>
                <a:ea typeface="Corbel" charset="0"/>
                <a:cs typeface="Corbel" charset="0"/>
              </a:rPr>
              <a:t>dostępna</a:t>
            </a:r>
            <a:r>
              <a:rPr lang="en-US" sz="1600" dirty="0">
                <a:latin typeface="Corbel" charset="0"/>
                <a:ea typeface="Corbel" charset="0"/>
                <a:cs typeface="Corbel" charset="0"/>
              </a:rPr>
              <a:t> w </a:t>
            </a:r>
            <a:r>
              <a:rPr lang="en-US" sz="1600" dirty="0" err="1">
                <a:latin typeface="Corbel" charset="0"/>
                <a:ea typeface="Corbel" charset="0"/>
                <a:cs typeface="Corbel" charset="0"/>
              </a:rPr>
              <a:t>języku</a:t>
            </a:r>
            <a:r>
              <a:rPr lang="en-US" sz="1600" dirty="0">
                <a:latin typeface="Corbel" charset="0"/>
                <a:ea typeface="Corbel" charset="0"/>
                <a:cs typeface="Corbel" charset="0"/>
              </a:rPr>
              <a:t> </a:t>
            </a:r>
            <a:r>
              <a:rPr lang="en-US" sz="1600" dirty="0" err="1">
                <a:latin typeface="Corbel" charset="0"/>
                <a:ea typeface="Corbel" charset="0"/>
                <a:cs typeface="Corbel" charset="0"/>
              </a:rPr>
              <a:t>angielskim</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chińskim</a:t>
            </a:r>
            <a:endParaRPr lang="en-GB" sz="1600" dirty="0">
              <a:latin typeface="Corbel" charset="0"/>
              <a:ea typeface="Corbel" charset="0"/>
              <a:cs typeface="Corbel" charset="0"/>
            </a:endParaRPr>
          </a:p>
          <a:p>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2336" y="2220029"/>
            <a:ext cx="1887677" cy="45577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4644" y="3702615"/>
            <a:ext cx="1943100" cy="747624"/>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2336" y="4746532"/>
            <a:ext cx="1221044" cy="8054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t="14159"/>
          <a:stretch/>
        </p:blipFill>
        <p:spPr>
          <a:xfrm>
            <a:off x="1066800" y="5930805"/>
            <a:ext cx="2673691" cy="90293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8121" y="5943294"/>
            <a:ext cx="2638679" cy="838881"/>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01831" y="5973195"/>
            <a:ext cx="2530219" cy="834082"/>
          </a:xfrm>
          <a:prstGeom prst="rect">
            <a:avLst/>
          </a:prstGeom>
        </p:spPr>
      </p:pic>
    </p:spTree>
    <p:extLst>
      <p:ext uri="{BB962C8B-B14F-4D97-AF65-F5344CB8AC3E}">
        <p14:creationId xmlns:p14="http://schemas.microsoft.com/office/powerpoint/2010/main" val="855203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de-DE" sz="2800">
                <a:latin typeface="Corbel" charset="0"/>
                <a:ea typeface="Corbel" charset="0"/>
                <a:cs typeface="Corbel" charset="0"/>
              </a:rPr>
              <a:t>.... </a:t>
            </a:r>
            <a:r>
              <a:rPr lang="de-DE" sz="2800" err="1">
                <a:latin typeface="Corbel" charset="0"/>
                <a:ea typeface="Corbel" charset="0"/>
                <a:cs typeface="Corbel" charset="0"/>
              </a:rPr>
              <a:t>przy</a:t>
            </a:r>
            <a:r>
              <a:rPr lang="de-DE" sz="2800">
                <a:latin typeface="Corbel" charset="0"/>
                <a:ea typeface="Corbel" charset="0"/>
                <a:cs typeface="Corbel" charset="0"/>
              </a:rPr>
              <a:t> </a:t>
            </a:r>
            <a:r>
              <a:rPr lang="de-DE" sz="2800" err="1">
                <a:latin typeface="Corbel" charset="0"/>
                <a:ea typeface="Corbel" charset="0"/>
                <a:cs typeface="Corbel" charset="0"/>
              </a:rPr>
              <a:t>niskim</a:t>
            </a:r>
            <a:r>
              <a:rPr lang="de-DE" sz="2800">
                <a:latin typeface="Corbel" charset="0"/>
                <a:ea typeface="Corbel" charset="0"/>
                <a:cs typeface="Corbel" charset="0"/>
              </a:rPr>
              <a:t> </a:t>
            </a:r>
            <a:r>
              <a:rPr lang="de-DE" sz="2800" err="1">
                <a:latin typeface="Corbel" charset="0"/>
                <a:ea typeface="Corbel" charset="0"/>
                <a:cs typeface="Corbel" charset="0"/>
              </a:rPr>
              <a:t>budżecie</a:t>
            </a:r>
            <a:endParaRPr lang="en-US" sz="2800">
              <a:latin typeface="Corbel" charset="0"/>
              <a:ea typeface="Corbel" charset="0"/>
              <a:cs typeface="Corbel" charset="0"/>
            </a:endParaRPr>
          </a:p>
        </p:txBody>
      </p:sp>
      <p:sp>
        <p:nvSpPr>
          <p:cNvPr id="3" name="Rectangle 2"/>
          <p:cNvSpPr/>
          <p:nvPr/>
        </p:nvSpPr>
        <p:spPr>
          <a:xfrm>
            <a:off x="1257300" y="2257485"/>
            <a:ext cx="7696200" cy="4031873"/>
          </a:xfrm>
          <a:prstGeom prst="rect">
            <a:avLst/>
          </a:prstGeom>
        </p:spPr>
        <p:txBody>
          <a:bodyPr wrap="square">
            <a:spAutoFit/>
          </a:bodyPr>
          <a:lstStyle/>
          <a:p>
            <a:r>
              <a:rPr lang="en-US" sz="1600" dirty="0">
                <a:latin typeface="Corbel" charset="0"/>
                <a:ea typeface="Corbel" charset="0"/>
                <a:cs typeface="Corbel" charset="0"/>
              </a:rPr>
              <a:t>“</a:t>
            </a:r>
            <a:r>
              <a:rPr lang="en-US" sz="1600" dirty="0" err="1">
                <a:latin typeface="Corbel" charset="0"/>
                <a:ea typeface="Corbel" charset="0"/>
                <a:cs typeface="Corbel" charset="0"/>
              </a:rPr>
              <a:t>OnlyLyon</a:t>
            </a:r>
            <a:r>
              <a:rPr lang="en-US" sz="1600" dirty="0">
                <a:latin typeface="Corbel" charset="0"/>
                <a:ea typeface="Corbel" charset="0"/>
                <a:cs typeface="Corbel" charset="0"/>
              </a:rPr>
              <a:t>”  -  </a:t>
            </a:r>
            <a:r>
              <a:rPr lang="en-US" sz="1600" dirty="0" err="1">
                <a:latin typeface="Corbel" charset="0"/>
                <a:ea typeface="Corbel" charset="0"/>
                <a:cs typeface="Corbel" charset="0"/>
              </a:rPr>
              <a:t>kampania</a:t>
            </a:r>
            <a:r>
              <a:rPr lang="en-US" sz="1600" dirty="0">
                <a:latin typeface="Corbel" charset="0"/>
                <a:ea typeface="Corbel" charset="0"/>
                <a:cs typeface="Corbel" charset="0"/>
              </a:rPr>
              <a:t> </a:t>
            </a:r>
            <a:r>
              <a:rPr lang="en-US" sz="1600" dirty="0" err="1">
                <a:latin typeface="Corbel" charset="0"/>
                <a:ea typeface="Corbel" charset="0"/>
                <a:cs typeface="Corbel" charset="0"/>
              </a:rPr>
              <a:t>miasta</a:t>
            </a:r>
            <a:r>
              <a:rPr lang="en-US" sz="1600" dirty="0">
                <a:latin typeface="Corbel" charset="0"/>
                <a:ea typeface="Corbel" charset="0"/>
                <a:cs typeface="Corbel" charset="0"/>
              </a:rPr>
              <a:t> Lyon jest </a:t>
            </a:r>
            <a:r>
              <a:rPr lang="en-US" sz="1600" dirty="0" err="1">
                <a:latin typeface="Corbel" charset="0"/>
                <a:ea typeface="Corbel" charset="0"/>
                <a:cs typeface="Corbel" charset="0"/>
              </a:rPr>
              <a:t>przede</a:t>
            </a:r>
            <a:r>
              <a:rPr lang="en-US" sz="1600" dirty="0">
                <a:latin typeface="Corbel" charset="0"/>
                <a:ea typeface="Corbel" charset="0"/>
                <a:cs typeface="Corbel" charset="0"/>
              </a:rPr>
              <a:t> </a:t>
            </a:r>
            <a:r>
              <a:rPr lang="en-US" sz="1600" dirty="0" err="1">
                <a:latin typeface="Corbel" charset="0"/>
                <a:ea typeface="Corbel" charset="0"/>
                <a:cs typeface="Corbel" charset="0"/>
              </a:rPr>
              <a:t>wszystkim</a:t>
            </a:r>
            <a:r>
              <a:rPr lang="en-US" sz="1600" dirty="0">
                <a:latin typeface="Corbel" charset="0"/>
                <a:ea typeface="Corbel" charset="0"/>
                <a:cs typeface="Corbel" charset="0"/>
              </a:rPr>
              <a:t> </a:t>
            </a:r>
            <a:r>
              <a:rPr lang="en-US" sz="1600" dirty="0" err="1">
                <a:latin typeface="Corbel" charset="0"/>
                <a:ea typeface="Corbel" charset="0"/>
                <a:cs typeface="Corbel" charset="0"/>
              </a:rPr>
              <a:t>skierowana</a:t>
            </a:r>
            <a:r>
              <a:rPr lang="en-US" sz="1600" dirty="0">
                <a:latin typeface="Corbel" charset="0"/>
                <a:ea typeface="Corbel" charset="0"/>
                <a:cs typeface="Corbel" charset="0"/>
              </a:rPr>
              <a:t> do </a:t>
            </a:r>
            <a:r>
              <a:rPr lang="en-US" sz="1600" dirty="0" err="1">
                <a:latin typeface="Corbel" charset="0"/>
                <a:ea typeface="Corbel" charset="0"/>
                <a:cs typeface="Corbel" charset="0"/>
              </a:rPr>
              <a:t>środowiska</a:t>
            </a:r>
            <a:r>
              <a:rPr lang="en-US" sz="1600" dirty="0">
                <a:latin typeface="Corbel" charset="0"/>
                <a:ea typeface="Corbel" charset="0"/>
                <a:cs typeface="Corbel" charset="0"/>
              </a:rPr>
              <a:t> </a:t>
            </a:r>
            <a:r>
              <a:rPr lang="en-US" sz="1600" dirty="0" err="1">
                <a:latin typeface="Corbel" charset="0"/>
                <a:ea typeface="Corbel" charset="0"/>
                <a:cs typeface="Corbel" charset="0"/>
              </a:rPr>
              <a:t>biznesowego</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działa</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a:t>
            </a:r>
            <a:r>
              <a:rPr lang="en-US" sz="1600" dirty="0" err="1">
                <a:latin typeface="Corbel" charset="0"/>
                <a:ea typeface="Corbel" charset="0"/>
                <a:cs typeface="Corbel" charset="0"/>
              </a:rPr>
              <a:t>narzędzie</a:t>
            </a:r>
            <a:r>
              <a:rPr lang="en-US" sz="1600" dirty="0">
                <a:latin typeface="Corbel" charset="0"/>
                <a:ea typeface="Corbel" charset="0"/>
                <a:cs typeface="Corbel" charset="0"/>
              </a:rPr>
              <a:t> </a:t>
            </a:r>
            <a:r>
              <a:rPr lang="en-US" sz="1600" dirty="0" err="1">
                <a:latin typeface="Corbel" charset="0"/>
                <a:ea typeface="Corbel" charset="0"/>
                <a:cs typeface="Corbel" charset="0"/>
              </a:rPr>
              <a:t>sieciowe</a:t>
            </a:r>
            <a:r>
              <a:rPr lang="en-US" sz="1600" dirty="0">
                <a:latin typeface="Corbel" charset="0"/>
                <a:ea typeface="Corbel" charset="0"/>
                <a:cs typeface="Corbel" charset="0"/>
              </a:rPr>
              <a:t>, </a:t>
            </a:r>
            <a:r>
              <a:rPr lang="en-US" sz="1600" dirty="0" err="1">
                <a:latin typeface="Corbel" charset="0"/>
                <a:ea typeface="Corbel" charset="0"/>
                <a:cs typeface="Corbel" charset="0"/>
              </a:rPr>
              <a:t>wykorzystując</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przykład</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celebrytów</a:t>
            </a:r>
            <a:r>
              <a:rPr lang="en-US" sz="1600" dirty="0">
                <a:latin typeface="Corbel" charset="0"/>
                <a:ea typeface="Corbel" charset="0"/>
                <a:cs typeface="Corbel" charset="0"/>
              </a:rPr>
              <a:t> w </a:t>
            </a:r>
            <a:r>
              <a:rPr lang="en-US" sz="1600" dirty="0" err="1">
                <a:latin typeface="Corbel" charset="0"/>
                <a:ea typeface="Corbel" charset="0"/>
                <a:cs typeface="Corbel" charset="0"/>
              </a:rPr>
              <a:t>roli</a:t>
            </a:r>
            <a:r>
              <a:rPr lang="en-US" sz="1600" dirty="0">
                <a:latin typeface="Corbel" charset="0"/>
                <a:ea typeface="Corbel" charset="0"/>
                <a:cs typeface="Corbel" charset="0"/>
              </a:rPr>
              <a:t>  </a:t>
            </a:r>
            <a:r>
              <a:rPr lang="en-US" sz="1600" dirty="0" err="1">
                <a:latin typeface="Corbel" charset="0"/>
                <a:ea typeface="Corbel" charset="0"/>
                <a:cs typeface="Corbel" charset="0"/>
              </a:rPr>
              <a:t>ambasadorów</a:t>
            </a:r>
            <a:r>
              <a:rPr lang="en-US" sz="1600" dirty="0">
                <a:latin typeface="Corbel" charset="0"/>
                <a:ea typeface="Corbel" charset="0"/>
                <a:cs typeface="Corbel" charset="0"/>
              </a:rPr>
              <a:t>  </a:t>
            </a:r>
            <a:r>
              <a:rPr lang="en-US" sz="1600" dirty="0" err="1">
                <a:latin typeface="Corbel" charset="0"/>
                <a:ea typeface="Corbel" charset="0"/>
                <a:cs typeface="Corbel" charset="0"/>
              </a:rPr>
              <a:t>reprezentujących</a:t>
            </a:r>
            <a:r>
              <a:rPr lang="en-US" sz="1600" dirty="0">
                <a:latin typeface="Corbel" charset="0"/>
                <a:ea typeface="Corbel" charset="0"/>
                <a:cs typeface="Corbel" charset="0"/>
              </a:rPr>
              <a:t>  </a:t>
            </a:r>
            <a:r>
              <a:rPr lang="en-US" sz="1600" dirty="0" err="1">
                <a:latin typeface="Corbel" charset="0"/>
                <a:ea typeface="Corbel" charset="0"/>
                <a:cs typeface="Corbel" charset="0"/>
              </a:rPr>
              <a:t>miasto</a:t>
            </a:r>
            <a:r>
              <a:rPr lang="en-US" sz="1600" dirty="0">
                <a:latin typeface="Corbel" charset="0"/>
                <a:ea typeface="Corbel" charset="0"/>
                <a:cs typeface="Corbel" charset="0"/>
              </a:rPr>
              <a:t>.</a:t>
            </a:r>
          </a:p>
          <a:p>
            <a:endParaRPr lang="en-US" sz="1600" dirty="0"/>
          </a:p>
          <a:p>
            <a:endParaRPr lang="en-US" sz="1600" dirty="0"/>
          </a:p>
          <a:p>
            <a:endParaRPr lang="en-US" sz="1600" dirty="0"/>
          </a:p>
          <a:p>
            <a:r>
              <a:rPr lang="en-US" sz="1600" dirty="0">
                <a:latin typeface="Corbel" charset="0"/>
                <a:ea typeface="Corbel" charset="0"/>
                <a:cs typeface="Corbel" charset="0"/>
              </a:rPr>
              <a:t>			</a:t>
            </a:r>
          </a:p>
          <a:p>
            <a:pPr lvl="0"/>
            <a:r>
              <a:rPr lang="en-US" sz="1600" b="1" dirty="0">
                <a:latin typeface="Corbel" charset="0"/>
                <a:ea typeface="Corbel" charset="0"/>
                <a:cs typeface="Corbel" charset="0"/>
              </a:rPr>
              <a:t>				</a:t>
            </a:r>
            <a:r>
              <a:rPr lang="pl-PL" sz="1600" dirty="0">
                <a:latin typeface="Corbel" charset="0"/>
                <a:ea typeface="Corbel" charset="0"/>
                <a:cs typeface="Corbel" charset="0"/>
              </a:rPr>
              <a:t>Współpraca z prywatnymi firmami, może tworzyć pozytywny 					wizerunek  regionu.</a:t>
            </a:r>
          </a:p>
          <a:p>
            <a:r>
              <a:rPr lang="en-US" sz="1600" b="1" dirty="0">
                <a:latin typeface="Corbel" charset="0"/>
                <a:ea typeface="Corbel" charset="0"/>
                <a:cs typeface="Corbel" charset="0"/>
              </a:rPr>
              <a:t>	</a:t>
            </a:r>
            <a:r>
              <a:rPr lang="en-US" sz="1600" dirty="0"/>
              <a:t>		</a:t>
            </a:r>
          </a:p>
          <a:p>
            <a:endParaRPr lang="en-US" sz="1600" dirty="0">
              <a:latin typeface="Corbel" charset="0"/>
              <a:ea typeface="Corbel" charset="0"/>
              <a:cs typeface="Corbel" charset="0"/>
            </a:endParaRPr>
          </a:p>
          <a:p>
            <a:endParaRPr lang="en-US" sz="1600" dirty="0">
              <a:latin typeface="Corbel" charset="0"/>
              <a:ea typeface="Corbel" charset="0"/>
              <a:cs typeface="Corbel" charset="0"/>
            </a:endParaRPr>
          </a:p>
          <a:p>
            <a:r>
              <a:rPr lang="en-US" sz="1600" dirty="0" err="1">
                <a:latin typeface="Corbel" charset="0"/>
                <a:ea typeface="Corbel" charset="0"/>
                <a:cs typeface="Corbel" charset="0"/>
              </a:rPr>
              <a:t>Zbuduj</a:t>
            </a:r>
            <a:r>
              <a:rPr lang="en-US" sz="1600" dirty="0">
                <a:latin typeface="Corbel" charset="0"/>
                <a:ea typeface="Corbel" charset="0"/>
                <a:cs typeface="Corbel" charset="0"/>
              </a:rPr>
              <a:t> </a:t>
            </a:r>
            <a:r>
              <a:rPr lang="en-US" sz="1600" dirty="0" err="1">
                <a:latin typeface="Corbel" charset="0"/>
                <a:ea typeface="Corbel" charset="0"/>
                <a:cs typeface="Corbel" charset="0"/>
              </a:rPr>
              <a:t>silna</a:t>
            </a:r>
            <a:r>
              <a:rPr lang="en-US" sz="1600" dirty="0">
                <a:latin typeface="Corbel" charset="0"/>
                <a:ea typeface="Corbel" charset="0"/>
                <a:cs typeface="Corbel" charset="0"/>
              </a:rPr>
              <a:t> </a:t>
            </a:r>
            <a:r>
              <a:rPr lang="en-US" sz="1600" dirty="0" err="1">
                <a:latin typeface="Corbel" charset="0"/>
                <a:ea typeface="Corbel" charset="0"/>
                <a:cs typeface="Corbel" charset="0"/>
              </a:rPr>
              <a:t>markę</a:t>
            </a:r>
            <a:r>
              <a:rPr lang="en-US" sz="1600" dirty="0">
                <a:latin typeface="Corbel" charset="0"/>
                <a:ea typeface="Corbel" charset="0"/>
                <a:cs typeface="Corbel" charset="0"/>
              </a:rPr>
              <a:t>, </a:t>
            </a:r>
            <a:r>
              <a:rPr lang="en-US" sz="1600" dirty="0" err="1">
                <a:latin typeface="Corbel" charset="0"/>
                <a:ea typeface="Corbel" charset="0"/>
                <a:cs typeface="Corbel" charset="0"/>
              </a:rPr>
              <a:t>skontaktuj</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z </a:t>
            </a:r>
            <a:r>
              <a:rPr lang="en-US" sz="1600" dirty="0" err="1">
                <a:latin typeface="Corbel" charset="0"/>
                <a:ea typeface="Corbel" charset="0"/>
                <a:cs typeface="Corbel" charset="0"/>
              </a:rPr>
              <a:t>konsultantami</a:t>
            </a:r>
            <a:r>
              <a:rPr lang="en-US" sz="1600" dirty="0">
                <a:latin typeface="Corbel" charset="0"/>
                <a:ea typeface="Corbel" charset="0"/>
                <a:cs typeface="Corbel" charset="0"/>
              </a:rPr>
              <a:t>, </a:t>
            </a:r>
          </a:p>
          <a:p>
            <a:r>
              <a:rPr lang="en-US" sz="1600" dirty="0" err="1">
                <a:latin typeface="Corbel" charset="0"/>
                <a:ea typeface="Corbel" charset="0"/>
                <a:cs typeface="Corbel" charset="0"/>
              </a:rPr>
              <a:t>Dysponującymi</a:t>
            </a:r>
            <a:r>
              <a:rPr lang="en-US" sz="1600" dirty="0">
                <a:latin typeface="Corbel" charset="0"/>
                <a:ea typeface="Corbel" charset="0"/>
                <a:cs typeface="Corbel" charset="0"/>
              </a:rPr>
              <a:t> </a:t>
            </a:r>
            <a:r>
              <a:rPr lang="en-US" sz="1600" dirty="0" err="1">
                <a:latin typeface="Corbel" charset="0"/>
                <a:ea typeface="Corbel" charset="0"/>
                <a:cs typeface="Corbel" charset="0"/>
              </a:rPr>
              <a:t>jasnymi</a:t>
            </a:r>
            <a:r>
              <a:rPr lang="en-US" sz="1600" dirty="0">
                <a:latin typeface="Corbel" charset="0"/>
                <a:ea typeface="Corbel" charset="0"/>
                <a:cs typeface="Corbel" charset="0"/>
              </a:rPr>
              <a:t> </a:t>
            </a:r>
            <a:r>
              <a:rPr lang="en-US" sz="1600" dirty="0" err="1">
                <a:latin typeface="Corbel" charset="0"/>
                <a:ea typeface="Corbel" charset="0"/>
                <a:cs typeface="Corbel" charset="0"/>
              </a:rPr>
              <a:t>danymi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materiałami</a:t>
            </a:r>
            <a:r>
              <a:rPr lang="en-US" sz="1600" dirty="0">
                <a:latin typeface="Corbel" charset="0"/>
                <a:ea typeface="Corbel" charset="0"/>
                <a:cs typeface="Corbel" charset="0"/>
              </a:rPr>
              <a:t> o </a:t>
            </a:r>
          </a:p>
          <a:p>
            <a:r>
              <a:rPr lang="en-US" sz="1600" dirty="0" err="1">
                <a:latin typeface="Corbel" charset="0"/>
                <a:ea typeface="Corbel" charset="0"/>
                <a:cs typeface="Corbel" charset="0"/>
              </a:rPr>
              <a:t>konkretnych</a:t>
            </a:r>
            <a:r>
              <a:rPr lang="en-US" sz="1600" dirty="0">
                <a:latin typeface="Corbel" charset="0"/>
                <a:ea typeface="Corbel" charset="0"/>
                <a:cs typeface="Corbel" charset="0"/>
              </a:rPr>
              <a:t> </a:t>
            </a:r>
            <a:r>
              <a:rPr lang="en-US" sz="1600" dirty="0" err="1">
                <a:latin typeface="Corbel" charset="0"/>
                <a:ea typeface="Corbel" charset="0"/>
                <a:cs typeface="Corbel" charset="0"/>
              </a:rPr>
              <a:t>sektorach</a:t>
            </a:r>
            <a:endParaRPr lang="en-US" sz="1600" dirty="0">
              <a:latin typeface="Corbel" charset="0"/>
              <a:ea typeface="Corbel" charset="0"/>
              <a:cs typeface="Corbel" charset="0"/>
            </a:endParaRPr>
          </a:p>
          <a:p>
            <a:endParaRPr lang="en-US" sz="1600" dirty="0">
              <a:latin typeface="Corbel" charset="0"/>
              <a:ea typeface="Corbel" charset="0"/>
              <a:cs typeface="Corbe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69" y="3457635"/>
            <a:ext cx="1228231" cy="13074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71" y="3195903"/>
            <a:ext cx="2730500" cy="5234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100" y="4851400"/>
            <a:ext cx="2557499" cy="16256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7801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451273" cy="457200"/>
          </a:xfrm>
        </p:spPr>
        <p:txBody>
          <a:bodyPr/>
          <a:lstStyle/>
          <a:p>
            <a:pPr>
              <a:spcBef>
                <a:spcPts val="0"/>
              </a:spcBef>
              <a:spcAft>
                <a:spcPts val="0"/>
              </a:spcAft>
            </a:pPr>
            <a:r>
              <a:rPr lang="de-DE" sz="2800" dirty="0" err="1">
                <a:latin typeface="Corbel" charset="0"/>
                <a:ea typeface="Corbel" charset="0"/>
                <a:cs typeface="Corbel" charset="0"/>
              </a:rPr>
              <a:t>kto</a:t>
            </a:r>
            <a:r>
              <a:rPr lang="de-DE" sz="2800" dirty="0">
                <a:latin typeface="Corbel" charset="0"/>
                <a:ea typeface="Corbel" charset="0"/>
                <a:cs typeface="Corbel" charset="0"/>
              </a:rPr>
              <a:t> </a:t>
            </a:r>
            <a:r>
              <a:rPr lang="de-DE" sz="2800" dirty="0" err="1">
                <a:latin typeface="Corbel" charset="0"/>
                <a:ea typeface="Corbel" charset="0"/>
                <a:cs typeface="Corbel" charset="0"/>
              </a:rPr>
              <a:t>ma</a:t>
            </a:r>
            <a:r>
              <a:rPr lang="de-DE" sz="2800" dirty="0">
                <a:latin typeface="Corbel" charset="0"/>
                <a:ea typeface="Corbel" charset="0"/>
                <a:cs typeface="Corbel" charset="0"/>
              </a:rPr>
              <a:t> </a:t>
            </a:r>
            <a:r>
              <a:rPr lang="de-DE" sz="2800" dirty="0" err="1">
                <a:latin typeface="Corbel" charset="0"/>
                <a:ea typeface="Corbel" charset="0"/>
                <a:cs typeface="Corbel" charset="0"/>
              </a:rPr>
              <a:t>najwięcej</a:t>
            </a:r>
            <a:r>
              <a:rPr lang="de-DE" sz="2800" dirty="0">
                <a:latin typeface="Corbel" charset="0"/>
                <a:ea typeface="Corbel" charset="0"/>
                <a:cs typeface="Corbel" charset="0"/>
              </a:rPr>
              <a:t> </a:t>
            </a:r>
            <a:r>
              <a:rPr lang="de-DE" sz="2800" dirty="0" err="1">
                <a:latin typeface="Corbel" charset="0"/>
                <a:ea typeface="Corbel" charset="0"/>
                <a:cs typeface="Corbel" charset="0"/>
              </a:rPr>
              <a:t>zwolenników</a:t>
            </a:r>
            <a:r>
              <a:rPr lang="de-DE" sz="2800" dirty="0">
                <a:latin typeface="Corbel" charset="0"/>
                <a:ea typeface="Corbel" charset="0"/>
                <a:cs typeface="Corbel" charset="0"/>
              </a:rPr>
              <a:t> na</a:t>
            </a:r>
          </a:p>
          <a:p>
            <a:pPr>
              <a:spcBef>
                <a:spcPts val="0"/>
              </a:spcBef>
              <a:spcAft>
                <a:spcPts val="0"/>
              </a:spcAft>
            </a:pPr>
            <a:r>
              <a:rPr lang="de-DE" sz="2800" dirty="0">
                <a:latin typeface="Corbel" charset="0"/>
                <a:ea typeface="Corbel" charset="0"/>
                <a:cs typeface="Corbel" charset="0"/>
              </a:rPr>
              <a:t> </a:t>
            </a:r>
            <a:r>
              <a:rPr lang="de-DE" sz="2800" dirty="0" err="1">
                <a:latin typeface="Corbel" charset="0"/>
                <a:ea typeface="Corbel" charset="0"/>
                <a:cs typeface="Corbel" charset="0"/>
              </a:rPr>
              <a:t>LinkedIN</a:t>
            </a:r>
            <a:r>
              <a:rPr lang="de-DE" sz="2800" dirty="0">
                <a:latin typeface="Corbel" charset="0"/>
                <a:ea typeface="Corbel" charset="0"/>
                <a:cs typeface="Corbel" charset="0"/>
              </a:rPr>
              <a:t>... </a:t>
            </a:r>
            <a:endParaRPr lang="en-US" sz="2800" dirty="0">
              <a:latin typeface="Corbel" charset="0"/>
              <a:ea typeface="Corbel" charset="0"/>
              <a:cs typeface="Corbel" charset="0"/>
            </a:endParaRPr>
          </a:p>
        </p:txBody>
      </p:sp>
      <p:graphicFrame>
        <p:nvGraphicFramePr>
          <p:cNvPr id="3" name="Chart 2"/>
          <p:cNvGraphicFramePr/>
          <p:nvPr>
            <p:extLst>
              <p:ext uri="{D42A27DB-BD31-4B8C-83A1-F6EECF244321}">
                <p14:modId xmlns:p14="http://schemas.microsoft.com/office/powerpoint/2010/main" val="1127012228"/>
              </p:ext>
            </p:extLst>
          </p:nvPr>
        </p:nvGraphicFramePr>
        <p:xfrm>
          <a:off x="1265541" y="2073166"/>
          <a:ext cx="6705600" cy="4470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265541" y="6667500"/>
            <a:ext cx="1447800" cy="381000"/>
          </a:xfrm>
          <a:prstGeom prst="rect">
            <a:avLst/>
          </a:prstGeom>
          <a:noFill/>
        </p:spPr>
        <p:txBody>
          <a:bodyPr wrap="square" rtlCol="0">
            <a:spAutoFit/>
          </a:bodyPr>
          <a:lstStyle/>
          <a:p>
            <a:r>
              <a:rPr lang="pl-PL" dirty="0">
                <a:latin typeface="Corbel" charset="0"/>
                <a:ea typeface="Corbel" charset="0"/>
                <a:cs typeface="Corbel" charset="0"/>
                <a:hlinkClick r:id="rId4"/>
              </a:rPr>
              <a:t>CzeckInvest</a:t>
            </a:r>
            <a:endParaRPr lang="pl-PL" dirty="0">
              <a:latin typeface="Corbel" charset="0"/>
              <a:ea typeface="Corbel" charset="0"/>
              <a:cs typeface="Corbel"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338489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756073" cy="457200"/>
          </a:xfrm>
        </p:spPr>
        <p:txBody>
          <a:bodyPr/>
          <a:lstStyle/>
          <a:p>
            <a:pPr>
              <a:spcBef>
                <a:spcPts val="0"/>
              </a:spcBef>
              <a:spcAft>
                <a:spcPts val="0"/>
              </a:spcAft>
            </a:pPr>
            <a:r>
              <a:rPr lang="de-DE" sz="2800" dirty="0" err="1">
                <a:latin typeface="Corbel" charset="0"/>
                <a:ea typeface="Corbel" charset="0"/>
                <a:cs typeface="Corbel" charset="0"/>
              </a:rPr>
              <a:t>Obecność</a:t>
            </a:r>
            <a:r>
              <a:rPr lang="de-DE" sz="2800" dirty="0">
                <a:latin typeface="Corbel" charset="0"/>
                <a:ea typeface="Corbel" charset="0"/>
                <a:cs typeface="Corbel" charset="0"/>
              </a:rPr>
              <a:t> </a:t>
            </a:r>
            <a:r>
              <a:rPr lang="de-DE" sz="2800" dirty="0" err="1">
                <a:latin typeface="Corbel" charset="0"/>
                <a:ea typeface="Corbel" charset="0"/>
                <a:cs typeface="Corbel" charset="0"/>
              </a:rPr>
              <a:t>w</a:t>
            </a:r>
            <a:r>
              <a:rPr lang="de-DE" sz="2800" dirty="0">
                <a:latin typeface="Corbel" charset="0"/>
                <a:ea typeface="Corbel" charset="0"/>
                <a:cs typeface="Corbel" charset="0"/>
              </a:rPr>
              <a:t> </a:t>
            </a:r>
            <a:r>
              <a:rPr lang="de-DE" sz="2800" dirty="0" err="1">
                <a:latin typeface="Corbel" charset="0"/>
                <a:ea typeface="Corbel" charset="0"/>
                <a:cs typeface="Corbel" charset="0"/>
              </a:rPr>
              <a:t>mediach</a:t>
            </a:r>
            <a:r>
              <a:rPr lang="de-DE" sz="2800" dirty="0">
                <a:latin typeface="Corbel" charset="0"/>
                <a:ea typeface="Corbel" charset="0"/>
                <a:cs typeface="Corbel" charset="0"/>
              </a:rPr>
              <a:t> nie </a:t>
            </a:r>
            <a:r>
              <a:rPr lang="de-DE" sz="2800" dirty="0" err="1">
                <a:latin typeface="Corbel" charset="0"/>
                <a:ea typeface="Corbel" charset="0"/>
                <a:cs typeface="Corbel" charset="0"/>
              </a:rPr>
              <a:t>musi</a:t>
            </a:r>
            <a:endParaRPr lang="de-DE" sz="2800" dirty="0">
              <a:latin typeface="Corbel" charset="0"/>
              <a:ea typeface="Corbel" charset="0"/>
              <a:cs typeface="Corbel" charset="0"/>
            </a:endParaRPr>
          </a:p>
          <a:p>
            <a:pPr>
              <a:spcBef>
                <a:spcPts val="0"/>
              </a:spcBef>
              <a:spcAft>
                <a:spcPts val="0"/>
              </a:spcAft>
            </a:pPr>
            <a:r>
              <a:rPr lang="de-DE" sz="2800" dirty="0">
                <a:latin typeface="Corbel" charset="0"/>
                <a:ea typeface="Corbel" charset="0"/>
                <a:cs typeface="Corbel" charset="0"/>
              </a:rPr>
              <a:t> </a:t>
            </a:r>
            <a:r>
              <a:rPr lang="de-DE" sz="2800" dirty="0" err="1">
                <a:latin typeface="Corbel" charset="0"/>
                <a:ea typeface="Corbel" charset="0"/>
                <a:cs typeface="Corbel" charset="0"/>
              </a:rPr>
              <a:t>być</a:t>
            </a:r>
            <a:r>
              <a:rPr lang="de-DE" sz="2800" dirty="0">
                <a:latin typeface="Corbel" charset="0"/>
                <a:ea typeface="Corbel" charset="0"/>
                <a:cs typeface="Corbel" charset="0"/>
              </a:rPr>
              <a:t> </a:t>
            </a:r>
            <a:r>
              <a:rPr lang="de-DE" sz="2800" dirty="0" err="1">
                <a:latin typeface="Corbel" charset="0"/>
                <a:ea typeface="Corbel" charset="0"/>
                <a:cs typeface="Corbel" charset="0"/>
              </a:rPr>
              <a:t>kosztowne</a:t>
            </a:r>
            <a:endParaRPr lang="de-DE" sz="2800" dirty="0">
              <a:latin typeface="Corbel" charset="0"/>
              <a:ea typeface="Corbel" charset="0"/>
              <a:cs typeface="Corbel" charset="0"/>
            </a:endParaRPr>
          </a:p>
        </p:txBody>
      </p:sp>
      <p:pic>
        <p:nvPicPr>
          <p:cNvPr id="4" name="Picture 3"/>
          <p:cNvPicPr>
            <a:picLocks noChangeAspect="1"/>
          </p:cNvPicPr>
          <p:nvPr/>
        </p:nvPicPr>
        <p:blipFill>
          <a:blip r:embed="rId3"/>
          <a:stretch>
            <a:fillRect/>
          </a:stretch>
        </p:blipFill>
        <p:spPr>
          <a:xfrm>
            <a:off x="1106723" y="2696878"/>
            <a:ext cx="4393706" cy="3718110"/>
          </a:xfrm>
          <a:prstGeom prst="rect">
            <a:avLst/>
          </a:prstGeom>
        </p:spPr>
      </p:pic>
      <p:pic>
        <p:nvPicPr>
          <p:cNvPr id="5" name="Picture 3"/>
          <p:cNvPicPr>
            <a:picLocks noChangeAspect="1" noChangeArrowheads="1"/>
          </p:cNvPicPr>
          <p:nvPr/>
        </p:nvPicPr>
        <p:blipFill>
          <a:blip r:embed="rId4"/>
          <a:srcRect/>
          <a:stretch>
            <a:fillRect/>
          </a:stretch>
        </p:blipFill>
        <p:spPr bwMode="auto">
          <a:xfrm>
            <a:off x="1450161" y="3123609"/>
            <a:ext cx="3885252" cy="3113986"/>
          </a:xfrm>
          <a:prstGeom prst="rect">
            <a:avLst/>
          </a:prstGeom>
          <a:noFill/>
          <a:ln w="9525">
            <a:noFill/>
            <a:miter lim="800000"/>
            <a:headEnd/>
            <a:tailEnd/>
          </a:ln>
          <a:effectLst/>
        </p:spPr>
      </p:pic>
      <p:sp>
        <p:nvSpPr>
          <p:cNvPr id="7" name="Rectángulo 5"/>
          <p:cNvSpPr/>
          <p:nvPr/>
        </p:nvSpPr>
        <p:spPr>
          <a:xfrm>
            <a:off x="6312370" y="2628900"/>
            <a:ext cx="2793530" cy="2560701"/>
          </a:xfrm>
          <a:prstGeom prst="rect">
            <a:avLst/>
          </a:prstGeom>
        </p:spPr>
        <p:txBody>
          <a:bodyPr wrap="square">
            <a:spAutoFit/>
          </a:bodyPr>
          <a:lstStyle/>
          <a:p>
            <a:pPr marL="285750" indent="-285750" defTabSz="353278">
              <a:spcBef>
                <a:spcPct val="20000"/>
              </a:spcBef>
              <a:spcAft>
                <a:spcPts val="600"/>
              </a:spcAft>
              <a:buSzPct val="100000"/>
              <a:buFont typeface="Arial" charset="0"/>
              <a:buChar char="•"/>
            </a:pPr>
            <a:r>
              <a:rPr lang="en-US" sz="1600" dirty="0">
                <a:latin typeface="Corbel" charset="0"/>
                <a:ea typeface="Corbel" charset="0"/>
                <a:cs typeface="Corbel" charset="0"/>
              </a:rPr>
              <a:t>Media  </a:t>
            </a:r>
            <a:r>
              <a:rPr lang="en-US" sz="1600" dirty="0" err="1">
                <a:latin typeface="Corbel" charset="0"/>
                <a:ea typeface="Corbel" charset="0"/>
                <a:cs typeface="Corbel" charset="0"/>
              </a:rPr>
              <a:t>szukają</a:t>
            </a:r>
            <a:r>
              <a:rPr lang="en-US" sz="1600" dirty="0">
                <a:latin typeface="Corbel" charset="0"/>
                <a:ea typeface="Corbel" charset="0"/>
                <a:cs typeface="Corbel" charset="0"/>
              </a:rPr>
              <a:t> </a:t>
            </a:r>
            <a:r>
              <a:rPr lang="en-US" sz="1600" dirty="0" err="1">
                <a:latin typeface="Corbel" charset="0"/>
                <a:ea typeface="Corbel" charset="0"/>
                <a:cs typeface="Corbel" charset="0"/>
              </a:rPr>
              <a:t>ciekawych</a:t>
            </a:r>
            <a:r>
              <a:rPr lang="en-US" sz="1600" dirty="0">
                <a:latin typeface="Corbel" charset="0"/>
                <a:ea typeface="Corbel" charset="0"/>
                <a:cs typeface="Corbel" charset="0"/>
              </a:rPr>
              <a:t> </a:t>
            </a:r>
            <a:r>
              <a:rPr lang="en-US" sz="1600" dirty="0" err="1">
                <a:latin typeface="Corbel" charset="0"/>
                <a:ea typeface="Corbel" charset="0"/>
                <a:cs typeface="Corbel" charset="0"/>
              </a:rPr>
              <a:t>treści</a:t>
            </a:r>
            <a:endParaRPr lang="en-US" sz="1600" dirty="0">
              <a:latin typeface="Corbel" charset="0"/>
              <a:ea typeface="Corbel" charset="0"/>
              <a:cs typeface="Corbel" charset="0"/>
            </a:endParaRPr>
          </a:p>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Agencja</a:t>
            </a:r>
            <a:r>
              <a:rPr lang="en-US" sz="1600" dirty="0">
                <a:latin typeface="Corbel" charset="0"/>
                <a:ea typeface="Corbel" charset="0"/>
                <a:cs typeface="Corbel" charset="0"/>
              </a:rPr>
              <a:t> </a:t>
            </a:r>
            <a:r>
              <a:rPr lang="en-US" sz="1600" dirty="0" err="1">
                <a:latin typeface="Corbel" charset="0"/>
                <a:ea typeface="Corbel" charset="0"/>
                <a:cs typeface="Corbel" charset="0"/>
              </a:rPr>
              <a:t>musi</a:t>
            </a:r>
            <a:r>
              <a:rPr lang="en-US" sz="1600" dirty="0">
                <a:latin typeface="Corbel" charset="0"/>
                <a:ea typeface="Corbel" charset="0"/>
                <a:cs typeface="Corbel" charset="0"/>
              </a:rPr>
              <a:t> </a:t>
            </a:r>
            <a:r>
              <a:rPr lang="en-US" sz="1600" dirty="0" err="1">
                <a:latin typeface="Corbel" charset="0"/>
                <a:ea typeface="Corbel" charset="0"/>
                <a:cs typeface="Corbel" charset="0"/>
              </a:rPr>
              <a:t>być</a:t>
            </a:r>
            <a:r>
              <a:rPr lang="en-US" sz="1600" dirty="0">
                <a:latin typeface="Corbel" charset="0"/>
                <a:ea typeface="Corbel" charset="0"/>
                <a:cs typeface="Corbel" charset="0"/>
              </a:rPr>
              <a:t> w </a:t>
            </a:r>
            <a:r>
              <a:rPr lang="en-US" sz="1600" dirty="0" err="1">
                <a:latin typeface="Corbel" charset="0"/>
                <a:ea typeface="Corbel" charset="0"/>
                <a:cs typeface="Corbel" charset="0"/>
              </a:rPr>
              <a:t>stanie</a:t>
            </a:r>
            <a:r>
              <a:rPr lang="en-US" sz="1600" dirty="0">
                <a:latin typeface="Corbel" charset="0"/>
                <a:ea typeface="Corbel" charset="0"/>
                <a:cs typeface="Corbel" charset="0"/>
              </a:rPr>
              <a:t> </a:t>
            </a:r>
            <a:r>
              <a:rPr lang="en-US" sz="1600" dirty="0" err="1">
                <a:latin typeface="Corbel" charset="0"/>
                <a:ea typeface="Corbel" charset="0"/>
                <a:cs typeface="Corbel" charset="0"/>
              </a:rPr>
              <a:t>dostarczyć</a:t>
            </a:r>
            <a:r>
              <a:rPr lang="en-US" sz="1600" dirty="0">
                <a:latin typeface="Corbel" charset="0"/>
                <a:ea typeface="Corbel" charset="0"/>
                <a:cs typeface="Corbel" charset="0"/>
              </a:rPr>
              <a:t>  </a:t>
            </a:r>
            <a:r>
              <a:rPr lang="en-US" sz="1600" dirty="0" err="1">
                <a:latin typeface="Corbel" charset="0"/>
                <a:ea typeface="Corbel" charset="0"/>
                <a:cs typeface="Corbel" charset="0"/>
              </a:rPr>
              <a:t>im</a:t>
            </a:r>
            <a:r>
              <a:rPr lang="en-US" sz="1600" dirty="0">
                <a:latin typeface="Corbel" charset="0"/>
                <a:ea typeface="Corbel" charset="0"/>
                <a:cs typeface="Corbel" charset="0"/>
              </a:rPr>
              <a:t>  </a:t>
            </a:r>
            <a:r>
              <a:rPr lang="en-US" sz="1600" dirty="0" err="1">
                <a:latin typeface="Corbel" charset="0"/>
                <a:ea typeface="Corbel" charset="0"/>
                <a:cs typeface="Corbel" charset="0"/>
              </a:rPr>
              <a:t>ciekawych</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nich</a:t>
            </a:r>
            <a:r>
              <a:rPr lang="en-US" sz="1600" dirty="0">
                <a:latin typeface="Corbel" charset="0"/>
                <a:ea typeface="Corbel" charset="0"/>
                <a:cs typeface="Corbel" charset="0"/>
              </a:rPr>
              <a:t> </a:t>
            </a:r>
            <a:r>
              <a:rPr lang="en-US" sz="1600" dirty="0" err="1">
                <a:latin typeface="Corbel" charset="0"/>
                <a:ea typeface="Corbel" charset="0"/>
                <a:cs typeface="Corbel" charset="0"/>
              </a:rPr>
              <a:t>treści</a:t>
            </a:r>
            <a:r>
              <a:rPr lang="en-US" sz="1600" dirty="0">
                <a:latin typeface="Corbel" charset="0"/>
                <a:ea typeface="Corbel" charset="0"/>
                <a:cs typeface="Corbel" charset="0"/>
              </a:rPr>
              <a:t> </a:t>
            </a:r>
            <a:r>
              <a:rPr lang="en-US" sz="1600" dirty="0" err="1">
                <a:latin typeface="Corbel" charset="0"/>
                <a:ea typeface="Corbel" charset="0"/>
                <a:cs typeface="Corbel" charset="0"/>
              </a:rPr>
              <a:t>oraz</a:t>
            </a:r>
            <a:r>
              <a:rPr lang="en-US" sz="1600" dirty="0">
                <a:latin typeface="Corbel" charset="0"/>
                <a:ea typeface="Corbel" charset="0"/>
                <a:cs typeface="Corbel" charset="0"/>
              </a:rPr>
              <a:t> </a:t>
            </a:r>
            <a:r>
              <a:rPr lang="en-US" sz="1600" dirty="0" err="1">
                <a:latin typeface="Corbel" charset="0"/>
                <a:ea typeface="Corbel" charset="0"/>
                <a:cs typeface="Corbel" charset="0"/>
              </a:rPr>
              <a:t>dobrych</a:t>
            </a:r>
            <a:r>
              <a:rPr lang="en-US" sz="1600" dirty="0">
                <a:latin typeface="Corbel" charset="0"/>
                <a:ea typeface="Corbel" charset="0"/>
                <a:cs typeface="Corbel" charset="0"/>
              </a:rPr>
              <a:t> </a:t>
            </a:r>
            <a:r>
              <a:rPr lang="en-US" sz="1600" dirty="0" err="1">
                <a:latin typeface="Corbel" charset="0"/>
                <a:ea typeface="Corbel" charset="0"/>
                <a:cs typeface="Corbel" charset="0"/>
              </a:rPr>
              <a:t>kontaktów</a:t>
            </a:r>
            <a:endParaRPr lang="en-US" sz="1600" dirty="0">
              <a:latin typeface="Corbel" charset="0"/>
              <a:ea typeface="Corbel" charset="0"/>
              <a:cs typeface="Corbel" charset="0"/>
            </a:endParaRPr>
          </a:p>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Relacja</a:t>
            </a:r>
            <a:r>
              <a:rPr lang="en-US" sz="1600" dirty="0">
                <a:latin typeface="Corbel" charset="0"/>
                <a:ea typeface="Corbel" charset="0"/>
                <a:cs typeface="Corbel" charset="0"/>
              </a:rPr>
              <a:t> z </a:t>
            </a:r>
            <a:r>
              <a:rPr lang="en-US" sz="1600" dirty="0" err="1">
                <a:latin typeface="Corbel" charset="0"/>
                <a:ea typeface="Corbel" charset="0"/>
                <a:cs typeface="Corbel" charset="0"/>
              </a:rPr>
              <a:t>dziennikarzami</a:t>
            </a:r>
            <a:r>
              <a:rPr lang="en-US" sz="1600" dirty="0">
                <a:latin typeface="Corbel" charset="0"/>
                <a:ea typeface="Corbel" charset="0"/>
                <a:cs typeface="Corbel" charset="0"/>
              </a:rPr>
              <a:t> jest </a:t>
            </a:r>
            <a:r>
              <a:rPr lang="en-US" sz="1600" dirty="0" err="1">
                <a:latin typeface="Corbel" charset="0"/>
                <a:ea typeface="Corbel" charset="0"/>
                <a:cs typeface="Corbel" charset="0"/>
              </a:rPr>
              <a:t>kluczem</a:t>
            </a:r>
            <a:r>
              <a:rPr lang="en-US" sz="1600" dirty="0">
                <a:latin typeface="Corbel" charset="0"/>
                <a:ea typeface="Corbel" charset="0"/>
                <a:cs typeface="Corbel" charset="0"/>
              </a:rPr>
              <a:t> do </a:t>
            </a:r>
            <a:r>
              <a:rPr lang="en-US" sz="1600" dirty="0" err="1">
                <a:latin typeface="Corbel" charset="0"/>
                <a:ea typeface="Corbel" charset="0"/>
                <a:cs typeface="Corbel" charset="0"/>
              </a:rPr>
              <a:t>obecności</a:t>
            </a:r>
            <a:r>
              <a:rPr lang="en-US" sz="1600" dirty="0">
                <a:latin typeface="Corbel" charset="0"/>
                <a:ea typeface="Corbel" charset="0"/>
                <a:cs typeface="Corbel" charset="0"/>
              </a:rPr>
              <a:t> w </a:t>
            </a:r>
            <a:r>
              <a:rPr lang="en-US" sz="1600" dirty="0" err="1">
                <a:latin typeface="Corbel" charset="0"/>
                <a:ea typeface="Corbel" charset="0"/>
                <a:cs typeface="Corbel" charset="0"/>
              </a:rPr>
              <a:t>mediach</a:t>
            </a:r>
            <a:endParaRPr lang="en-US" sz="1600" dirty="0">
              <a:latin typeface="Corbel" charset="0"/>
              <a:ea typeface="Corbel" charset="0"/>
              <a:cs typeface="Corbel"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89980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760"/>
          <a:stretch/>
        </p:blipFill>
        <p:spPr>
          <a:xfrm>
            <a:off x="0" y="1617077"/>
            <a:ext cx="10058400" cy="5087672"/>
          </a:xfrm>
          <a:prstGeom prst="rect">
            <a:avLst/>
          </a:prstGeom>
        </p:spPr>
      </p:pic>
      <p:sp>
        <p:nvSpPr>
          <p:cNvPr id="2" name="Text Placeholder 1"/>
          <p:cNvSpPr>
            <a:spLocks noGrp="1"/>
          </p:cNvSpPr>
          <p:nvPr>
            <p:ph type="body" sz="quarter" idx="10"/>
          </p:nvPr>
        </p:nvSpPr>
        <p:spPr>
          <a:xfrm>
            <a:off x="542407" y="699016"/>
            <a:ext cx="8756073" cy="457200"/>
          </a:xfrm>
        </p:spPr>
        <p:txBody>
          <a:bodyPr/>
          <a:lstStyle/>
          <a:p>
            <a:r>
              <a:rPr lang="en-US" sz="2800"/>
              <a:t>Buzz, marketing </a:t>
            </a:r>
            <a:r>
              <a:rPr lang="en-US" sz="2800" dirty="0" err="1"/>
              <a:t>szeptany</a:t>
            </a:r>
            <a:endParaRPr lang="de-DE" sz="2800" dirty="0">
              <a:latin typeface="Corbel" charset="0"/>
              <a:ea typeface="Corbel" charset="0"/>
              <a:cs typeface="Corbel"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10" name="Shape 215"/>
          <p:cNvSpPr/>
          <p:nvPr/>
        </p:nvSpPr>
        <p:spPr>
          <a:xfrm>
            <a:off x="952500" y="2057406"/>
            <a:ext cx="8333280" cy="426719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11" name="Rectangle 10"/>
          <p:cNvSpPr/>
          <p:nvPr/>
        </p:nvSpPr>
        <p:spPr>
          <a:xfrm>
            <a:off x="952500" y="2348960"/>
            <a:ext cx="8153400" cy="3684085"/>
          </a:xfrm>
          <a:prstGeom prst="rect">
            <a:avLst/>
          </a:prstGeom>
        </p:spPr>
        <p:txBody>
          <a:bodyPr wrap="square">
            <a:spAutoFit/>
          </a:bodyPr>
          <a:lstStyle/>
          <a:p>
            <a:pPr defTabSz="353278">
              <a:spcBef>
                <a:spcPct val="20000"/>
              </a:spcBef>
              <a:spcAft>
                <a:spcPts val="600"/>
              </a:spcAft>
            </a:pPr>
            <a:r>
              <a:rPr lang="en-US" sz="1600" b="1" dirty="0" err="1">
                <a:latin typeface="Corbel" charset="0"/>
                <a:ea typeface="Corbel" charset="0"/>
                <a:cs typeface="Corbel" charset="0"/>
              </a:rPr>
              <a:t>Użyj</a:t>
            </a:r>
            <a:r>
              <a:rPr lang="en-US" sz="1600" b="1" dirty="0">
                <a:latin typeface="Corbel" charset="0"/>
                <a:ea typeface="Corbel" charset="0"/>
                <a:cs typeface="Corbel" charset="0"/>
              </a:rPr>
              <a:t> </a:t>
            </a:r>
            <a:r>
              <a:rPr lang="en-US" sz="1600" b="1" dirty="0" err="1">
                <a:latin typeface="Corbel" charset="0"/>
                <a:ea typeface="Corbel" charset="0"/>
                <a:cs typeface="Corbel" charset="0"/>
              </a:rPr>
              <a:t>wiarygodnych</a:t>
            </a:r>
            <a:r>
              <a:rPr lang="en-US" sz="1600" b="1" dirty="0">
                <a:latin typeface="Corbel" charset="0"/>
                <a:ea typeface="Corbel" charset="0"/>
                <a:cs typeface="Corbel" charset="0"/>
              </a:rPr>
              <a:t>  </a:t>
            </a:r>
            <a:r>
              <a:rPr lang="en-US" sz="1600" b="1" dirty="0" err="1">
                <a:latin typeface="Corbel" charset="0"/>
                <a:ea typeface="Corbel" charset="0"/>
                <a:cs typeface="Corbel" charset="0"/>
              </a:rPr>
              <a:t>referencji</a:t>
            </a:r>
            <a:r>
              <a:rPr lang="en-US" sz="1600" b="1" dirty="0">
                <a:latin typeface="Corbel" charset="0"/>
                <a:ea typeface="Corbel" charset="0"/>
                <a:cs typeface="Corbel" charset="0"/>
              </a:rPr>
              <a:t>. </a:t>
            </a:r>
            <a:r>
              <a:rPr lang="en-US" sz="1600" dirty="0" err="1">
                <a:latin typeface="Corbel" charset="0"/>
                <a:ea typeface="Corbel" charset="0"/>
                <a:cs typeface="Corbel" charset="0"/>
              </a:rPr>
              <a:t>mogą</a:t>
            </a:r>
            <a:r>
              <a:rPr lang="en-US" sz="1600" dirty="0">
                <a:latin typeface="Corbel" charset="0"/>
                <a:ea typeface="Corbel" charset="0"/>
                <a:cs typeface="Corbel" charset="0"/>
              </a:rPr>
              <a:t> to </a:t>
            </a:r>
            <a:r>
              <a:rPr lang="en-US" sz="1600" dirty="0" err="1">
                <a:latin typeface="Corbel" charset="0"/>
                <a:ea typeface="Corbel" charset="0"/>
                <a:cs typeface="Corbel" charset="0"/>
              </a:rPr>
              <a:t>być</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dzielące</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swoimi</a:t>
            </a:r>
            <a:r>
              <a:rPr lang="en-US" sz="1600" dirty="0">
                <a:latin typeface="Corbel" charset="0"/>
                <a:ea typeface="Corbel" charset="0"/>
                <a:cs typeface="Corbel" charset="0"/>
              </a:rPr>
              <a:t> </a:t>
            </a:r>
            <a:r>
              <a:rPr lang="en-US" sz="1600" dirty="0" err="1">
                <a:latin typeface="Corbel" charset="0"/>
                <a:ea typeface="Corbel" charset="0"/>
                <a:cs typeface="Corbel" charset="0"/>
              </a:rPr>
              <a:t>doświadczeniami</a:t>
            </a:r>
            <a:endParaRPr lang="en-US" sz="1600" dirty="0">
              <a:latin typeface="Corbel" charset="0"/>
              <a:ea typeface="Corbel" charset="0"/>
              <a:cs typeface="Corbel" charset="0"/>
            </a:endParaRPr>
          </a:p>
          <a:p>
            <a:pPr defTabSz="353278">
              <a:spcBef>
                <a:spcPct val="20000"/>
              </a:spcBef>
              <a:spcAft>
                <a:spcPts val="600"/>
              </a:spcAft>
            </a:pPr>
            <a:r>
              <a:rPr lang="en-US" sz="1600" b="1" dirty="0" err="1">
                <a:latin typeface="Corbel" charset="0"/>
                <a:ea typeface="Corbel" charset="0"/>
                <a:cs typeface="Corbel" charset="0"/>
              </a:rPr>
              <a:t>Wygłaszanie</a:t>
            </a:r>
            <a:r>
              <a:rPr lang="en-US" sz="1600" b="1" dirty="0">
                <a:latin typeface="Corbel" charset="0"/>
                <a:ea typeface="Corbel" charset="0"/>
                <a:cs typeface="Corbel" charset="0"/>
              </a:rPr>
              <a:t> </a:t>
            </a:r>
            <a:r>
              <a:rPr lang="en-US" sz="1600" b="1" dirty="0" err="1">
                <a:latin typeface="Corbel" charset="0"/>
                <a:ea typeface="Corbel" charset="0"/>
                <a:cs typeface="Corbel" charset="0"/>
              </a:rPr>
              <a:t>przemówień</a:t>
            </a:r>
            <a:r>
              <a:rPr lang="en-US" sz="1600" b="1" dirty="0">
                <a:latin typeface="Corbel" charset="0"/>
                <a:ea typeface="Corbel" charset="0"/>
                <a:cs typeface="Corbel" charset="0"/>
              </a:rPr>
              <a:t>. </a:t>
            </a:r>
            <a:r>
              <a:rPr lang="en-US" sz="1600" dirty="0" err="1">
                <a:latin typeface="Corbel" charset="0"/>
                <a:ea typeface="Corbel" charset="0"/>
                <a:cs typeface="Corbel" charset="0"/>
              </a:rPr>
              <a:t>Zaproś</a:t>
            </a:r>
            <a:r>
              <a:rPr lang="en-US" sz="1600" dirty="0">
                <a:latin typeface="Corbel" charset="0"/>
                <a:ea typeface="Corbel" charset="0"/>
                <a:cs typeface="Corbel" charset="0"/>
              </a:rPr>
              <a:t> </a:t>
            </a:r>
            <a:r>
              <a:rPr lang="en-US" sz="1600" dirty="0" err="1">
                <a:latin typeface="Corbel" charset="0"/>
                <a:ea typeface="Corbel" charset="0"/>
                <a:cs typeface="Corbel" charset="0"/>
              </a:rPr>
              <a:t>swoich</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umieść</a:t>
            </a:r>
            <a:r>
              <a:rPr lang="en-US" sz="1600" dirty="0">
                <a:latin typeface="Corbel" charset="0"/>
                <a:ea typeface="Corbel" charset="0"/>
                <a:cs typeface="Corbel" charset="0"/>
              </a:rPr>
              <a:t> </a:t>
            </a:r>
            <a:r>
              <a:rPr lang="en-US" sz="1600" dirty="0" err="1">
                <a:latin typeface="Corbel" charset="0"/>
                <a:ea typeface="Corbel" charset="0"/>
                <a:cs typeface="Corbel" charset="0"/>
              </a:rPr>
              <a:t>ich</a:t>
            </a:r>
            <a:r>
              <a:rPr lang="en-US" sz="1600" dirty="0">
                <a:latin typeface="Corbel" charset="0"/>
                <a:ea typeface="Corbel" charset="0"/>
                <a:cs typeface="Corbel" charset="0"/>
              </a:rPr>
              <a:t> w  </a:t>
            </a:r>
            <a:r>
              <a:rPr lang="en-US" sz="1600" dirty="0" err="1">
                <a:latin typeface="Corbel" charset="0"/>
                <a:ea typeface="Corbel" charset="0"/>
                <a:cs typeface="Corbel" charset="0"/>
              </a:rPr>
              <a:t>panelach</a:t>
            </a:r>
            <a:r>
              <a:rPr lang="en-US" sz="1600" dirty="0">
                <a:latin typeface="Corbel" charset="0"/>
                <a:ea typeface="Corbel" charset="0"/>
                <a:cs typeface="Corbel" charset="0"/>
              </a:rPr>
              <a:t> </a:t>
            </a:r>
            <a:r>
              <a:rPr lang="en-US" sz="1600" dirty="0" err="1">
                <a:latin typeface="Corbel" charset="0"/>
                <a:ea typeface="Corbel" charset="0"/>
                <a:cs typeface="Corbel" charset="0"/>
              </a:rPr>
              <a:t>dyskusyjnych</a:t>
            </a:r>
            <a:endParaRPr lang="en-US" sz="1600" dirty="0">
              <a:latin typeface="Corbel" charset="0"/>
              <a:ea typeface="Corbel" charset="0"/>
              <a:cs typeface="Corbel" charset="0"/>
            </a:endParaRPr>
          </a:p>
          <a:p>
            <a:pPr defTabSz="353278">
              <a:spcBef>
                <a:spcPct val="20000"/>
              </a:spcBef>
              <a:spcAft>
                <a:spcPts val="600"/>
              </a:spcAft>
            </a:pPr>
            <a:r>
              <a:rPr lang="en-US" sz="1600" b="1" dirty="0" err="1">
                <a:latin typeface="Corbel" charset="0"/>
                <a:ea typeface="Corbel" charset="0"/>
                <a:cs typeface="Corbel" charset="0"/>
              </a:rPr>
              <a:t>Organizowanie</a:t>
            </a:r>
            <a:r>
              <a:rPr lang="en-US" sz="1600" b="1" dirty="0">
                <a:latin typeface="Corbel" charset="0"/>
                <a:ea typeface="Corbel" charset="0"/>
                <a:cs typeface="Corbel" charset="0"/>
              </a:rPr>
              <a:t> </a:t>
            </a:r>
            <a:r>
              <a:rPr lang="en-US" sz="1600" b="1" dirty="0" err="1">
                <a:latin typeface="Corbel" charset="0"/>
                <a:ea typeface="Corbel" charset="0"/>
                <a:cs typeface="Corbel" charset="0"/>
              </a:rPr>
              <a:t>wizyt</a:t>
            </a:r>
            <a:r>
              <a:rPr lang="en-US" sz="1600" b="1" dirty="0">
                <a:latin typeface="Corbel" charset="0"/>
                <a:ea typeface="Corbel" charset="0"/>
                <a:cs typeface="Corbel" charset="0"/>
              </a:rPr>
              <a:t> w </a:t>
            </a:r>
            <a:r>
              <a:rPr lang="en-US" sz="1600" b="1" dirty="0" err="1">
                <a:latin typeface="Corbel" charset="0"/>
                <a:ea typeface="Corbel" charset="0"/>
                <a:cs typeface="Corbel" charset="0"/>
              </a:rPr>
              <a:t>terenie</a:t>
            </a:r>
            <a:r>
              <a:rPr lang="en-US" sz="1600" b="1" dirty="0">
                <a:latin typeface="Corbel" charset="0"/>
                <a:ea typeface="Corbel" charset="0"/>
                <a:cs typeface="Corbel" charset="0"/>
              </a:rPr>
              <a:t> </a:t>
            </a:r>
            <a:r>
              <a:rPr lang="en-US" sz="1600" b="1" dirty="0" err="1">
                <a:latin typeface="Corbel" charset="0"/>
                <a:ea typeface="Corbel" charset="0"/>
                <a:cs typeface="Corbel" charset="0"/>
              </a:rPr>
              <a:t>konsultantów</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mediów</a:t>
            </a:r>
            <a:r>
              <a:rPr lang="en-US" sz="1600" b="1" dirty="0">
                <a:latin typeface="Corbel" charset="0"/>
                <a:ea typeface="Corbel" charset="0"/>
                <a:cs typeface="Corbel" charset="0"/>
              </a:rPr>
              <a:t>. </a:t>
            </a:r>
            <a:r>
              <a:rPr lang="en-US" sz="1600" dirty="0">
                <a:latin typeface="Corbel" charset="0"/>
                <a:ea typeface="Corbel" charset="0"/>
                <a:cs typeface="Corbel" charset="0"/>
              </a:rPr>
              <a:t> </a:t>
            </a:r>
            <a:r>
              <a:rPr lang="en-US" sz="1600" dirty="0" err="1">
                <a:latin typeface="Corbel" charset="0"/>
                <a:ea typeface="Corbel" charset="0"/>
                <a:cs typeface="Corbel" charset="0"/>
              </a:rPr>
              <a:t>Zaproś</a:t>
            </a:r>
            <a:r>
              <a:rPr lang="en-US" sz="1600" dirty="0">
                <a:latin typeface="Corbel" charset="0"/>
                <a:ea typeface="Corbel" charset="0"/>
                <a:cs typeface="Corbel" charset="0"/>
              </a:rPr>
              <a:t> </a:t>
            </a:r>
            <a:r>
              <a:rPr lang="en-US" sz="1600" dirty="0" err="1">
                <a:latin typeface="Corbel" charset="0"/>
                <a:ea typeface="Corbel" charset="0"/>
                <a:cs typeface="Corbel" charset="0"/>
              </a:rPr>
              <a:t>specjalistów</a:t>
            </a:r>
            <a:r>
              <a:rPr lang="en-US" sz="1600" dirty="0">
                <a:latin typeface="Corbel" charset="0"/>
                <a:ea typeface="Corbel" charset="0"/>
                <a:cs typeface="Corbel" charset="0"/>
              </a:rPr>
              <a:t> od </a:t>
            </a:r>
            <a:r>
              <a:rPr lang="en-US" sz="1600" dirty="0" err="1">
                <a:latin typeface="Corbel" charset="0"/>
                <a:ea typeface="Corbel" charset="0"/>
                <a:cs typeface="Corbel" charset="0"/>
              </a:rPr>
              <a:t>wyboru</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lub</a:t>
            </a:r>
            <a:r>
              <a:rPr lang="en-US" sz="1600" dirty="0">
                <a:latin typeface="Corbel" charset="0"/>
                <a:ea typeface="Corbel" charset="0"/>
                <a:cs typeface="Corbel" charset="0"/>
              </a:rPr>
              <a:t> </a:t>
            </a:r>
            <a:r>
              <a:rPr lang="en-US" sz="1600" dirty="0" err="1">
                <a:latin typeface="Corbel" charset="0"/>
                <a:ea typeface="Corbel" charset="0"/>
                <a:cs typeface="Corbel" charset="0"/>
              </a:rPr>
              <a:t>dziennikarzy</a:t>
            </a:r>
            <a:r>
              <a:rPr lang="en-US" sz="1600" dirty="0">
                <a:latin typeface="Corbel" charset="0"/>
                <a:ea typeface="Corbel" charset="0"/>
                <a:cs typeface="Corbel" charset="0"/>
              </a:rPr>
              <a:t> </a:t>
            </a:r>
            <a:r>
              <a:rPr lang="en-US" sz="1600" dirty="0" err="1">
                <a:latin typeface="Corbel" charset="0"/>
                <a:ea typeface="Corbel" charset="0"/>
                <a:cs typeface="Corbel" charset="0"/>
              </a:rPr>
              <a:t>ekonomicznych</a:t>
            </a:r>
            <a:r>
              <a:rPr lang="en-US" sz="1600" dirty="0">
                <a:latin typeface="Corbel" charset="0"/>
                <a:ea typeface="Corbel" charset="0"/>
                <a:cs typeface="Corbel" charset="0"/>
              </a:rPr>
              <a:t>, aby </a:t>
            </a:r>
            <a:r>
              <a:rPr lang="en-US" sz="1600" dirty="0" err="1">
                <a:latin typeface="Corbel" charset="0"/>
                <a:ea typeface="Corbel" charset="0"/>
                <a:cs typeface="Corbel" charset="0"/>
              </a:rPr>
              <a:t>pisali</a:t>
            </a:r>
            <a:r>
              <a:rPr lang="en-US" sz="1600" dirty="0">
                <a:latin typeface="Corbel" charset="0"/>
                <a:ea typeface="Corbel" charset="0"/>
                <a:cs typeface="Corbel" charset="0"/>
              </a:rPr>
              <a:t> o </a:t>
            </a:r>
            <a:r>
              <a:rPr lang="en-US" sz="1600" dirty="0" err="1">
                <a:latin typeface="Corbel" charset="0"/>
                <a:ea typeface="Corbel" charset="0"/>
                <a:cs typeface="Corbel" charset="0"/>
              </a:rPr>
              <a:t>twojej</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uwzględnili</a:t>
            </a:r>
            <a:r>
              <a:rPr lang="en-US" sz="1600" dirty="0">
                <a:latin typeface="Corbel" charset="0"/>
                <a:ea typeface="Corbel" charset="0"/>
                <a:cs typeface="Corbel" charset="0"/>
              </a:rPr>
              <a:t>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opinie</a:t>
            </a:r>
            <a:r>
              <a:rPr lang="en-US" sz="1600" dirty="0">
                <a:latin typeface="Corbel" charset="0"/>
                <a:ea typeface="Corbel" charset="0"/>
                <a:cs typeface="Corbel" charset="0"/>
              </a:rPr>
              <a:t>  w </a:t>
            </a:r>
            <a:r>
              <a:rPr lang="en-US" sz="1600" dirty="0" err="1">
                <a:latin typeface="Corbel" charset="0"/>
                <a:ea typeface="Corbel" charset="0"/>
                <a:cs typeface="Corbel" charset="0"/>
              </a:rPr>
              <a:t>swoich</a:t>
            </a:r>
            <a:r>
              <a:rPr lang="en-US" sz="1600" dirty="0">
                <a:latin typeface="Corbel" charset="0"/>
                <a:ea typeface="Corbel" charset="0"/>
                <a:cs typeface="Corbel" charset="0"/>
              </a:rPr>
              <a:t> </a:t>
            </a:r>
            <a:r>
              <a:rPr lang="en-US" sz="1600" dirty="0" err="1">
                <a:latin typeface="Corbel" charset="0"/>
                <a:ea typeface="Corbel" charset="0"/>
                <a:cs typeface="Corbel" charset="0"/>
              </a:rPr>
              <a:t>analizach</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a:t>
            </a:r>
          </a:p>
          <a:p>
            <a:pPr defTabSz="353278">
              <a:spcBef>
                <a:spcPct val="20000"/>
              </a:spcBef>
              <a:spcAft>
                <a:spcPts val="600"/>
              </a:spcAft>
            </a:pPr>
            <a:r>
              <a:rPr lang="en-US" sz="1600" b="1" dirty="0" err="1">
                <a:latin typeface="Corbel" charset="0"/>
                <a:ea typeface="Corbel" charset="0"/>
                <a:cs typeface="Corbel" charset="0"/>
              </a:rPr>
              <a:t>Rozmawiaj</a:t>
            </a:r>
            <a:r>
              <a:rPr lang="en-US" sz="1600" b="1" dirty="0">
                <a:latin typeface="Corbel" charset="0"/>
                <a:ea typeface="Corbel" charset="0"/>
                <a:cs typeface="Corbel" charset="0"/>
              </a:rPr>
              <a:t> z </a:t>
            </a:r>
            <a:r>
              <a:rPr lang="en-US" sz="1600" b="1" dirty="0" err="1">
                <a:latin typeface="Corbel" charset="0"/>
                <a:ea typeface="Corbel" charset="0"/>
                <a:cs typeface="Corbel" charset="0"/>
              </a:rPr>
              <a:t>istniejącymi</a:t>
            </a:r>
            <a:r>
              <a:rPr lang="en-US" sz="1600" b="1" dirty="0">
                <a:latin typeface="Corbel" charset="0"/>
                <a:ea typeface="Corbel" charset="0"/>
                <a:cs typeface="Corbel" charset="0"/>
              </a:rPr>
              <a:t> </a:t>
            </a:r>
            <a:r>
              <a:rPr lang="en-US" sz="1600" b="1" dirty="0" err="1">
                <a:latin typeface="Corbel" charset="0"/>
                <a:ea typeface="Corbel" charset="0"/>
                <a:cs typeface="Corbel" charset="0"/>
              </a:rPr>
              <a:t>inwestorami</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lokalnym</a:t>
            </a:r>
            <a:r>
              <a:rPr lang="en-US" sz="1600" b="1" dirty="0">
                <a:latin typeface="Corbel" charset="0"/>
                <a:ea typeface="Corbel" charset="0"/>
                <a:cs typeface="Corbel" charset="0"/>
              </a:rPr>
              <a:t> </a:t>
            </a:r>
            <a:r>
              <a:rPr lang="en-US" sz="1600" b="1" dirty="0" err="1">
                <a:latin typeface="Corbel" charset="0"/>
                <a:ea typeface="Corbel" charset="0"/>
                <a:cs typeface="Corbel" charset="0"/>
              </a:rPr>
              <a:t>biznesem</a:t>
            </a:r>
            <a:r>
              <a:rPr lang="en-US" sz="1600" b="1" dirty="0">
                <a:latin typeface="Corbel" charset="0"/>
                <a:ea typeface="Corbel" charset="0"/>
                <a:cs typeface="Corbel" charset="0"/>
              </a:rPr>
              <a:t>.  </a:t>
            </a:r>
            <a:r>
              <a:rPr lang="en-US" sz="1600" b="1" dirty="0" err="1">
                <a:latin typeface="Corbel" charset="0"/>
                <a:ea typeface="Corbel" charset="0"/>
                <a:cs typeface="Corbel" charset="0"/>
              </a:rPr>
              <a:t>T</a:t>
            </a:r>
            <a:r>
              <a:rPr lang="en-US" sz="1600" dirty="0" err="1">
                <a:latin typeface="Corbel" charset="0"/>
                <a:ea typeface="Corbel" charset="0"/>
                <a:cs typeface="Corbel" charset="0"/>
              </a:rPr>
              <a:t>ylko</a:t>
            </a:r>
            <a:r>
              <a:rPr lang="en-US" sz="1600" dirty="0">
                <a:latin typeface="Corbel" charset="0"/>
                <a:ea typeface="Corbel" charset="0"/>
                <a:cs typeface="Corbel" charset="0"/>
              </a:rPr>
              <a:t> </a:t>
            </a:r>
            <a:r>
              <a:rPr lang="en-US" sz="1600" dirty="0" err="1">
                <a:latin typeface="Corbel" charset="0"/>
                <a:ea typeface="Corbel" charset="0"/>
                <a:cs typeface="Corbel" charset="0"/>
              </a:rPr>
              <a:t>tak</a:t>
            </a:r>
            <a:r>
              <a:rPr lang="en-US" sz="1600" dirty="0">
                <a:latin typeface="Corbel" charset="0"/>
                <a:ea typeface="Corbel" charset="0"/>
                <a:cs typeface="Corbel" charset="0"/>
              </a:rPr>
              <a:t> </a:t>
            </a:r>
            <a:r>
              <a:rPr lang="en-US" sz="1600" dirty="0" err="1">
                <a:latin typeface="Corbel" charset="0"/>
                <a:ea typeface="Corbel" charset="0"/>
                <a:cs typeface="Corbel" charset="0"/>
              </a:rPr>
              <a:t>możesz</a:t>
            </a:r>
            <a:r>
              <a:rPr lang="en-US" sz="1600" dirty="0">
                <a:latin typeface="Corbel" charset="0"/>
                <a:ea typeface="Corbel" charset="0"/>
                <a:cs typeface="Corbel" charset="0"/>
              </a:rPr>
              <a:t> </a:t>
            </a:r>
            <a:r>
              <a:rPr lang="en-US" sz="1600" dirty="0" err="1">
                <a:latin typeface="Corbel" charset="0"/>
                <a:ea typeface="Corbel" charset="0"/>
                <a:cs typeface="Corbel" charset="0"/>
              </a:rPr>
              <a:t>dowiedzieć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o </a:t>
            </a:r>
            <a:r>
              <a:rPr lang="en-US" sz="1600" dirty="0" err="1">
                <a:latin typeface="Corbel" charset="0"/>
                <a:ea typeface="Corbel" charset="0"/>
                <a:cs typeface="Corbel" charset="0"/>
              </a:rPr>
              <a:t>potrzebach</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o </a:t>
            </a:r>
            <a:r>
              <a:rPr lang="en-US" sz="1600" dirty="0" err="1">
                <a:latin typeface="Corbel" charset="0"/>
                <a:ea typeface="Corbel" charset="0"/>
                <a:cs typeface="Corbel" charset="0"/>
              </a:rPr>
              <a:t>ich</a:t>
            </a:r>
            <a:r>
              <a:rPr lang="en-US" sz="1600" dirty="0">
                <a:latin typeface="Corbel" charset="0"/>
                <a:ea typeface="Corbel" charset="0"/>
                <a:cs typeface="Corbel" charset="0"/>
              </a:rPr>
              <a:t> </a:t>
            </a:r>
            <a:r>
              <a:rPr lang="en-US" sz="1600" dirty="0" err="1">
                <a:latin typeface="Corbel" charset="0"/>
                <a:ea typeface="Corbel" charset="0"/>
                <a:cs typeface="Corbel" charset="0"/>
              </a:rPr>
              <a:t>planach</a:t>
            </a:r>
            <a:r>
              <a:rPr lang="en-US" sz="1600" dirty="0">
                <a:latin typeface="Corbel" charset="0"/>
                <a:ea typeface="Corbel" charset="0"/>
                <a:cs typeface="Corbel" charset="0"/>
              </a:rPr>
              <a:t> </a:t>
            </a:r>
            <a:r>
              <a:rPr lang="en-US" sz="1600" dirty="0" err="1">
                <a:latin typeface="Corbel" charset="0"/>
                <a:ea typeface="Corbel" charset="0"/>
                <a:cs typeface="Corbel" charset="0"/>
              </a:rPr>
              <a:t>ekspansji</a:t>
            </a:r>
            <a:r>
              <a:rPr lang="en-US" sz="1600" dirty="0">
                <a:latin typeface="Corbel" charset="0"/>
                <a:ea typeface="Corbel" charset="0"/>
                <a:cs typeface="Corbel" charset="0"/>
              </a:rPr>
              <a:t>.</a:t>
            </a:r>
          </a:p>
          <a:p>
            <a:pPr algn="ctr" defTabSz="353278">
              <a:spcBef>
                <a:spcPct val="20000"/>
              </a:spcBef>
              <a:spcAft>
                <a:spcPts val="600"/>
              </a:spcAft>
            </a:pPr>
            <a:r>
              <a:rPr lang="en-US" sz="1600" b="1" dirty="0">
                <a:latin typeface="Corbel" charset="0"/>
                <a:ea typeface="Corbel" charset="0"/>
                <a:cs typeface="Corbel" charset="0"/>
              </a:rPr>
              <a:t>“Multipliers and influencers” </a:t>
            </a:r>
            <a:r>
              <a:rPr lang="en-US" sz="1600" b="1" dirty="0" err="1">
                <a:latin typeface="Corbel" charset="0"/>
                <a:ea typeface="Corbel" charset="0"/>
                <a:cs typeface="Corbel" charset="0"/>
              </a:rPr>
              <a:t>mają</a:t>
            </a:r>
            <a:r>
              <a:rPr lang="en-US" sz="1600" b="1" dirty="0">
                <a:latin typeface="Corbel" charset="0"/>
                <a:ea typeface="Corbel" charset="0"/>
                <a:cs typeface="Corbel" charset="0"/>
              </a:rPr>
              <a:t> </a:t>
            </a:r>
            <a:r>
              <a:rPr lang="en-US" sz="1600" b="1" dirty="0" err="1">
                <a:latin typeface="Corbel" charset="0"/>
                <a:ea typeface="Corbel" charset="0"/>
                <a:cs typeface="Corbel" charset="0"/>
              </a:rPr>
              <a:t>bezpośredni</a:t>
            </a:r>
            <a:r>
              <a:rPr lang="en-US" sz="1600" b="1" dirty="0">
                <a:latin typeface="Corbel" charset="0"/>
                <a:ea typeface="Corbel" charset="0"/>
                <a:cs typeface="Corbel" charset="0"/>
              </a:rPr>
              <a:t> </a:t>
            </a:r>
            <a:r>
              <a:rPr lang="en-US" sz="1600" b="1" dirty="0" err="1">
                <a:latin typeface="Corbel" charset="0"/>
                <a:ea typeface="Corbel" charset="0"/>
                <a:cs typeface="Corbel" charset="0"/>
              </a:rPr>
              <a:t>kontakt</a:t>
            </a:r>
            <a:r>
              <a:rPr lang="en-US" sz="1600" b="1" dirty="0">
                <a:latin typeface="Corbel" charset="0"/>
                <a:ea typeface="Corbel" charset="0"/>
                <a:cs typeface="Corbel" charset="0"/>
              </a:rPr>
              <a:t> z </a:t>
            </a:r>
            <a:r>
              <a:rPr lang="en-US" sz="1600" b="1" dirty="0" err="1">
                <a:latin typeface="Corbel" charset="0"/>
                <a:ea typeface="Corbel" charset="0"/>
                <a:cs typeface="Corbel" charset="0"/>
              </a:rPr>
              <a:t>firmami</a:t>
            </a:r>
            <a:r>
              <a:rPr lang="en-US" sz="1600" b="1" dirty="0">
                <a:latin typeface="Corbel" charset="0"/>
                <a:ea typeface="Corbel" charset="0"/>
                <a:cs typeface="Corbel" charset="0"/>
              </a:rPr>
              <a:t> w </a:t>
            </a:r>
            <a:r>
              <a:rPr lang="en-US" sz="1600" b="1" dirty="0" err="1">
                <a:latin typeface="Corbel" charset="0"/>
                <a:ea typeface="Corbel" charset="0"/>
                <a:cs typeface="Corbel" charset="0"/>
              </a:rPr>
              <a:t>branży</a:t>
            </a:r>
            <a:endParaRPr lang="en-US" sz="1600" b="1" dirty="0">
              <a:latin typeface="Corbel" charset="0"/>
              <a:ea typeface="Corbel" charset="0"/>
              <a:cs typeface="Corbel" charset="0"/>
            </a:endParaRPr>
          </a:p>
          <a:p>
            <a:pPr algn="ctr" defTabSz="353278">
              <a:spcBef>
                <a:spcPct val="20000"/>
              </a:spcBef>
              <a:spcAft>
                <a:spcPts val="600"/>
              </a:spcAft>
            </a:pPr>
            <a:r>
              <a:rPr lang="en-US" sz="1600" dirty="0" err="1">
                <a:latin typeface="Corbel" charset="0"/>
                <a:ea typeface="Corbel" charset="0"/>
                <a:cs typeface="Corbel" charset="0"/>
              </a:rPr>
              <a:t>Pomagają</a:t>
            </a:r>
            <a:r>
              <a:rPr lang="en-US" sz="1600" dirty="0">
                <a:latin typeface="Corbel" charset="0"/>
                <a:ea typeface="Corbel" charset="0"/>
                <a:cs typeface="Corbel" charset="0"/>
              </a:rPr>
              <a:t> </a:t>
            </a:r>
            <a:r>
              <a:rPr lang="en-US" sz="1600" dirty="0" err="1">
                <a:latin typeface="Corbel" charset="0"/>
                <a:ea typeface="Corbel" charset="0"/>
                <a:cs typeface="Corbel" charset="0"/>
              </a:rPr>
              <a:t>kształcić</a:t>
            </a:r>
            <a:r>
              <a:rPr lang="en-US" sz="1600" dirty="0">
                <a:latin typeface="Corbel" charset="0"/>
                <a:ea typeface="Corbel" charset="0"/>
                <a:cs typeface="Corbel" charset="0"/>
              </a:rPr>
              <a:t> trendy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opinie</a:t>
            </a:r>
            <a:r>
              <a:rPr lang="en-US" sz="1600" dirty="0">
                <a:latin typeface="Corbel" charset="0"/>
                <a:ea typeface="Corbel" charset="0"/>
                <a:cs typeface="Corbel" charset="0"/>
              </a:rPr>
              <a:t> </a:t>
            </a:r>
            <a:r>
              <a:rPr lang="en-US" sz="1600" dirty="0" err="1">
                <a:latin typeface="Corbel" charset="0"/>
                <a:ea typeface="Corbel" charset="0"/>
                <a:cs typeface="Corbel" charset="0"/>
              </a:rPr>
              <a:t>branży</a:t>
            </a:r>
            <a:r>
              <a:rPr lang="en-US" sz="1600" dirty="0">
                <a:latin typeface="Corbel" charset="0"/>
                <a:ea typeface="Corbel" charset="0"/>
                <a:cs typeface="Corbel" charset="0"/>
              </a:rPr>
              <a:t>.</a:t>
            </a:r>
          </a:p>
          <a:p>
            <a:pPr algn="ctr" defTabSz="353278">
              <a:spcBef>
                <a:spcPct val="20000"/>
              </a:spcBef>
              <a:spcAft>
                <a:spcPts val="600"/>
              </a:spcAft>
            </a:pPr>
            <a:r>
              <a:rPr lang="en-US" sz="1600" dirty="0">
                <a:latin typeface="Corbel" charset="0"/>
                <a:ea typeface="Corbel" charset="0"/>
                <a:cs typeface="Corbel" charset="0"/>
              </a:rPr>
              <a:t>Na </a:t>
            </a:r>
            <a:r>
              <a:rPr lang="en-US" sz="1600" dirty="0" err="1">
                <a:latin typeface="Corbel" charset="0"/>
                <a:ea typeface="Corbel" charset="0"/>
                <a:cs typeface="Corbel" charset="0"/>
              </a:rPr>
              <a:t>ogół</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ze</a:t>
            </a:r>
            <a:r>
              <a:rPr lang="en-US" sz="1600" dirty="0">
                <a:latin typeface="Corbel" charset="0"/>
                <a:ea typeface="Corbel" charset="0"/>
                <a:cs typeface="Corbel" charset="0"/>
              </a:rPr>
              <a:t> </a:t>
            </a:r>
            <a:r>
              <a:rPr lang="en-US" sz="1600" dirty="0" err="1">
                <a:latin typeface="Corbel" charset="0"/>
                <a:ea typeface="Corbel" charset="0"/>
                <a:cs typeface="Corbel" charset="0"/>
              </a:rPr>
              <a:t>sobą</a:t>
            </a:r>
            <a:r>
              <a:rPr lang="en-US" sz="1600" dirty="0">
                <a:latin typeface="Corbel" charset="0"/>
                <a:ea typeface="Corbel" charset="0"/>
                <a:cs typeface="Corbel" charset="0"/>
              </a:rPr>
              <a:t> </a:t>
            </a:r>
            <a:r>
              <a:rPr lang="en-US" sz="1600" dirty="0" err="1">
                <a:latin typeface="Corbel" charset="0"/>
                <a:ea typeface="Corbel" charset="0"/>
                <a:cs typeface="Corbel" charset="0"/>
              </a:rPr>
              <a:t>powiązane</a:t>
            </a:r>
            <a:r>
              <a:rPr lang="en-US" sz="1600" dirty="0">
                <a:latin typeface="Corbel" charset="0"/>
                <a:ea typeface="Corbel" charset="0"/>
                <a:cs typeface="Corbel" charset="0"/>
              </a:rPr>
              <a:t> </a:t>
            </a: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sieci</a:t>
            </a:r>
            <a:r>
              <a:rPr lang="en-US" sz="1600" dirty="0">
                <a:latin typeface="Corbel" charset="0"/>
                <a:ea typeface="Corbel" charset="0"/>
                <a:cs typeface="Corbel" charset="0"/>
              </a:rPr>
              <a:t> </a:t>
            </a:r>
            <a:r>
              <a:rPr lang="en-US" sz="1600" dirty="0" err="1">
                <a:latin typeface="Corbel" charset="0"/>
                <a:ea typeface="Corbel" charset="0"/>
                <a:cs typeface="Corbel" charset="0"/>
              </a:rPr>
              <a:t>sektorowe</a:t>
            </a:r>
            <a:r>
              <a:rPr lang="en-US" sz="1600" dirty="0">
                <a:latin typeface="Corbel" charset="0"/>
                <a:ea typeface="Corbel" charset="0"/>
                <a:cs typeface="Corbel" charset="0"/>
              </a:rPr>
              <a:t>.</a:t>
            </a:r>
          </a:p>
          <a:p>
            <a:pPr algn="ctr" defTabSz="353278">
              <a:spcBef>
                <a:spcPct val="20000"/>
              </a:spcBef>
              <a:spcAft>
                <a:spcPts val="600"/>
              </a:spcAft>
            </a:pPr>
            <a:r>
              <a:rPr lang="en-US" sz="1600" dirty="0" err="1">
                <a:latin typeface="Corbel" charset="0"/>
                <a:ea typeface="Corbel" charset="0"/>
                <a:cs typeface="Corbel" charset="0"/>
              </a:rPr>
              <a:t>Przykłady</a:t>
            </a:r>
            <a:r>
              <a:rPr lang="en-US" sz="1600" dirty="0">
                <a:latin typeface="Corbel" charset="0"/>
                <a:ea typeface="Corbel" charset="0"/>
                <a:cs typeface="Corbel" charset="0"/>
              </a:rPr>
              <a:t> </a:t>
            </a:r>
            <a:r>
              <a:rPr lang="en-US" sz="1600" dirty="0" err="1">
                <a:latin typeface="Corbel" charset="0"/>
                <a:ea typeface="Corbel" charset="0"/>
                <a:cs typeface="Corbel" charset="0"/>
              </a:rPr>
              <a:t>obejmują</a:t>
            </a:r>
            <a:r>
              <a:rPr lang="en-US" sz="1600" dirty="0">
                <a:latin typeface="Corbel" charset="0"/>
                <a:ea typeface="Corbel" charset="0"/>
                <a:cs typeface="Corbel" charset="0"/>
              </a:rPr>
              <a:t> venture capital </a:t>
            </a:r>
            <a:r>
              <a:rPr lang="en-US" sz="1600" dirty="0" err="1">
                <a:latin typeface="Corbel" charset="0"/>
                <a:ea typeface="Corbel" charset="0"/>
                <a:cs typeface="Corbel" charset="0"/>
              </a:rPr>
              <a:t>konsultantów</a:t>
            </a:r>
            <a:r>
              <a:rPr lang="en-US" sz="1600" dirty="0">
                <a:latin typeface="Corbel" charset="0"/>
                <a:ea typeface="Corbel" charset="0"/>
                <a:cs typeface="Corbel" charset="0"/>
              </a:rPr>
              <a:t>, </a:t>
            </a:r>
            <a:r>
              <a:rPr lang="en-US" sz="1600" dirty="0" err="1">
                <a:latin typeface="Corbel" charset="0"/>
                <a:ea typeface="Corbel" charset="0"/>
                <a:cs typeface="Corbel" charset="0"/>
              </a:rPr>
              <a:t>naukowców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analityków</a:t>
            </a:r>
            <a:r>
              <a:rPr lang="en-US" sz="1600" dirty="0">
                <a:latin typeface="Corbel" charset="0"/>
                <a:ea typeface="Corbel" charset="0"/>
                <a:cs typeface="Corbel" charset="0"/>
              </a:rPr>
              <a:t> </a:t>
            </a:r>
            <a:r>
              <a:rPr lang="en-US" sz="1600" dirty="0" err="1">
                <a:latin typeface="Corbel" charset="0"/>
                <a:ea typeface="Corbel" charset="0"/>
                <a:cs typeface="Corbel" charset="0"/>
              </a:rPr>
              <a:t>branżowych</a:t>
            </a:r>
            <a:r>
              <a:rPr lang="en-US" sz="1600" dirty="0">
                <a:latin typeface="Corbel" charset="0"/>
                <a:ea typeface="Corbel" charset="0"/>
                <a:cs typeface="Corbel" charset="0"/>
              </a:rPr>
              <a:t>.</a:t>
            </a:r>
          </a:p>
        </p:txBody>
      </p:sp>
    </p:spTree>
    <p:extLst>
      <p:ext uri="{BB962C8B-B14F-4D97-AF65-F5344CB8AC3E}">
        <p14:creationId xmlns:p14="http://schemas.microsoft.com/office/powerpoint/2010/main" val="8677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6" y="1066800"/>
            <a:ext cx="10035834" cy="5648074"/>
          </a:xfrm>
          <a:prstGeom prst="rect">
            <a:avLst/>
          </a:prstGeom>
        </p:spPr>
      </p:pic>
      <p:sp>
        <p:nvSpPr>
          <p:cNvPr id="4" name="Shape 295"/>
          <p:cNvSpPr txBox="1">
            <a:spLocks noGrp="1"/>
          </p:cNvSpPr>
          <p:nvPr>
            <p:ph type="body" idx="1"/>
          </p:nvPr>
        </p:nvSpPr>
        <p:spPr>
          <a:xfrm>
            <a:off x="510509" y="4570714"/>
            <a:ext cx="3837653" cy="1830086"/>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r>
              <a:rPr lang="de-DE" sz="1600" b="1" dirty="0" err="1">
                <a:latin typeface="Corbel" charset="0"/>
                <a:ea typeface="Corbel" charset="0"/>
                <a:cs typeface="Corbel" charset="0"/>
              </a:rPr>
              <a:t>Posrednicy</a:t>
            </a:r>
            <a:endParaRPr lang="de-DE" sz="1600" b="1" dirty="0">
              <a:latin typeface="Corbel" charset="0"/>
              <a:ea typeface="Corbel" charset="0"/>
              <a:cs typeface="Corbel" charset="0"/>
            </a:endParaRPr>
          </a:p>
          <a:p>
            <a:pPr marL="285750" indent="-285750">
              <a:buFontTx/>
              <a:buChar char="-"/>
            </a:pPr>
            <a:r>
              <a:rPr lang="en-US" sz="1600" dirty="0">
                <a:latin typeface="Corbel" charset="0"/>
                <a:ea typeface="Corbel" charset="0"/>
                <a:cs typeface="Corbel" charset="0"/>
              </a:rPr>
              <a:t>Location advisory consultants</a:t>
            </a:r>
          </a:p>
          <a:p>
            <a:pPr marL="285750" indent="-285750">
              <a:buFontTx/>
              <a:buChar char="-"/>
            </a:pPr>
            <a:r>
              <a:rPr lang="en-US" sz="1600" dirty="0">
                <a:latin typeface="Corbel" charset="0"/>
                <a:ea typeface="Corbel" charset="0"/>
                <a:cs typeface="Corbel" charset="0"/>
              </a:rPr>
              <a:t>Market entry consultants</a:t>
            </a:r>
          </a:p>
          <a:p>
            <a:pPr marL="285750" indent="-285750">
              <a:buFontTx/>
              <a:buChar char="-"/>
            </a:pPr>
            <a:r>
              <a:rPr lang="en-US" sz="1600" dirty="0">
                <a:latin typeface="Corbel" charset="0"/>
                <a:ea typeface="Corbel" charset="0"/>
                <a:cs typeface="Corbel" charset="0"/>
              </a:rPr>
              <a:t>Construction and engineering firms</a:t>
            </a:r>
          </a:p>
          <a:p>
            <a:pPr marL="285750" indent="-285750">
              <a:buFontTx/>
              <a:buChar char="-"/>
            </a:pPr>
            <a:r>
              <a:rPr lang="en-US" sz="1600" dirty="0">
                <a:latin typeface="Corbel" charset="0"/>
                <a:ea typeface="Corbel" charset="0"/>
                <a:cs typeface="Corbel" charset="0"/>
              </a:rPr>
              <a:t>Real estate agents</a:t>
            </a:r>
          </a:p>
          <a:p>
            <a:pPr marL="285750" indent="-285750">
              <a:buFontTx/>
              <a:buChar char="-"/>
            </a:pPr>
            <a:r>
              <a:rPr lang="en-US" sz="1600" dirty="0">
                <a:latin typeface="Corbel" charset="0"/>
                <a:ea typeface="Corbel" charset="0"/>
                <a:cs typeface="Corbel" charset="0"/>
              </a:rPr>
              <a:t>Law firms</a:t>
            </a:r>
          </a:p>
          <a:p>
            <a:pPr marL="285750" indent="-285750">
              <a:buFontTx/>
              <a:buChar char="-"/>
            </a:pPr>
            <a:r>
              <a:rPr lang="en-US" sz="1600" dirty="0">
                <a:latin typeface="Corbel" charset="0"/>
                <a:ea typeface="Corbel" charset="0"/>
                <a:cs typeface="Corbel" charset="0"/>
              </a:rPr>
              <a:t>HR agencies</a:t>
            </a:r>
          </a:p>
        </p:txBody>
      </p:sp>
      <p:sp>
        <p:nvSpPr>
          <p:cNvPr id="6" name="Shape 295"/>
          <p:cNvSpPr txBox="1">
            <a:spLocks noGrp="1"/>
          </p:cNvSpPr>
          <p:nvPr>
            <p:ph type="body" idx="1"/>
          </p:nvPr>
        </p:nvSpPr>
        <p:spPr>
          <a:xfrm>
            <a:off x="5803407" y="1832610"/>
            <a:ext cx="3837653" cy="1863090"/>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r>
              <a:rPr lang="de-DE" sz="1600" b="1" dirty="0" err="1">
                <a:latin typeface="Corbel" charset="0"/>
                <a:ea typeface="Corbel" charset="0"/>
                <a:cs typeface="Corbel" charset="0"/>
              </a:rPr>
              <a:t>Lokalizacje</a:t>
            </a:r>
            <a:endParaRPr lang="de-DE" sz="1600" b="1" dirty="0">
              <a:latin typeface="Corbel" charset="0"/>
              <a:ea typeface="Corbel" charset="0"/>
              <a:cs typeface="Corbel" charset="0"/>
            </a:endParaRPr>
          </a:p>
          <a:p>
            <a:pPr marL="285750" indent="-285750">
              <a:buFontTx/>
              <a:buChar char="-"/>
            </a:pPr>
            <a:r>
              <a:rPr lang="en-US" sz="1600" dirty="0">
                <a:latin typeface="Corbel" charset="0"/>
                <a:ea typeface="Corbel" charset="0"/>
                <a:cs typeface="Corbel" charset="0"/>
              </a:rPr>
              <a:t>Investment promotion agencies</a:t>
            </a:r>
          </a:p>
          <a:p>
            <a:pPr marL="285750" indent="-285750">
              <a:buFontTx/>
              <a:buChar char="-"/>
            </a:pPr>
            <a:r>
              <a:rPr lang="en-US" sz="1600" dirty="0">
                <a:latin typeface="Corbel" charset="0"/>
                <a:ea typeface="Corbel" charset="0"/>
                <a:cs typeface="Corbel" charset="0"/>
              </a:rPr>
              <a:t>Government departments</a:t>
            </a:r>
          </a:p>
          <a:p>
            <a:pPr marL="285750" indent="-285750">
              <a:buFontTx/>
              <a:buChar char="-"/>
            </a:pPr>
            <a:r>
              <a:rPr lang="en-US" sz="1600" dirty="0">
                <a:latin typeface="Corbel" charset="0"/>
                <a:ea typeface="Corbel" charset="0"/>
                <a:cs typeface="Corbel" charset="0"/>
              </a:rPr>
              <a:t>Elected officials</a:t>
            </a:r>
          </a:p>
          <a:p>
            <a:pPr marL="285750" indent="-285750">
              <a:buFontTx/>
              <a:buChar char="-"/>
            </a:pPr>
            <a:r>
              <a:rPr lang="en-US" sz="1600" dirty="0">
                <a:latin typeface="Corbel" charset="0"/>
                <a:ea typeface="Corbel" charset="0"/>
                <a:cs typeface="Corbel" charset="0"/>
              </a:rPr>
              <a:t>Chambers of commerce</a:t>
            </a:r>
          </a:p>
          <a:p>
            <a:pPr marL="285750" indent="-285750">
              <a:buFontTx/>
              <a:buChar char="-"/>
            </a:pPr>
            <a:r>
              <a:rPr lang="en-US" sz="1600" dirty="0">
                <a:latin typeface="Corbel" charset="0"/>
                <a:ea typeface="Corbel" charset="0"/>
                <a:cs typeface="Corbel" charset="0"/>
              </a:rPr>
              <a:t>Diplomatic services</a:t>
            </a:r>
          </a:p>
          <a:p>
            <a:endParaRPr sz="1540" dirty="0"/>
          </a:p>
        </p:txBody>
      </p:sp>
      <p:sp>
        <p:nvSpPr>
          <p:cNvPr id="7" name="Shape 295"/>
          <p:cNvSpPr txBox="1">
            <a:spLocks noGrp="1"/>
          </p:cNvSpPr>
          <p:nvPr>
            <p:ph type="body" idx="1"/>
          </p:nvPr>
        </p:nvSpPr>
        <p:spPr>
          <a:xfrm>
            <a:off x="510510" y="1832610"/>
            <a:ext cx="3837653" cy="1863090"/>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r>
              <a:rPr lang="de-DE" sz="1600" b="1" dirty="0" err="1">
                <a:latin typeface="Corbel" charset="0"/>
                <a:ea typeface="Corbel" charset="0"/>
                <a:cs typeface="Corbel" charset="0"/>
              </a:rPr>
              <a:t>Firmy</a:t>
            </a:r>
            <a:endParaRPr lang="de-DE" sz="1600" b="1" dirty="0">
              <a:latin typeface="Corbel" charset="0"/>
              <a:ea typeface="Corbel" charset="0"/>
              <a:cs typeface="Corbel" charset="0"/>
            </a:endParaRPr>
          </a:p>
          <a:p>
            <a:pPr marL="314325" indent="-314325">
              <a:buFontTx/>
              <a:buChar char="-"/>
            </a:pPr>
            <a:r>
              <a:rPr lang="de-DE" sz="1600" dirty="0">
                <a:latin typeface="Corbel" charset="0"/>
                <a:ea typeface="Corbel" charset="0"/>
                <a:cs typeface="Corbel" charset="0"/>
              </a:rPr>
              <a:t>CEO, COO, CFO</a:t>
            </a:r>
          </a:p>
          <a:p>
            <a:pPr marL="314325" indent="-314325">
              <a:buFontTx/>
              <a:buChar char="-"/>
            </a:pPr>
            <a:r>
              <a:rPr lang="de-DE" sz="1600" dirty="0" err="1">
                <a:latin typeface="Corbel" charset="0"/>
                <a:ea typeface="Corbel" charset="0"/>
                <a:cs typeface="Corbel" charset="0"/>
              </a:rPr>
              <a:t>Strategy</a:t>
            </a:r>
            <a:endParaRPr lang="de-DE" sz="1600" dirty="0">
              <a:latin typeface="Corbel" charset="0"/>
              <a:ea typeface="Corbel" charset="0"/>
              <a:cs typeface="Corbel" charset="0"/>
            </a:endParaRPr>
          </a:p>
          <a:p>
            <a:pPr marL="314325" indent="-314325">
              <a:buFontTx/>
              <a:buChar char="-"/>
            </a:pPr>
            <a:r>
              <a:rPr lang="de-DE" sz="1600" dirty="0">
                <a:latin typeface="Corbel" charset="0"/>
                <a:ea typeface="Corbel" charset="0"/>
                <a:cs typeface="Corbel" charset="0"/>
              </a:rPr>
              <a:t>Business Development</a:t>
            </a:r>
          </a:p>
          <a:p>
            <a:pPr marL="314325" indent="-314325">
              <a:buFontTx/>
              <a:buChar char="-"/>
            </a:pPr>
            <a:r>
              <a:rPr lang="de-DE" sz="1600" dirty="0">
                <a:latin typeface="Corbel" charset="0"/>
                <a:ea typeface="Corbel" charset="0"/>
                <a:cs typeface="Corbel" charset="0"/>
              </a:rPr>
              <a:t>Corporate Development</a:t>
            </a:r>
          </a:p>
          <a:p>
            <a:pPr marL="314325" indent="-314325">
              <a:buFontTx/>
              <a:buChar char="-"/>
            </a:pPr>
            <a:r>
              <a:rPr lang="de-DE" sz="1600" dirty="0">
                <a:latin typeface="Corbel" charset="0"/>
                <a:ea typeface="Corbel" charset="0"/>
                <a:cs typeface="Corbel" charset="0"/>
              </a:rPr>
              <a:t>Real Estate</a:t>
            </a:r>
          </a:p>
          <a:p>
            <a:pPr marL="314325" indent="-314325">
              <a:buFontTx/>
              <a:buChar char="-"/>
            </a:pPr>
            <a:r>
              <a:rPr lang="de-DE" sz="1600" dirty="0">
                <a:latin typeface="Corbel" charset="0"/>
                <a:ea typeface="Corbel" charset="0"/>
                <a:cs typeface="Corbel" charset="0"/>
              </a:rPr>
              <a:t>Sourcing</a:t>
            </a:r>
          </a:p>
          <a:p>
            <a:endParaRPr dirty="0"/>
          </a:p>
        </p:txBody>
      </p:sp>
      <p:sp>
        <p:nvSpPr>
          <p:cNvPr id="8" name="Shape 295"/>
          <p:cNvSpPr txBox="1">
            <a:spLocks noGrp="1"/>
          </p:cNvSpPr>
          <p:nvPr>
            <p:ph type="body" idx="1"/>
          </p:nvPr>
        </p:nvSpPr>
        <p:spPr>
          <a:xfrm>
            <a:off x="5803406" y="4570714"/>
            <a:ext cx="3837653" cy="1830086"/>
          </a:xfrm>
          <a:prstGeom prst="rect">
            <a:avLst/>
          </a:prstGeom>
          <a:solidFill>
            <a:srgbClr val="FFFFFF"/>
          </a:solidFill>
          <a:ln w="28575" cap="flat" cmpd="sng">
            <a:solidFill>
              <a:srgbClr val="000000"/>
            </a:solidFill>
            <a:prstDash val="solid"/>
            <a:round/>
            <a:headEnd type="none" w="med" len="med"/>
            <a:tailEnd type="none" w="med" len="med"/>
          </a:ln>
        </p:spPr>
        <p:txBody>
          <a:bodyPr lIns="100568" tIns="100568" rIns="100568" bIns="100568" anchor="t" anchorCtr="0">
            <a:noAutofit/>
          </a:bodyPr>
          <a:lstStyle/>
          <a:p>
            <a:r>
              <a:rPr lang="de-DE" sz="1600" b="1" dirty="0" err="1">
                <a:latin typeface="Corbel" charset="0"/>
                <a:ea typeface="Corbel" charset="0"/>
                <a:cs typeface="Corbel" charset="0"/>
              </a:rPr>
              <a:t>Platformy</a:t>
            </a:r>
            <a:endParaRPr lang="de-DE" sz="1600" b="1" dirty="0">
              <a:latin typeface="Corbel" charset="0"/>
              <a:ea typeface="Corbel" charset="0"/>
              <a:cs typeface="Corbel" charset="0"/>
            </a:endParaRPr>
          </a:p>
          <a:p>
            <a:pPr marL="171450" indent="-171450">
              <a:buFontTx/>
              <a:buChar char="-"/>
            </a:pPr>
            <a:r>
              <a:rPr lang="en-US" sz="1600" dirty="0">
                <a:latin typeface="Corbel" charset="0"/>
                <a:ea typeface="Corbel" charset="0"/>
                <a:cs typeface="Corbel" charset="0"/>
              </a:rPr>
              <a:t>FDI publications (Site </a:t>
            </a:r>
            <a:r>
              <a:rPr lang="en-US" sz="1600" dirty="0" err="1">
                <a:latin typeface="Corbel" charset="0"/>
                <a:ea typeface="Corbel" charset="0"/>
                <a:cs typeface="Corbel" charset="0"/>
              </a:rPr>
              <a:t>slection</a:t>
            </a:r>
            <a:r>
              <a:rPr lang="en-US" sz="1600" dirty="0">
                <a:latin typeface="Corbel" charset="0"/>
                <a:ea typeface="Corbel" charset="0"/>
                <a:cs typeface="Corbel" charset="0"/>
              </a:rPr>
              <a:t> magazine, FDI Magazine)</a:t>
            </a:r>
          </a:p>
          <a:p>
            <a:pPr marL="171450" indent="-171450">
              <a:buFontTx/>
              <a:buChar char="-"/>
            </a:pPr>
            <a:r>
              <a:rPr lang="en-US" sz="1600" dirty="0">
                <a:latin typeface="Corbel" charset="0"/>
                <a:ea typeface="Corbel" charset="0"/>
                <a:cs typeface="Corbel" charset="0"/>
              </a:rPr>
              <a:t>Events ( FDI World Forum, CIFIT, AIM,</a:t>
            </a:r>
            <a:r>
              <a:rPr lang="is-IS" sz="1600" dirty="0">
                <a:latin typeface="Corbel" charset="0"/>
                <a:ea typeface="Corbel" charset="0"/>
                <a:cs typeface="Corbel" charset="0"/>
              </a:rPr>
              <a:t>…)</a:t>
            </a:r>
          </a:p>
          <a:p>
            <a:pPr marL="171450" indent="-171450">
              <a:buFontTx/>
              <a:buChar char="-"/>
            </a:pPr>
            <a:r>
              <a:rPr lang="is-IS" sz="1600" dirty="0">
                <a:latin typeface="Corbel" charset="0"/>
                <a:ea typeface="Corbel" charset="0"/>
                <a:cs typeface="Corbel" charset="0"/>
              </a:rPr>
              <a:t>Associations (WAIPA)</a:t>
            </a:r>
          </a:p>
          <a:p>
            <a:pPr marL="171450" indent="-171450">
              <a:buFontTx/>
              <a:buChar char="-"/>
            </a:pPr>
            <a:r>
              <a:rPr lang="is-IS" sz="1600" dirty="0">
                <a:latin typeface="Corbel" charset="0"/>
                <a:ea typeface="Corbel" charset="0"/>
                <a:cs typeface="Corbel" charset="0"/>
              </a:rPr>
              <a:t>Multinational Organizations (UNCTAD, World Bank, OECD, fdi Markets, Conway)</a:t>
            </a:r>
            <a:endParaRPr lang="en-US" sz="1600" dirty="0">
              <a:latin typeface="Corbel" charset="0"/>
              <a:ea typeface="Corbel" charset="0"/>
              <a:cs typeface="Corbel" charset="0"/>
            </a:endParaRPr>
          </a:p>
          <a:p>
            <a:endParaRPr sz="1540"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3" name="Rectangle 2"/>
          <p:cNvSpPr/>
          <p:nvPr/>
        </p:nvSpPr>
        <p:spPr>
          <a:xfrm>
            <a:off x="2344071" y="380383"/>
            <a:ext cx="5392823" cy="523220"/>
          </a:xfrm>
          <a:prstGeom prst="rect">
            <a:avLst/>
          </a:prstGeom>
        </p:spPr>
        <p:txBody>
          <a:bodyPr wrap="none">
            <a:spAutoFit/>
          </a:bodyPr>
          <a:lstStyle/>
          <a:p>
            <a:r>
              <a:rPr lang="en-US" sz="2800" b="1" dirty="0" err="1">
                <a:latin typeface="Corbel" charset="0"/>
                <a:ea typeface="Corbel" charset="0"/>
                <a:cs typeface="Corbel" charset="0"/>
              </a:rPr>
              <a:t>Światowi</a:t>
            </a:r>
            <a:r>
              <a:rPr lang="en-US" sz="2800" b="1" dirty="0">
                <a:latin typeface="Corbel" charset="0"/>
                <a:ea typeface="Corbel" charset="0"/>
                <a:cs typeface="Corbel" charset="0"/>
              </a:rPr>
              <a:t> </a:t>
            </a:r>
            <a:r>
              <a:rPr lang="en-US" sz="2800" b="1" dirty="0" err="1">
                <a:latin typeface="Corbel" charset="0"/>
                <a:ea typeface="Corbel" charset="0"/>
                <a:cs typeface="Corbel" charset="0"/>
              </a:rPr>
              <a:t>gracze</a:t>
            </a:r>
            <a:r>
              <a:rPr lang="en-US" sz="2800" b="1" dirty="0">
                <a:latin typeface="Corbel" charset="0"/>
                <a:ea typeface="Corbel" charset="0"/>
                <a:cs typeface="Corbel" charset="0"/>
              </a:rPr>
              <a:t> w </a:t>
            </a:r>
            <a:r>
              <a:rPr lang="en-US" sz="2800" b="1" dirty="0" err="1">
                <a:latin typeface="Corbel" charset="0"/>
                <a:ea typeface="Corbel" charset="0"/>
                <a:cs typeface="Corbel" charset="0"/>
              </a:rPr>
              <a:t>dziedzinie</a:t>
            </a:r>
            <a:r>
              <a:rPr lang="en-US" sz="2800" b="1" dirty="0">
                <a:latin typeface="Corbel" charset="0"/>
                <a:ea typeface="Corbel" charset="0"/>
                <a:cs typeface="Corbel" charset="0"/>
              </a:rPr>
              <a:t>  FDI</a:t>
            </a:r>
          </a:p>
        </p:txBody>
      </p:sp>
    </p:spTree>
    <p:extLst>
      <p:ext uri="{BB962C8B-B14F-4D97-AF65-F5344CB8AC3E}">
        <p14:creationId xmlns:p14="http://schemas.microsoft.com/office/powerpoint/2010/main" val="1716426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431974" cy="457200"/>
          </a:xfrm>
        </p:spPr>
        <p:txBody>
          <a:bodyPr/>
          <a:lstStyle/>
          <a:p>
            <a:r>
              <a:rPr lang="de-DE" sz="2800" dirty="0" err="1">
                <a:latin typeface="Corbel" charset="0"/>
                <a:ea typeface="Corbel" charset="0"/>
                <a:cs typeface="Corbel" charset="0"/>
              </a:rPr>
              <a:t>Eventy</a:t>
            </a:r>
            <a:r>
              <a:rPr lang="de-DE" sz="2800" dirty="0">
                <a:latin typeface="Corbel" charset="0"/>
                <a:ea typeface="Corbel" charset="0"/>
                <a:cs typeface="Corbel" charset="0"/>
              </a:rPr>
              <a:t> </a:t>
            </a:r>
            <a:r>
              <a:rPr lang="de-DE" sz="2800" dirty="0" err="1">
                <a:latin typeface="Corbel" charset="0"/>
                <a:ea typeface="Corbel" charset="0"/>
                <a:cs typeface="Corbel" charset="0"/>
              </a:rPr>
              <a:t>to</a:t>
            </a:r>
            <a:r>
              <a:rPr lang="de-DE" sz="2800" dirty="0">
                <a:latin typeface="Corbel" charset="0"/>
                <a:ea typeface="Corbel" charset="0"/>
                <a:cs typeface="Corbel" charset="0"/>
              </a:rPr>
              <a:t> </a:t>
            </a:r>
            <a:r>
              <a:rPr lang="de-DE" sz="2800" dirty="0" err="1">
                <a:latin typeface="Corbel" charset="0"/>
                <a:ea typeface="Corbel" charset="0"/>
                <a:cs typeface="Corbel" charset="0"/>
              </a:rPr>
              <a:t>powszechnie</a:t>
            </a:r>
            <a:r>
              <a:rPr lang="de-DE" sz="2800" dirty="0">
                <a:latin typeface="Corbel" charset="0"/>
                <a:ea typeface="Corbel" charset="0"/>
                <a:cs typeface="Corbel" charset="0"/>
              </a:rPr>
              <a:t> </a:t>
            </a:r>
            <a:r>
              <a:rPr lang="de-DE" sz="2800" dirty="0" err="1">
                <a:latin typeface="Corbel" charset="0"/>
                <a:ea typeface="Corbel" charset="0"/>
                <a:cs typeface="Corbel" charset="0"/>
              </a:rPr>
              <a:t>stosowana</a:t>
            </a:r>
            <a:r>
              <a:rPr lang="de-DE" sz="2800" dirty="0">
                <a:latin typeface="Corbel" charset="0"/>
                <a:ea typeface="Corbel" charset="0"/>
                <a:cs typeface="Corbel" charset="0"/>
              </a:rPr>
              <a:t> </a:t>
            </a:r>
            <a:r>
              <a:rPr lang="de-DE" sz="2800" dirty="0" err="1">
                <a:latin typeface="Corbel" charset="0"/>
                <a:ea typeface="Corbel" charset="0"/>
                <a:cs typeface="Corbel" charset="0"/>
              </a:rPr>
              <a:t>metoda</a:t>
            </a:r>
            <a:endParaRPr lang="de-DE" sz="2800" dirty="0">
              <a:latin typeface="Corbel" charset="0"/>
              <a:ea typeface="Corbel" charset="0"/>
              <a:cs typeface="Corbel" charset="0"/>
            </a:endParaRPr>
          </a:p>
        </p:txBody>
      </p:sp>
      <p:sp>
        <p:nvSpPr>
          <p:cNvPr id="11" name="Rectángulo 5"/>
          <p:cNvSpPr/>
          <p:nvPr/>
        </p:nvSpPr>
        <p:spPr>
          <a:xfrm>
            <a:off x="6393876" y="2295332"/>
            <a:ext cx="2902524" cy="2933111"/>
          </a:xfrm>
          <a:prstGeom prst="rect">
            <a:avLst/>
          </a:prstGeom>
        </p:spPr>
        <p:txBody>
          <a:bodyPr wrap="square">
            <a:spAutoFit/>
          </a:bodyPr>
          <a:lstStyle/>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Zazwyczaj</a:t>
            </a:r>
            <a:r>
              <a:rPr lang="en-US" sz="1600" dirty="0">
                <a:latin typeface="Corbel" charset="0"/>
                <a:ea typeface="Corbel" charset="0"/>
                <a:cs typeface="Corbel" charset="0"/>
              </a:rPr>
              <a:t> </a:t>
            </a:r>
            <a:r>
              <a:rPr lang="en-US" sz="1600" dirty="0" err="1">
                <a:latin typeface="Corbel" charset="0"/>
                <a:ea typeface="Corbel" charset="0"/>
                <a:cs typeface="Corbel" charset="0"/>
              </a:rPr>
              <a:t>według</a:t>
            </a:r>
            <a:r>
              <a:rPr lang="en-US" sz="1600" dirty="0">
                <a:latin typeface="Corbel" charset="0"/>
                <a:ea typeface="Corbel" charset="0"/>
                <a:cs typeface="Corbel" charset="0"/>
              </a:rPr>
              <a:t> </a:t>
            </a:r>
            <a:r>
              <a:rPr lang="en-US" sz="1600" dirty="0" err="1">
                <a:latin typeface="Corbel" charset="0"/>
                <a:ea typeface="Corbel" charset="0"/>
                <a:cs typeface="Corbel" charset="0"/>
              </a:rPr>
              <a:t>tego</a:t>
            </a:r>
            <a:r>
              <a:rPr lang="en-US" sz="1600" dirty="0">
                <a:latin typeface="Corbel" charset="0"/>
                <a:ea typeface="Corbel" charset="0"/>
                <a:cs typeface="Corbel" charset="0"/>
              </a:rPr>
              <a:t> </a:t>
            </a:r>
            <a:r>
              <a:rPr lang="en-US" sz="1600" dirty="0" err="1">
                <a:latin typeface="Corbel" charset="0"/>
                <a:ea typeface="Corbel" charset="0"/>
                <a:cs typeface="Corbel" charset="0"/>
              </a:rPr>
              <a:t>samego</a:t>
            </a:r>
            <a:r>
              <a:rPr lang="en-US" sz="1600" dirty="0">
                <a:latin typeface="Corbel" charset="0"/>
                <a:ea typeface="Corbel" charset="0"/>
                <a:cs typeface="Corbel" charset="0"/>
              </a:rPr>
              <a:t> </a:t>
            </a:r>
            <a:r>
              <a:rPr lang="en-US" sz="1600" dirty="0" err="1">
                <a:latin typeface="Corbel" charset="0"/>
                <a:ea typeface="Corbel" charset="0"/>
                <a:cs typeface="Corbel" charset="0"/>
              </a:rPr>
              <a:t>wzoru</a:t>
            </a:r>
            <a:endParaRPr lang="en-US" sz="1600" dirty="0">
              <a:latin typeface="Corbel" charset="0"/>
              <a:ea typeface="Corbel" charset="0"/>
              <a:cs typeface="Corbel" charset="0"/>
            </a:endParaRPr>
          </a:p>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Trudno</a:t>
            </a:r>
            <a:r>
              <a:rPr lang="en-US" sz="1600" dirty="0">
                <a:latin typeface="Corbel" charset="0"/>
                <a:ea typeface="Corbel" charset="0"/>
                <a:cs typeface="Corbel" charset="0"/>
              </a:rPr>
              <a:t> </a:t>
            </a:r>
            <a:r>
              <a:rPr lang="en-US" sz="1600" dirty="0" err="1">
                <a:latin typeface="Corbel" charset="0"/>
                <a:ea typeface="Corbel" charset="0"/>
                <a:cs typeface="Corbel" charset="0"/>
              </a:rPr>
              <a:t>przyciągnąć</a:t>
            </a:r>
            <a:r>
              <a:rPr lang="en-US" sz="1600" dirty="0">
                <a:latin typeface="Corbel" charset="0"/>
                <a:ea typeface="Corbel" charset="0"/>
                <a:cs typeface="Corbel" charset="0"/>
              </a:rPr>
              <a:t> </a:t>
            </a:r>
            <a:r>
              <a:rPr lang="en-US" sz="1600" dirty="0" err="1">
                <a:latin typeface="Corbel" charset="0"/>
                <a:ea typeface="Corbel" charset="0"/>
                <a:cs typeface="Corbel" charset="0"/>
              </a:rPr>
              <a:t>odpowiednich</a:t>
            </a:r>
            <a:r>
              <a:rPr lang="en-US" sz="1600" dirty="0">
                <a:latin typeface="Corbel" charset="0"/>
                <a:ea typeface="Corbel" charset="0"/>
                <a:cs typeface="Corbel" charset="0"/>
              </a:rPr>
              <a:t> </a:t>
            </a:r>
            <a:r>
              <a:rPr lang="en-US" sz="1600" dirty="0" err="1">
                <a:latin typeface="Corbel" charset="0"/>
                <a:ea typeface="Corbel" charset="0"/>
                <a:cs typeface="Corbel" charset="0"/>
              </a:rPr>
              <a:t>uczestników</a:t>
            </a:r>
            <a:endParaRPr lang="en-US" sz="1600" dirty="0">
              <a:latin typeface="Corbel" charset="0"/>
              <a:ea typeface="Corbel" charset="0"/>
              <a:cs typeface="Corbel" charset="0"/>
            </a:endParaRPr>
          </a:p>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Generalnie</a:t>
            </a:r>
            <a:r>
              <a:rPr lang="en-US" sz="1600" dirty="0">
                <a:latin typeface="Corbel" charset="0"/>
                <a:ea typeface="Corbel" charset="0"/>
                <a:cs typeface="Corbel" charset="0"/>
              </a:rPr>
              <a:t>, </a:t>
            </a:r>
            <a:r>
              <a:rPr lang="en-US" sz="1600" dirty="0" err="1">
                <a:latin typeface="Corbel" charset="0"/>
                <a:ea typeface="Corbel" charset="0"/>
                <a:cs typeface="Corbel" charset="0"/>
              </a:rPr>
              <a:t>jakość</a:t>
            </a:r>
            <a:r>
              <a:rPr lang="en-US" sz="1600" dirty="0">
                <a:latin typeface="Corbel" charset="0"/>
                <a:ea typeface="Corbel" charset="0"/>
                <a:cs typeface="Corbel" charset="0"/>
              </a:rPr>
              <a:t> </a:t>
            </a:r>
            <a:r>
              <a:rPr lang="en-US" sz="1600" dirty="0" err="1">
                <a:latin typeface="Corbel" charset="0"/>
                <a:ea typeface="Corbel" charset="0"/>
                <a:cs typeface="Corbel" charset="0"/>
              </a:rPr>
              <a:t>uczestników</a:t>
            </a:r>
            <a:r>
              <a:rPr lang="en-US" sz="1600" dirty="0">
                <a:latin typeface="Corbel" charset="0"/>
                <a:ea typeface="Corbel" charset="0"/>
                <a:cs typeface="Corbel" charset="0"/>
              </a:rPr>
              <a:t> jest </a:t>
            </a:r>
            <a:r>
              <a:rPr lang="en-US" sz="1600" dirty="0" err="1">
                <a:latin typeface="Corbel" charset="0"/>
                <a:ea typeface="Corbel" charset="0"/>
                <a:cs typeface="Corbel" charset="0"/>
              </a:rPr>
              <a:t>ważniejsza</a:t>
            </a:r>
            <a:r>
              <a:rPr lang="en-US" sz="1600" dirty="0">
                <a:latin typeface="Corbel" charset="0"/>
                <a:ea typeface="Corbel" charset="0"/>
                <a:cs typeface="Corbel" charset="0"/>
              </a:rPr>
              <a:t> </a:t>
            </a:r>
            <a:r>
              <a:rPr lang="en-US" sz="1600" dirty="0" err="1">
                <a:latin typeface="Corbel" charset="0"/>
                <a:ea typeface="Corbel" charset="0"/>
                <a:cs typeface="Corbel" charset="0"/>
              </a:rPr>
              <a:t>niż</a:t>
            </a:r>
            <a:r>
              <a:rPr lang="en-US" sz="1600" dirty="0">
                <a:latin typeface="Corbel" charset="0"/>
                <a:ea typeface="Corbel" charset="0"/>
                <a:cs typeface="Corbel" charset="0"/>
              </a:rPr>
              <a:t> </a:t>
            </a:r>
            <a:r>
              <a:rPr lang="en-US" sz="1600" dirty="0" err="1">
                <a:latin typeface="Corbel" charset="0"/>
                <a:ea typeface="Corbel" charset="0"/>
                <a:cs typeface="Corbel" charset="0"/>
              </a:rPr>
              <a:t>ilość</a:t>
            </a:r>
            <a:endParaRPr lang="en-US" sz="1600" dirty="0">
              <a:latin typeface="Corbel" charset="0"/>
              <a:ea typeface="Corbel" charset="0"/>
              <a:cs typeface="Corbel" charset="0"/>
            </a:endParaRPr>
          </a:p>
          <a:p>
            <a:pPr marL="285750" indent="-285750" defTabSz="353278">
              <a:spcBef>
                <a:spcPct val="20000"/>
              </a:spcBef>
              <a:spcAft>
                <a:spcPts val="600"/>
              </a:spcAft>
              <a:buSzPct val="100000"/>
              <a:buFont typeface="Arial" charset="0"/>
              <a:buChar char="•"/>
            </a:pPr>
            <a:r>
              <a:rPr lang="en-US" sz="1600" dirty="0" err="1">
                <a:latin typeface="Corbel" charset="0"/>
                <a:ea typeface="Corbel" charset="0"/>
                <a:cs typeface="Corbel" charset="0"/>
              </a:rPr>
              <a:t>Współpraca</a:t>
            </a:r>
            <a:r>
              <a:rPr lang="en-US" sz="1600" dirty="0">
                <a:latin typeface="Corbel" charset="0"/>
                <a:ea typeface="Corbel" charset="0"/>
                <a:cs typeface="Corbel" charset="0"/>
              </a:rPr>
              <a:t> z </a:t>
            </a:r>
            <a:r>
              <a:rPr lang="en-US" sz="1600" dirty="0" err="1">
                <a:latin typeface="Corbel" charset="0"/>
                <a:ea typeface="Corbel" charset="0"/>
                <a:cs typeface="Corbel" charset="0"/>
              </a:rPr>
              <a:t>odpowiednimi</a:t>
            </a:r>
            <a:r>
              <a:rPr lang="en-US" sz="1600" dirty="0">
                <a:latin typeface="Corbel" charset="0"/>
                <a:ea typeface="Corbel" charset="0"/>
                <a:cs typeface="Corbel" charset="0"/>
              </a:rPr>
              <a:t> </a:t>
            </a:r>
            <a:r>
              <a:rPr lang="en-US" sz="1600" dirty="0" err="1">
                <a:latin typeface="Corbel" charset="0"/>
                <a:ea typeface="Corbel" charset="0"/>
                <a:cs typeface="Corbel" charset="0"/>
              </a:rPr>
              <a:t>partnerami</a:t>
            </a:r>
            <a:r>
              <a:rPr lang="en-US" sz="1600" dirty="0">
                <a:latin typeface="Corbel" charset="0"/>
                <a:ea typeface="Corbel" charset="0"/>
                <a:cs typeface="Corbel" charset="0"/>
              </a:rPr>
              <a:t> </a:t>
            </a:r>
            <a:r>
              <a:rPr lang="en-US" sz="1600" dirty="0" err="1">
                <a:latin typeface="Corbel" charset="0"/>
                <a:ea typeface="Corbel" charset="0"/>
                <a:cs typeface="Corbel" charset="0"/>
              </a:rPr>
              <a:t>może</a:t>
            </a:r>
            <a:r>
              <a:rPr lang="en-US" sz="1600" dirty="0">
                <a:latin typeface="Corbel" charset="0"/>
                <a:ea typeface="Corbel" charset="0"/>
                <a:cs typeface="Corbel" charset="0"/>
              </a:rPr>
              <a:t> </a:t>
            </a:r>
            <a:r>
              <a:rPr lang="en-US" sz="1600" dirty="0" err="1">
                <a:latin typeface="Corbel" charset="0"/>
                <a:ea typeface="Corbel" charset="0"/>
                <a:cs typeface="Corbel" charset="0"/>
              </a:rPr>
              <a:t>być</a:t>
            </a:r>
            <a:r>
              <a:rPr lang="en-US" sz="1600" dirty="0">
                <a:latin typeface="Corbel" charset="0"/>
                <a:ea typeface="Corbel" charset="0"/>
                <a:cs typeface="Corbel" charset="0"/>
              </a:rPr>
              <a:t> </a:t>
            </a:r>
            <a:r>
              <a:rPr lang="en-US" sz="1600" dirty="0" err="1">
                <a:latin typeface="Corbel" charset="0"/>
                <a:ea typeface="Corbel" charset="0"/>
                <a:cs typeface="Corbel" charset="0"/>
              </a:rPr>
              <a:t>bardzo</a:t>
            </a:r>
            <a:r>
              <a:rPr lang="en-US" sz="1600" dirty="0">
                <a:latin typeface="Corbel" charset="0"/>
                <a:ea typeface="Corbel" charset="0"/>
                <a:cs typeface="Corbel" charset="0"/>
              </a:rPr>
              <a:t> </a:t>
            </a:r>
            <a:r>
              <a:rPr lang="en-US" sz="1600" dirty="0" err="1">
                <a:latin typeface="Corbel" charset="0"/>
                <a:ea typeface="Corbel" charset="0"/>
                <a:cs typeface="Corbel" charset="0"/>
              </a:rPr>
              <a:t>pomocna</a:t>
            </a:r>
            <a:endParaRPr lang="en-US" sz="1600" dirty="0">
              <a:latin typeface="Corbel" charset="0"/>
              <a:ea typeface="Corbel" charset="0"/>
              <a:cs typeface="Corbe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748" y="2075793"/>
            <a:ext cx="5284752" cy="38085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03" y="2295332"/>
            <a:ext cx="5450573" cy="254544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989" y="1790700"/>
            <a:ext cx="5358252" cy="5331986"/>
          </a:xfrm>
          <a:prstGeom prst="rect">
            <a:avLst/>
          </a:prstGeom>
        </p:spPr>
      </p:pic>
    </p:spTree>
    <p:extLst>
      <p:ext uri="{BB962C8B-B14F-4D97-AF65-F5344CB8AC3E}">
        <p14:creationId xmlns:p14="http://schemas.microsoft.com/office/powerpoint/2010/main" val="21112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Shape 893"/>
          <p:cNvPicPr preferRelativeResize="0"/>
          <p:nvPr/>
        </p:nvPicPr>
        <p:blipFill>
          <a:blip r:embed="rId3">
            <a:alphaModFix/>
          </a:blip>
          <a:stretch>
            <a:fillRect/>
          </a:stretch>
        </p:blipFill>
        <p:spPr>
          <a:xfrm>
            <a:off x="3649885" y="3319443"/>
            <a:ext cx="5819326" cy="3366074"/>
          </a:xfrm>
          <a:prstGeom prst="rect">
            <a:avLst/>
          </a:prstGeom>
          <a:noFill/>
          <a:ln w="28575" cap="flat" cmpd="sng">
            <a:solidFill>
              <a:srgbClr val="000000"/>
            </a:solidFill>
            <a:prstDash val="solid"/>
            <a:round/>
            <a:headEnd type="none" w="med" len="med"/>
            <a:tailEnd type="none" w="med" len="med"/>
          </a:ln>
        </p:spPr>
      </p:pic>
      <p:sp>
        <p:nvSpPr>
          <p:cNvPr id="2" name="Text Placeholder 1"/>
          <p:cNvSpPr>
            <a:spLocks noGrp="1"/>
          </p:cNvSpPr>
          <p:nvPr>
            <p:ph type="body" sz="quarter" idx="10"/>
          </p:nvPr>
        </p:nvSpPr>
        <p:spPr>
          <a:xfrm>
            <a:off x="654627" y="838200"/>
            <a:ext cx="5860474" cy="457200"/>
          </a:xfrm>
        </p:spPr>
        <p:txBody>
          <a:bodyPr/>
          <a:lstStyle/>
          <a:p>
            <a:pPr>
              <a:spcBef>
                <a:spcPts val="0"/>
              </a:spcBef>
              <a:spcAft>
                <a:spcPts val="0"/>
              </a:spcAft>
            </a:pPr>
            <a:r>
              <a:rPr lang="en-US" sz="2800" dirty="0" err="1">
                <a:latin typeface="Corbel" charset="0"/>
                <a:ea typeface="Corbel" charset="0"/>
                <a:cs typeface="Corbel" charset="0"/>
              </a:rPr>
              <a:t>Wydarzenia</a:t>
            </a:r>
            <a:r>
              <a:rPr lang="en-US" sz="2800" dirty="0">
                <a:latin typeface="Corbel" charset="0"/>
                <a:ea typeface="Corbel" charset="0"/>
                <a:cs typeface="Corbel" charset="0"/>
              </a:rPr>
              <a:t>, </a:t>
            </a:r>
            <a:r>
              <a:rPr lang="en-US" sz="2800" dirty="0" err="1">
                <a:latin typeface="Corbel" charset="0"/>
                <a:ea typeface="Corbel" charset="0"/>
                <a:cs typeface="Corbel" charset="0"/>
              </a:rPr>
              <a:t>konferencje</a:t>
            </a:r>
            <a:r>
              <a:rPr lang="en-US" sz="2800" dirty="0">
                <a:latin typeface="Corbel" charset="0"/>
                <a:ea typeface="Corbel" charset="0"/>
                <a:cs typeface="Corbel" charset="0"/>
              </a:rPr>
              <a:t>, </a:t>
            </a:r>
            <a:r>
              <a:rPr lang="en-US" sz="2800" dirty="0" err="1">
                <a:latin typeface="Corbel" charset="0"/>
                <a:ea typeface="Corbel" charset="0"/>
                <a:cs typeface="Corbel" charset="0"/>
              </a:rPr>
              <a:t>wystawy</a:t>
            </a:r>
            <a:r>
              <a:rPr lang="en-US" sz="2800" dirty="0">
                <a:latin typeface="Corbel" charset="0"/>
                <a:ea typeface="Corbel" charset="0"/>
                <a:cs typeface="Corbel" charset="0"/>
              </a:rPr>
              <a:t>,</a:t>
            </a:r>
          </a:p>
          <a:p>
            <a:pPr>
              <a:spcBef>
                <a:spcPts val="0"/>
              </a:spcBef>
              <a:spcAft>
                <a:spcPts val="0"/>
              </a:spcAft>
            </a:pPr>
            <a:r>
              <a:rPr lang="en-US" sz="2800" dirty="0">
                <a:latin typeface="Corbel" charset="0"/>
                <a:ea typeface="Corbel" charset="0"/>
                <a:cs typeface="Corbel" charset="0"/>
              </a:rPr>
              <a:t> </a:t>
            </a:r>
            <a:r>
              <a:rPr lang="en-US" sz="2800" dirty="0" err="1">
                <a:latin typeface="Corbel" charset="0"/>
                <a:ea typeface="Corbel" charset="0"/>
                <a:cs typeface="Corbel" charset="0"/>
              </a:rPr>
              <a:t>Seminaria</a:t>
            </a:r>
            <a:r>
              <a:rPr lang="en-US" sz="2800" dirty="0">
                <a:latin typeface="Corbel" charset="0"/>
                <a:ea typeface="Corbel" charset="0"/>
                <a:cs typeface="Corbel" charset="0"/>
              </a:rPr>
              <a:t> </a:t>
            </a:r>
            <a:r>
              <a:rPr lang="is-IS" sz="2800" dirty="0">
                <a:latin typeface="Corbel" charset="0"/>
                <a:ea typeface="Corbel" charset="0"/>
                <a:cs typeface="Corbel" charset="0"/>
              </a:rPr>
              <a:t>…</a:t>
            </a:r>
            <a:endParaRPr lang="en-US" sz="2800" dirty="0">
              <a:latin typeface="Corbel" charset="0"/>
              <a:ea typeface="Corbel" charset="0"/>
              <a:cs typeface="Corbel" charset="0"/>
            </a:endParaRPr>
          </a:p>
        </p:txBody>
      </p:sp>
      <p:sp>
        <p:nvSpPr>
          <p:cNvPr id="3" name="Rectangle 2"/>
          <p:cNvSpPr/>
          <p:nvPr/>
        </p:nvSpPr>
        <p:spPr>
          <a:xfrm>
            <a:off x="873572" y="2070729"/>
            <a:ext cx="5527227" cy="4278094"/>
          </a:xfrm>
          <a:prstGeom prst="rect">
            <a:avLst/>
          </a:prstGeom>
          <a:solidFill>
            <a:srgbClr val="FFFFFF"/>
          </a:solidFill>
          <a:ln>
            <a:solidFill>
              <a:schemeClr val="tx1"/>
            </a:solidFill>
          </a:ln>
        </p:spPr>
        <p:txBody>
          <a:bodyPr wrap="square">
            <a:spAutoFit/>
          </a:bodyPr>
          <a:lstStyle/>
          <a:p>
            <a:endParaRPr lang="en-US" sz="1600" dirty="0">
              <a:latin typeface="Corbel" charset="0"/>
              <a:ea typeface="Corbel" charset="0"/>
              <a:cs typeface="Corbel" charset="0"/>
            </a:endParaRPr>
          </a:p>
          <a:p>
            <a:pPr marL="285750" indent="-285750">
              <a:buFont typeface="Wingdings" charset="2"/>
              <a:buChar char="§"/>
            </a:pPr>
            <a:r>
              <a:rPr lang="en-US" sz="1600" dirty="0" err="1">
                <a:latin typeface="Corbel" charset="0"/>
                <a:ea typeface="Corbel" charset="0"/>
                <a:cs typeface="Corbel" charset="0"/>
              </a:rPr>
              <a:t>Konferencje</a:t>
            </a:r>
            <a:r>
              <a:rPr lang="en-US" sz="1600" dirty="0">
                <a:latin typeface="Corbel" charset="0"/>
                <a:ea typeface="Corbel" charset="0"/>
                <a:cs typeface="Corbel" charset="0"/>
              </a:rPr>
              <a:t> </a:t>
            </a:r>
            <a:r>
              <a:rPr lang="en-US" sz="1600" dirty="0" err="1">
                <a:latin typeface="Corbel" charset="0"/>
                <a:ea typeface="Corbel" charset="0"/>
                <a:cs typeface="Corbel" charset="0"/>
              </a:rPr>
              <a:t>bywają</a:t>
            </a:r>
            <a:r>
              <a:rPr lang="en-US" sz="1600" dirty="0">
                <a:latin typeface="Corbel" charset="0"/>
                <a:ea typeface="Corbel" charset="0"/>
                <a:cs typeface="Corbel" charset="0"/>
              </a:rPr>
              <a:t> </a:t>
            </a:r>
            <a:r>
              <a:rPr lang="en-US" sz="1600" dirty="0" err="1">
                <a:latin typeface="Corbel" charset="0"/>
                <a:ea typeface="Corbel" charset="0"/>
                <a:cs typeface="Corbel" charset="0"/>
              </a:rPr>
              <a:t>lepszym</a:t>
            </a:r>
            <a:r>
              <a:rPr lang="en-US" sz="1600" dirty="0">
                <a:latin typeface="Corbel" charset="0"/>
                <a:ea typeface="Corbel" charset="0"/>
                <a:cs typeface="Corbel" charset="0"/>
              </a:rPr>
              <a:t>  </a:t>
            </a:r>
            <a:r>
              <a:rPr lang="en-US" sz="1600" dirty="0" err="1">
                <a:latin typeface="Corbel" charset="0"/>
                <a:ea typeface="Corbel" charset="0"/>
                <a:cs typeface="Corbel" charset="0"/>
              </a:rPr>
              <a:t>źródłem</a:t>
            </a:r>
            <a:r>
              <a:rPr lang="en-US" sz="1600" dirty="0">
                <a:latin typeface="Corbel" charset="0"/>
                <a:ea typeface="Corbel" charset="0"/>
                <a:cs typeface="Corbel" charset="0"/>
              </a:rPr>
              <a:t>  </a:t>
            </a:r>
            <a:r>
              <a:rPr lang="en-US" sz="1600" dirty="0" err="1">
                <a:latin typeface="Corbel" charset="0"/>
                <a:ea typeface="Corbel" charset="0"/>
                <a:cs typeface="Corbel" charset="0"/>
              </a:rPr>
              <a:t>potencjalnych</a:t>
            </a:r>
            <a:r>
              <a:rPr lang="en-US" sz="1600" dirty="0">
                <a:latin typeface="Corbel" charset="0"/>
                <a:ea typeface="Corbel" charset="0"/>
                <a:cs typeface="Corbel" charset="0"/>
              </a:rPr>
              <a:t> </a:t>
            </a:r>
            <a:r>
              <a:rPr lang="en-US" sz="1600" dirty="0" err="1">
                <a:latin typeface="Corbel" charset="0"/>
                <a:ea typeface="Corbel" charset="0"/>
                <a:cs typeface="Corbel" charset="0"/>
              </a:rPr>
              <a:t>klientów</a:t>
            </a:r>
            <a:r>
              <a:rPr lang="en-US" sz="1600" dirty="0">
                <a:latin typeface="Corbel" charset="0"/>
                <a:ea typeface="Corbel" charset="0"/>
                <a:cs typeface="Corbel" charset="0"/>
              </a:rPr>
              <a:t> </a:t>
            </a:r>
            <a:r>
              <a:rPr lang="en-US" sz="1600" dirty="0" err="1">
                <a:latin typeface="Corbel" charset="0"/>
                <a:ea typeface="Corbel" charset="0"/>
                <a:cs typeface="Corbel" charset="0"/>
              </a:rPr>
              <a:t>niż</a:t>
            </a:r>
            <a:r>
              <a:rPr lang="en-US" sz="1600" dirty="0">
                <a:latin typeface="Corbel" charset="0"/>
                <a:ea typeface="Corbel" charset="0"/>
                <a:cs typeface="Corbel" charset="0"/>
              </a:rPr>
              <a:t> </a:t>
            </a:r>
            <a:r>
              <a:rPr lang="en-US" sz="1600" dirty="0" err="1">
                <a:latin typeface="Corbel" charset="0"/>
                <a:ea typeface="Corbel" charset="0"/>
                <a:cs typeface="Corbel" charset="0"/>
              </a:rPr>
              <a:t>targi</a:t>
            </a:r>
            <a:r>
              <a:rPr lang="en-US" sz="1600" dirty="0">
                <a:latin typeface="Corbel" charset="0"/>
                <a:ea typeface="Corbel" charset="0"/>
                <a:cs typeface="Corbel" charset="0"/>
              </a:rPr>
              <a:t>, </a:t>
            </a:r>
            <a:r>
              <a:rPr lang="en-US" sz="1600" dirty="0" err="1">
                <a:latin typeface="Corbel" charset="0"/>
                <a:ea typeface="Corbel" charset="0"/>
                <a:cs typeface="Corbel" charset="0"/>
              </a:rPr>
              <a:t>ponieważ</a:t>
            </a:r>
            <a:r>
              <a:rPr lang="en-US" sz="1600" dirty="0">
                <a:latin typeface="Corbel" charset="0"/>
                <a:ea typeface="Corbel" charset="0"/>
                <a:cs typeface="Corbel" charset="0"/>
              </a:rPr>
              <a:t> </a:t>
            </a:r>
            <a:r>
              <a:rPr lang="en-US" sz="1600" dirty="0" err="1">
                <a:latin typeface="Corbel" charset="0"/>
                <a:ea typeface="Corbel" charset="0"/>
                <a:cs typeface="Corbel" charset="0"/>
              </a:rPr>
              <a:t>uczestnicy</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wyższym</a:t>
            </a:r>
            <a:r>
              <a:rPr lang="en-US" sz="1600" dirty="0">
                <a:latin typeface="Corbel" charset="0"/>
                <a:ea typeface="Corbel" charset="0"/>
                <a:cs typeface="Corbel" charset="0"/>
              </a:rPr>
              <a:t> </a:t>
            </a:r>
            <a:r>
              <a:rPr lang="en-US" sz="1600" dirty="0" err="1">
                <a:latin typeface="Corbel" charset="0"/>
                <a:ea typeface="Corbel" charset="0"/>
                <a:cs typeface="Corbel" charset="0"/>
              </a:rPr>
              <a:t>poziomie</a:t>
            </a:r>
            <a:r>
              <a:rPr lang="en-US" sz="1600" dirty="0">
                <a:latin typeface="Corbel" charset="0"/>
                <a:ea typeface="Corbel" charset="0"/>
                <a:cs typeface="Corbel" charset="0"/>
              </a:rPr>
              <a:t>.</a:t>
            </a:r>
          </a:p>
          <a:p>
            <a:pPr marL="285750" indent="-285750">
              <a:buFont typeface="Wingdings" charset="2"/>
              <a:buChar char="§"/>
            </a:pPr>
            <a:endParaRPr lang="en-US" sz="1600" dirty="0">
              <a:latin typeface="Corbel" charset="0"/>
              <a:ea typeface="Corbel" charset="0"/>
              <a:cs typeface="Corbel" charset="0"/>
            </a:endParaRPr>
          </a:p>
          <a:p>
            <a:pPr marL="285750" indent="-285750">
              <a:buFont typeface="Wingdings" charset="2"/>
              <a:buChar char="§"/>
            </a:pPr>
            <a:r>
              <a:rPr lang="en-US" sz="1600" dirty="0" err="1">
                <a:latin typeface="Corbel" charset="0"/>
                <a:ea typeface="Corbel" charset="0"/>
                <a:cs typeface="Corbel" charset="0"/>
              </a:rPr>
              <a:t>Poprzez</a:t>
            </a:r>
            <a:r>
              <a:rPr lang="en-US" sz="1600" dirty="0">
                <a:latin typeface="Corbel" charset="0"/>
                <a:ea typeface="Corbel" charset="0"/>
                <a:cs typeface="Corbel" charset="0"/>
              </a:rPr>
              <a:t>  </a:t>
            </a:r>
            <a:r>
              <a:rPr lang="en-US" sz="1600" dirty="0" err="1">
                <a:latin typeface="Corbel" charset="0"/>
                <a:ea typeface="Corbel" charset="0"/>
                <a:cs typeface="Corbel" charset="0"/>
              </a:rPr>
              <a:t>seminaria</a:t>
            </a:r>
            <a:r>
              <a:rPr lang="en-US" sz="1600" dirty="0">
                <a:latin typeface="Corbel" charset="0"/>
                <a:ea typeface="Corbel" charset="0"/>
                <a:cs typeface="Corbel" charset="0"/>
              </a:rPr>
              <a:t> </a:t>
            </a:r>
            <a:r>
              <a:rPr lang="en-US" sz="1600" dirty="0" err="1">
                <a:latin typeface="Corbel" charset="0"/>
                <a:ea typeface="Corbel" charset="0"/>
                <a:cs typeface="Corbel" charset="0"/>
              </a:rPr>
              <a:t>innych</a:t>
            </a:r>
            <a:r>
              <a:rPr lang="en-US" sz="1600" dirty="0">
                <a:latin typeface="Corbel" charset="0"/>
                <a:ea typeface="Corbel" charset="0"/>
                <a:cs typeface="Corbel" charset="0"/>
              </a:rPr>
              <a:t> </a:t>
            </a:r>
            <a:r>
              <a:rPr lang="en-US" sz="1600" dirty="0" err="1">
                <a:latin typeface="Corbel" charset="0"/>
                <a:ea typeface="Corbel" charset="0"/>
                <a:cs typeface="Corbel" charset="0"/>
              </a:rPr>
              <a:t>organizacji</a:t>
            </a:r>
            <a:r>
              <a:rPr lang="en-US" sz="1600" dirty="0">
                <a:latin typeface="Corbel" charset="0"/>
                <a:ea typeface="Corbel" charset="0"/>
                <a:cs typeface="Corbel" charset="0"/>
              </a:rPr>
              <a:t>  ma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dostęp</a:t>
            </a:r>
            <a:r>
              <a:rPr lang="en-US" sz="1600" dirty="0">
                <a:latin typeface="Corbel" charset="0"/>
                <a:ea typeface="Corbel" charset="0"/>
                <a:cs typeface="Corbel" charset="0"/>
              </a:rPr>
              <a:t> do </a:t>
            </a:r>
            <a:r>
              <a:rPr lang="en-US" sz="1600" dirty="0" err="1">
                <a:latin typeface="Corbel" charset="0"/>
                <a:ea typeface="Corbel" charset="0"/>
                <a:cs typeface="Corbel" charset="0"/>
              </a:rPr>
              <a:t>nowych</a:t>
            </a:r>
            <a:r>
              <a:rPr lang="en-US" sz="1600" dirty="0">
                <a:latin typeface="Corbel" charset="0"/>
                <a:ea typeface="Corbel" charset="0"/>
                <a:cs typeface="Corbel" charset="0"/>
              </a:rPr>
              <a:t> </a:t>
            </a:r>
            <a:r>
              <a:rPr lang="en-US" sz="1600" dirty="0" err="1">
                <a:latin typeface="Corbel" charset="0"/>
                <a:ea typeface="Corbel" charset="0"/>
                <a:cs typeface="Corbel" charset="0"/>
              </a:rPr>
              <a:t>sieci</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uczestników</a:t>
            </a:r>
            <a:r>
              <a:rPr lang="en-US" sz="1600" dirty="0">
                <a:latin typeface="Corbel" charset="0"/>
                <a:ea typeface="Corbel" charset="0"/>
                <a:cs typeface="Corbel" charset="0"/>
              </a:rPr>
              <a:t> </a:t>
            </a:r>
            <a:r>
              <a:rPr lang="en-US" sz="1600" dirty="0" err="1">
                <a:latin typeface="Corbel" charset="0"/>
                <a:ea typeface="Corbel" charset="0"/>
                <a:cs typeface="Corbel" charset="0"/>
              </a:rPr>
              <a:t>spoza</a:t>
            </a:r>
            <a:r>
              <a:rPr lang="en-US" sz="1600" dirty="0">
                <a:latin typeface="Corbel" charset="0"/>
                <a:ea typeface="Corbel" charset="0"/>
                <a:cs typeface="Corbel" charset="0"/>
              </a:rPr>
              <a:t> </a:t>
            </a:r>
            <a:r>
              <a:rPr lang="en-US" sz="1600" dirty="0" err="1">
                <a:latin typeface="Corbel" charset="0"/>
                <a:ea typeface="Corbel" charset="0"/>
                <a:cs typeface="Corbel" charset="0"/>
              </a:rPr>
              <a:t>swojej</a:t>
            </a:r>
            <a:r>
              <a:rPr lang="en-US" sz="1600" dirty="0">
                <a:latin typeface="Corbel" charset="0"/>
                <a:ea typeface="Corbel" charset="0"/>
                <a:cs typeface="Corbel" charset="0"/>
              </a:rPr>
              <a:t>  </a:t>
            </a:r>
            <a:r>
              <a:rPr lang="en-US" sz="1600" dirty="0" err="1">
                <a:latin typeface="Corbel" charset="0"/>
                <a:ea typeface="Corbel" charset="0"/>
                <a:cs typeface="Corbel" charset="0"/>
              </a:rPr>
              <a:t>sieci</a:t>
            </a:r>
            <a:r>
              <a:rPr lang="en-US" sz="1600" dirty="0">
                <a:latin typeface="Corbel" charset="0"/>
                <a:ea typeface="Corbel" charset="0"/>
                <a:cs typeface="Corbel" charset="0"/>
              </a:rPr>
              <a:t>.</a:t>
            </a:r>
          </a:p>
          <a:p>
            <a:pPr marL="285750" indent="-285750">
              <a:buFont typeface="Wingdings" charset="2"/>
              <a:buChar char="§"/>
            </a:pPr>
            <a:endParaRPr lang="en-US" sz="1600" dirty="0">
              <a:latin typeface="Corbel" charset="0"/>
              <a:ea typeface="Corbel" charset="0"/>
              <a:cs typeface="Corbel" charset="0"/>
            </a:endParaRPr>
          </a:p>
          <a:p>
            <a:pPr marL="285750" indent="-285750">
              <a:buFont typeface="Wingdings" charset="2"/>
              <a:buChar char="§"/>
            </a:pPr>
            <a:r>
              <a:rPr lang="en-US" sz="1600" dirty="0" err="1">
                <a:latin typeface="Corbel" charset="0"/>
                <a:ea typeface="Corbel" charset="0"/>
                <a:cs typeface="Corbel" charset="0"/>
              </a:rPr>
              <a:t>Własne</a:t>
            </a:r>
            <a:r>
              <a:rPr lang="en-US" sz="1600" dirty="0">
                <a:latin typeface="Corbel" charset="0"/>
                <a:ea typeface="Corbel" charset="0"/>
                <a:cs typeface="Corbel" charset="0"/>
              </a:rPr>
              <a:t> </a:t>
            </a:r>
            <a:r>
              <a:rPr lang="en-US" sz="1600" dirty="0" err="1">
                <a:latin typeface="Corbel" charset="0"/>
                <a:ea typeface="Corbel" charset="0"/>
                <a:cs typeface="Corbel" charset="0"/>
              </a:rPr>
              <a:t>wydarzenia</a:t>
            </a:r>
            <a:r>
              <a:rPr lang="en-US" sz="1600" dirty="0">
                <a:latin typeface="Corbel" charset="0"/>
                <a:ea typeface="Corbel" charset="0"/>
                <a:cs typeface="Corbel" charset="0"/>
              </a:rPr>
              <a:t> </a:t>
            </a:r>
            <a:r>
              <a:rPr lang="en-US" sz="1600" dirty="0" err="1">
                <a:latin typeface="Corbel" charset="0"/>
                <a:ea typeface="Corbel" charset="0"/>
                <a:cs typeface="Corbel" charset="0"/>
              </a:rPr>
              <a:t>powinny</a:t>
            </a:r>
            <a:r>
              <a:rPr lang="en-US" sz="1600" dirty="0">
                <a:latin typeface="Corbel" charset="0"/>
                <a:ea typeface="Corbel" charset="0"/>
                <a:cs typeface="Corbel" charset="0"/>
              </a:rPr>
              <a:t> </a:t>
            </a:r>
            <a:r>
              <a:rPr lang="en-US" sz="1600" dirty="0" err="1">
                <a:latin typeface="Corbel" charset="0"/>
                <a:ea typeface="Corbel" charset="0"/>
                <a:cs typeface="Corbel" charset="0"/>
              </a:rPr>
              <a:t>koncentrować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wokół</a:t>
            </a:r>
            <a:r>
              <a:rPr lang="en-US" sz="1600" dirty="0">
                <a:latin typeface="Corbel" charset="0"/>
                <a:ea typeface="Corbel" charset="0"/>
                <a:cs typeface="Corbel" charset="0"/>
              </a:rPr>
              <a:t> </a:t>
            </a:r>
            <a:r>
              <a:rPr lang="en-US" sz="1600" dirty="0" err="1">
                <a:latin typeface="Corbel" charset="0"/>
                <a:ea typeface="Corbel" charset="0"/>
                <a:cs typeface="Corbel" charset="0"/>
              </a:rPr>
              <a:t>specyficznej</a:t>
            </a:r>
            <a:r>
              <a:rPr lang="en-US" sz="1600" dirty="0">
                <a:latin typeface="Corbel" charset="0"/>
                <a:ea typeface="Corbel" charset="0"/>
                <a:cs typeface="Corbel" charset="0"/>
              </a:rPr>
              <a:t> </a:t>
            </a:r>
            <a:r>
              <a:rPr lang="en-US" sz="1600" dirty="0" err="1">
                <a:latin typeface="Corbel" charset="0"/>
                <a:ea typeface="Corbel" charset="0"/>
                <a:cs typeface="Corbel" charset="0"/>
              </a:rPr>
              <a:t>branży</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zawsze</a:t>
            </a:r>
            <a:r>
              <a:rPr lang="en-US" sz="1600" dirty="0">
                <a:latin typeface="Corbel" charset="0"/>
                <a:ea typeface="Corbel" charset="0"/>
                <a:cs typeface="Corbel" charset="0"/>
              </a:rPr>
              <a:t> </a:t>
            </a:r>
            <a:r>
              <a:rPr lang="en-US" sz="1600" dirty="0" err="1">
                <a:latin typeface="Corbel" charset="0"/>
                <a:ea typeface="Corbel" charset="0"/>
                <a:cs typeface="Corbel" charset="0"/>
              </a:rPr>
              <a:t>mieć</a:t>
            </a:r>
            <a:r>
              <a:rPr lang="en-US" sz="1600" dirty="0">
                <a:latin typeface="Corbel" charset="0"/>
                <a:ea typeface="Corbel" charset="0"/>
                <a:cs typeface="Corbel" charset="0"/>
              </a:rPr>
              <a:t> </a:t>
            </a:r>
            <a:r>
              <a:rPr lang="en-US" sz="1600" dirty="0" err="1">
                <a:latin typeface="Corbel" charset="0"/>
                <a:ea typeface="Corbel" charset="0"/>
                <a:cs typeface="Corbel" charset="0"/>
              </a:rPr>
              <a:t>cel</a:t>
            </a:r>
            <a:r>
              <a:rPr lang="en-US" sz="1600" dirty="0">
                <a:latin typeface="Corbel" charset="0"/>
                <a:ea typeface="Corbel" charset="0"/>
                <a:cs typeface="Corbel" charset="0"/>
              </a:rPr>
              <a:t> </a:t>
            </a:r>
            <a:r>
              <a:rPr lang="en-US" sz="1600" dirty="0" err="1">
                <a:latin typeface="Corbel" charset="0"/>
                <a:ea typeface="Corbel" charset="0"/>
                <a:cs typeface="Corbel" charset="0"/>
              </a:rPr>
              <a:t>edukacyjny</a:t>
            </a:r>
            <a:r>
              <a:rPr lang="en-US" sz="1600" dirty="0">
                <a:latin typeface="Corbel" charset="0"/>
                <a:ea typeface="Corbel" charset="0"/>
                <a:cs typeface="Corbel" charset="0"/>
              </a:rPr>
              <a:t>.</a:t>
            </a:r>
          </a:p>
          <a:p>
            <a:pPr marL="285750" indent="-285750">
              <a:buFont typeface="Wingdings" charset="2"/>
              <a:buChar char="§"/>
            </a:pPr>
            <a:endParaRPr lang="en-US" sz="1600" dirty="0">
              <a:latin typeface="Corbel" charset="0"/>
              <a:ea typeface="Corbel" charset="0"/>
              <a:cs typeface="Corbel" charset="0"/>
            </a:endParaRPr>
          </a:p>
          <a:p>
            <a:pPr marL="285750" indent="-285750">
              <a:buFont typeface="Wingdings" charset="2"/>
              <a:buChar char="§"/>
            </a:pPr>
            <a:r>
              <a:rPr lang="en-US" sz="1600" dirty="0" err="1">
                <a:latin typeface="Corbel" charset="0"/>
                <a:ea typeface="Corbel" charset="0"/>
                <a:cs typeface="Corbel" charset="0"/>
              </a:rPr>
              <a:t>Podczas</a:t>
            </a:r>
            <a:r>
              <a:rPr lang="en-US" sz="1600" dirty="0">
                <a:latin typeface="Corbel" charset="0"/>
                <a:ea typeface="Corbel" charset="0"/>
                <a:cs typeface="Corbel" charset="0"/>
              </a:rPr>
              <a:t> “road trips” </a:t>
            </a:r>
            <a:r>
              <a:rPr lang="en-US" sz="1600" dirty="0" err="1">
                <a:latin typeface="Corbel" charset="0"/>
                <a:ea typeface="Corbel" charset="0"/>
                <a:cs typeface="Corbel" charset="0"/>
              </a:rPr>
              <a:t>spotkania</a:t>
            </a:r>
            <a:r>
              <a:rPr lang="en-US" sz="1600" dirty="0">
                <a:latin typeface="Corbel" charset="0"/>
                <a:ea typeface="Corbel" charset="0"/>
                <a:cs typeface="Corbel" charset="0"/>
              </a:rPr>
              <a:t> </a:t>
            </a:r>
            <a:r>
              <a:rPr lang="en-US" sz="1600" dirty="0" err="1">
                <a:latin typeface="Corbel" charset="0"/>
                <a:ea typeface="Corbel" charset="0"/>
                <a:cs typeface="Corbel" charset="0"/>
              </a:rPr>
              <a:t>powinny</a:t>
            </a:r>
            <a:r>
              <a:rPr lang="en-US" sz="1600" dirty="0">
                <a:latin typeface="Corbel" charset="0"/>
                <a:ea typeface="Corbel" charset="0"/>
                <a:cs typeface="Corbel" charset="0"/>
              </a:rPr>
              <a:t> </a:t>
            </a:r>
            <a:r>
              <a:rPr lang="en-US" sz="1600" dirty="0" err="1">
                <a:latin typeface="Corbel" charset="0"/>
                <a:ea typeface="Corbel" charset="0"/>
                <a:cs typeface="Corbel" charset="0"/>
              </a:rPr>
              <a:t>odbywać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tylko</a:t>
            </a:r>
            <a:r>
              <a:rPr lang="en-US" sz="1600" dirty="0">
                <a:latin typeface="Corbel" charset="0"/>
                <a:ea typeface="Corbel" charset="0"/>
                <a:cs typeface="Corbel" charset="0"/>
              </a:rPr>
              <a:t> z </a:t>
            </a:r>
            <a:r>
              <a:rPr lang="en-US" sz="1600" dirty="0" err="1">
                <a:latin typeface="Corbel" charset="0"/>
                <a:ea typeface="Corbel" charset="0"/>
                <a:cs typeface="Corbel" charset="0"/>
              </a:rPr>
              <a:t>kwalifikowanymi</a:t>
            </a:r>
            <a:r>
              <a:rPr lang="en-US" sz="1600" dirty="0">
                <a:latin typeface="Corbel" charset="0"/>
                <a:ea typeface="Corbel" charset="0"/>
                <a:cs typeface="Corbel" charset="0"/>
              </a:rPr>
              <a:t> </a:t>
            </a:r>
            <a:r>
              <a:rPr lang="en-US" sz="1600" dirty="0" err="1">
                <a:latin typeface="Corbel" charset="0"/>
                <a:ea typeface="Corbel" charset="0"/>
                <a:cs typeface="Corbel" charset="0"/>
              </a:rPr>
              <a:t>firmami</a:t>
            </a:r>
            <a:r>
              <a:rPr lang="en-US" sz="1600" dirty="0">
                <a:latin typeface="Corbel" charset="0"/>
                <a:ea typeface="Corbel" charset="0"/>
                <a:cs typeface="Corbel" charset="0"/>
              </a:rPr>
              <a:t>.</a:t>
            </a:r>
          </a:p>
          <a:p>
            <a:pPr marL="285750" indent="-285750">
              <a:buFont typeface="Wingdings" charset="2"/>
              <a:buChar char="§"/>
            </a:pPr>
            <a:endParaRPr lang="en-US" sz="1600" dirty="0">
              <a:latin typeface="Corbel" charset="0"/>
              <a:ea typeface="Corbel" charset="0"/>
              <a:cs typeface="Corbel" charset="0"/>
            </a:endParaRPr>
          </a:p>
          <a:p>
            <a:pPr marL="285750" indent="-285750">
              <a:buFont typeface="Wingdings" charset="2"/>
              <a:buChar char="§"/>
            </a:pPr>
            <a:r>
              <a:rPr lang="en-US" sz="1600" dirty="0" err="1">
                <a:latin typeface="Corbel" charset="0"/>
                <a:ea typeface="Corbel" charset="0"/>
                <a:cs typeface="Corbel" charset="0"/>
              </a:rPr>
              <a:t>Ważne</a:t>
            </a:r>
            <a:r>
              <a:rPr lang="en-US" sz="1600" dirty="0">
                <a:latin typeface="Corbel" charset="0"/>
                <a:ea typeface="Corbel" charset="0"/>
                <a:cs typeface="Corbel" charset="0"/>
              </a:rPr>
              <a:t>, aby </a:t>
            </a:r>
            <a:r>
              <a:rPr lang="en-US" sz="1600" dirty="0" err="1">
                <a:latin typeface="Corbel" charset="0"/>
                <a:ea typeface="Corbel" charset="0"/>
                <a:cs typeface="Corbel" charset="0"/>
              </a:rPr>
              <a:t>ustawić</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a:t>
            </a:r>
            <a:r>
              <a:rPr lang="en-US" sz="1600" dirty="0" err="1">
                <a:latin typeface="Corbel" charset="0"/>
                <a:ea typeface="Corbel" charset="0"/>
                <a:cs typeface="Corbel" charset="0"/>
              </a:rPr>
              <a:t>mówca</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konferencjach</a:t>
            </a:r>
            <a:r>
              <a:rPr lang="en-US" sz="1600" dirty="0">
                <a:latin typeface="Corbel" charset="0"/>
                <a:ea typeface="Corbel" charset="0"/>
                <a:cs typeface="Corbel" charset="0"/>
              </a:rPr>
              <a:t>.</a:t>
            </a:r>
          </a:p>
          <a:p>
            <a:pPr marL="285750" indent="-285750">
              <a:buFont typeface="Wingdings" charset="2"/>
              <a:buChar char="§"/>
            </a:pPr>
            <a:endParaRPr lang="en-US" sz="1600" dirty="0">
              <a:latin typeface="Corbel" charset="0"/>
              <a:ea typeface="Corbel" charset="0"/>
              <a:cs typeface="Corbel" charset="0"/>
            </a:endParaRPr>
          </a:p>
          <a:p>
            <a:pPr marL="285750" indent="-285750">
              <a:buFont typeface="Wingdings" charset="2"/>
              <a:buChar char="§"/>
            </a:pPr>
            <a:r>
              <a:rPr lang="en-US" sz="1600" b="1" dirty="0">
                <a:latin typeface="Corbel" charset="0"/>
                <a:ea typeface="Corbel" charset="0"/>
                <a:cs typeface="Corbel" charset="0"/>
              </a:rPr>
              <a:t>“NETWORKING </a:t>
            </a:r>
            <a:r>
              <a:rPr lang="en-US" sz="1600" b="1" dirty="0" err="1">
                <a:latin typeface="Corbel" charset="0"/>
                <a:ea typeface="Corbel" charset="0"/>
                <a:cs typeface="Corbel" charset="0"/>
              </a:rPr>
              <a:t>i</a:t>
            </a:r>
            <a:r>
              <a:rPr lang="en-US" sz="1600" b="1" dirty="0">
                <a:latin typeface="Corbel" charset="0"/>
                <a:ea typeface="Corbel" charset="0"/>
                <a:cs typeface="Corbel" charset="0"/>
              </a:rPr>
              <a:t> FOLLOW UP” </a:t>
            </a:r>
            <a:r>
              <a:rPr lang="en-US" sz="1600" dirty="0">
                <a:latin typeface="Corbel" charset="0"/>
                <a:ea typeface="Corbel" charset="0"/>
                <a:cs typeface="Corbel" charset="0"/>
              </a:rPr>
              <a:t>-  to </a:t>
            </a:r>
            <a:r>
              <a:rPr lang="en-US" sz="1600" dirty="0" err="1">
                <a:latin typeface="Corbel" charset="0"/>
                <a:ea typeface="Corbel" charset="0"/>
                <a:cs typeface="Corbel" charset="0"/>
              </a:rPr>
              <a:t>najważniejsze</a:t>
            </a:r>
            <a:endParaRPr lang="en-US" sz="1600" dirty="0">
              <a:latin typeface="Corbel" charset="0"/>
              <a:ea typeface="Corbel" charset="0"/>
              <a:cs typeface="Corbel"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1171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699" y="838200"/>
            <a:ext cx="9213859" cy="1733770"/>
          </a:xfrm>
        </p:spPr>
        <p:txBody>
          <a:bodyPr/>
          <a:lstStyle/>
          <a:p>
            <a:pPr>
              <a:spcBef>
                <a:spcPts val="0"/>
              </a:spcBef>
            </a:pPr>
            <a:r>
              <a:rPr lang="pl-PL" sz="2800" dirty="0"/>
              <a:t>Kraje według utworzonych miejsc</a:t>
            </a:r>
          </a:p>
          <a:p>
            <a:pPr>
              <a:spcBef>
                <a:spcPts val="0"/>
              </a:spcBef>
            </a:pPr>
            <a:r>
              <a:rPr lang="pl-PL" sz="2800" dirty="0"/>
              <a:t>pracy vs. kraje w przeliczeniu na miliony mieszkańców w r.2015</a:t>
            </a:r>
            <a:endParaRPr lang="en-US" sz="2800" dirty="0"/>
          </a:p>
          <a:p>
            <a:endParaRPr lang="en-US" sz="2800" dirty="0">
              <a:latin typeface="Corbel" charset="0"/>
              <a:ea typeface="Corbel" charset="0"/>
              <a:cs typeface="Corbel" charset="0"/>
            </a:endParaRPr>
          </a:p>
        </p:txBody>
      </p:sp>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graphicFrame>
        <p:nvGraphicFramePr>
          <p:cNvPr id="8" name="Chart 7"/>
          <p:cNvGraphicFramePr/>
          <p:nvPr>
            <p:extLst>
              <p:ext uri="{D42A27DB-BD31-4B8C-83A1-F6EECF244321}">
                <p14:modId xmlns:p14="http://schemas.microsoft.com/office/powerpoint/2010/main" val="1899815449"/>
              </p:ext>
            </p:extLst>
          </p:nvPr>
        </p:nvGraphicFramePr>
        <p:xfrm>
          <a:off x="378031" y="2312443"/>
          <a:ext cx="5802227" cy="397457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5"/>
          <p:cNvSpPr txBox="1">
            <a:spLocks noChangeArrowheads="1"/>
          </p:cNvSpPr>
          <p:nvPr/>
        </p:nvSpPr>
        <p:spPr bwMode="auto">
          <a:xfrm>
            <a:off x="626717" y="6949346"/>
            <a:ext cx="3727302" cy="400110"/>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IBM- PLI Global Location Trend database and analysis 2016</a:t>
            </a:r>
          </a:p>
          <a:p>
            <a:pPr>
              <a:defRPr/>
            </a:pPr>
            <a:endParaRPr lang="en-US" sz="1000">
              <a:latin typeface="Corbel" charset="0"/>
              <a:ea typeface="Corbel" charset="0"/>
              <a:cs typeface="Corbel"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11" name="Ellipse 16"/>
          <p:cNvSpPr/>
          <p:nvPr/>
        </p:nvSpPr>
        <p:spPr>
          <a:xfrm>
            <a:off x="691737" y="3924300"/>
            <a:ext cx="717963" cy="220615"/>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3" name="Ellipse 16"/>
          <p:cNvSpPr/>
          <p:nvPr/>
        </p:nvSpPr>
        <p:spPr>
          <a:xfrm>
            <a:off x="800100" y="3553709"/>
            <a:ext cx="609600" cy="246712"/>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4" name="Ellipse 16"/>
          <p:cNvSpPr/>
          <p:nvPr/>
        </p:nvSpPr>
        <p:spPr>
          <a:xfrm>
            <a:off x="863789" y="2648385"/>
            <a:ext cx="622111" cy="209116"/>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graphicFrame>
        <p:nvGraphicFramePr>
          <p:cNvPr id="15" name="Chart 14"/>
          <p:cNvGraphicFramePr/>
          <p:nvPr>
            <p:extLst>
              <p:ext uri="{D42A27DB-BD31-4B8C-83A1-F6EECF244321}">
                <p14:modId xmlns:p14="http://schemas.microsoft.com/office/powerpoint/2010/main" val="916330266"/>
              </p:ext>
            </p:extLst>
          </p:nvPr>
        </p:nvGraphicFramePr>
        <p:xfrm>
          <a:off x="4054646" y="3245661"/>
          <a:ext cx="5508454"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410200" y="2095500"/>
            <a:ext cx="4191000" cy="1200329"/>
          </a:xfrm>
          <a:prstGeom prst="rect">
            <a:avLst/>
          </a:prstGeom>
          <a:solidFill>
            <a:srgbClr val="FFFFFF"/>
          </a:solidFill>
        </p:spPr>
        <p:txBody>
          <a:bodyPr wrap="square" rtlCol="0">
            <a:spAutoFit/>
          </a:bodyPr>
          <a:lstStyle/>
          <a:p>
            <a:pPr defTabSz="353278">
              <a:lnSpc>
                <a:spcPct val="150000"/>
              </a:lnSpc>
              <a:defRPr sz="1200" b="1" i="0" u="none" strike="noStrike" kern="1200" baseline="0">
                <a:solidFill>
                  <a:srgbClr val="003B4D"/>
                </a:solidFill>
                <a:latin typeface="+mn-lt"/>
                <a:ea typeface="+mn-ea"/>
                <a:cs typeface="+mn-cs"/>
              </a:defRPr>
            </a:pPr>
            <a:r>
              <a:rPr lang="en-US" err="1">
                <a:latin typeface="Corbel" charset="0"/>
                <a:ea typeface="Corbel" charset="0"/>
                <a:cs typeface="Corbel" charset="0"/>
              </a:rPr>
              <a:t>Kostaryka</a:t>
            </a:r>
            <a:r>
              <a:rPr lang="en-US">
                <a:latin typeface="Corbel" charset="0"/>
                <a:ea typeface="Corbel" charset="0"/>
                <a:cs typeface="Corbel" charset="0"/>
              </a:rPr>
              <a:t> </a:t>
            </a:r>
            <a:r>
              <a:rPr lang="en-US" err="1">
                <a:latin typeface="Corbel" charset="0"/>
                <a:ea typeface="Corbel" charset="0"/>
                <a:cs typeface="Corbel" charset="0"/>
              </a:rPr>
              <a:t>straciła</a:t>
            </a:r>
            <a:r>
              <a:rPr lang="en-US">
                <a:latin typeface="Corbel" charset="0"/>
                <a:ea typeface="Corbel" charset="0"/>
                <a:cs typeface="Corbel" charset="0"/>
              </a:rPr>
              <a:t> 50% </a:t>
            </a:r>
            <a:r>
              <a:rPr lang="en-US" err="1">
                <a:latin typeface="Corbel" charset="0"/>
                <a:ea typeface="Corbel" charset="0"/>
                <a:cs typeface="Corbel" charset="0"/>
              </a:rPr>
              <a:t>miejsc</a:t>
            </a:r>
            <a:r>
              <a:rPr lang="en-US">
                <a:latin typeface="Corbel" charset="0"/>
                <a:ea typeface="Corbel" charset="0"/>
                <a:cs typeface="Corbel" charset="0"/>
              </a:rPr>
              <a:t> </a:t>
            </a:r>
            <a:r>
              <a:rPr lang="en-US" err="1">
                <a:latin typeface="Corbel" charset="0"/>
                <a:ea typeface="Corbel" charset="0"/>
                <a:cs typeface="Corbel" charset="0"/>
              </a:rPr>
              <a:t>pracy</a:t>
            </a:r>
            <a:endParaRPr lang="en-US">
              <a:latin typeface="Corbel" charset="0"/>
              <a:ea typeface="Corbel" charset="0"/>
              <a:cs typeface="Corbel" charset="0"/>
            </a:endParaRPr>
          </a:p>
          <a:p>
            <a:pPr lvl="0" defTabSz="353278">
              <a:lnSpc>
                <a:spcPct val="150000"/>
              </a:lnSpc>
              <a:defRPr sz="1200" b="1" i="0" u="none" strike="noStrike" kern="1200" baseline="0">
                <a:solidFill>
                  <a:srgbClr val="003B4D"/>
                </a:solidFill>
                <a:latin typeface="+mn-lt"/>
                <a:ea typeface="+mn-ea"/>
                <a:cs typeface="+mn-cs"/>
              </a:defRPr>
            </a:pPr>
            <a:r>
              <a:rPr lang="en-US">
                <a:latin typeface="Corbel" charset="0"/>
                <a:ea typeface="Corbel" charset="0"/>
                <a:cs typeface="Corbel" charset="0"/>
              </a:rPr>
              <a:t>Macedonia </a:t>
            </a:r>
            <a:r>
              <a:rPr lang="en-US" err="1">
                <a:latin typeface="Corbel" charset="0"/>
                <a:ea typeface="Corbel" charset="0"/>
                <a:cs typeface="Corbel" charset="0"/>
              </a:rPr>
              <a:t>zdobyła</a:t>
            </a:r>
            <a:r>
              <a:rPr lang="en-US">
                <a:latin typeface="Corbel" charset="0"/>
                <a:ea typeface="Corbel" charset="0"/>
                <a:cs typeface="Corbel" charset="0"/>
              </a:rPr>
              <a:t> 45% </a:t>
            </a:r>
            <a:r>
              <a:rPr lang="en-US" err="1">
                <a:latin typeface="Corbel" charset="0"/>
                <a:ea typeface="Corbel" charset="0"/>
                <a:cs typeface="Corbel" charset="0"/>
              </a:rPr>
              <a:t>miejsc</a:t>
            </a:r>
            <a:r>
              <a:rPr lang="en-US">
                <a:latin typeface="Corbel" charset="0"/>
                <a:ea typeface="Corbel" charset="0"/>
                <a:cs typeface="Corbel" charset="0"/>
              </a:rPr>
              <a:t> </a:t>
            </a:r>
            <a:r>
              <a:rPr lang="en-US" err="1">
                <a:latin typeface="Corbel" charset="0"/>
                <a:ea typeface="Corbel" charset="0"/>
                <a:cs typeface="Corbel" charset="0"/>
              </a:rPr>
              <a:t>pracy</a:t>
            </a:r>
            <a:endParaRPr lang="en-US">
              <a:latin typeface="Corbel" charset="0"/>
              <a:ea typeface="Corbel" charset="0"/>
              <a:cs typeface="Corbel" charset="0"/>
            </a:endParaRPr>
          </a:p>
          <a:p>
            <a:pPr defTabSz="353278">
              <a:lnSpc>
                <a:spcPct val="150000"/>
              </a:lnSpc>
              <a:defRPr sz="1200" b="1" i="0" u="none" strike="noStrike" kern="1200" baseline="0">
                <a:solidFill>
                  <a:srgbClr val="003B4D"/>
                </a:solidFill>
                <a:latin typeface="+mn-lt"/>
                <a:ea typeface="+mn-ea"/>
                <a:cs typeface="+mn-cs"/>
              </a:defRPr>
            </a:pPr>
            <a:r>
              <a:rPr lang="en-US" err="1">
                <a:latin typeface="Corbel" charset="0"/>
                <a:ea typeface="Corbel" charset="0"/>
                <a:cs typeface="Corbel" charset="0"/>
              </a:rPr>
              <a:t>Liczba</a:t>
            </a:r>
            <a:r>
              <a:rPr lang="en-US">
                <a:latin typeface="Corbel" charset="0"/>
                <a:ea typeface="Corbel" charset="0"/>
                <a:cs typeface="Corbel" charset="0"/>
              </a:rPr>
              <a:t> </a:t>
            </a:r>
            <a:r>
              <a:rPr lang="en-US" err="1">
                <a:latin typeface="Corbel" charset="0"/>
                <a:ea typeface="Corbel" charset="0"/>
                <a:cs typeface="Corbel" charset="0"/>
              </a:rPr>
              <a:t>miejsc</a:t>
            </a:r>
            <a:r>
              <a:rPr lang="en-US">
                <a:latin typeface="Corbel" charset="0"/>
                <a:ea typeface="Corbel" charset="0"/>
                <a:cs typeface="Corbel" charset="0"/>
              </a:rPr>
              <a:t> </a:t>
            </a:r>
            <a:r>
              <a:rPr lang="en-US" err="1">
                <a:latin typeface="Corbel" charset="0"/>
                <a:ea typeface="Corbel" charset="0"/>
                <a:cs typeface="Corbel" charset="0"/>
              </a:rPr>
              <a:t>pracy</a:t>
            </a:r>
            <a:r>
              <a:rPr lang="en-US">
                <a:latin typeface="Corbel" charset="0"/>
                <a:ea typeface="Corbel" charset="0"/>
                <a:cs typeface="Corbel" charset="0"/>
              </a:rPr>
              <a:t> w </a:t>
            </a:r>
            <a:r>
              <a:rPr lang="en-US" err="1">
                <a:latin typeface="Corbel" charset="0"/>
                <a:ea typeface="Corbel" charset="0"/>
                <a:cs typeface="Corbel" charset="0"/>
              </a:rPr>
              <a:t>Czechach</a:t>
            </a:r>
            <a:r>
              <a:rPr lang="en-US">
                <a:latin typeface="Corbel" charset="0"/>
                <a:ea typeface="Corbel" charset="0"/>
                <a:cs typeface="Corbel" charset="0"/>
              </a:rPr>
              <a:t> </a:t>
            </a:r>
            <a:r>
              <a:rPr lang="en-US" err="1">
                <a:latin typeface="Corbel" charset="0"/>
                <a:ea typeface="Corbel" charset="0"/>
                <a:cs typeface="Corbel" charset="0"/>
              </a:rPr>
              <a:t>wzrosła</a:t>
            </a:r>
            <a:r>
              <a:rPr lang="en-US">
                <a:latin typeface="Corbel" charset="0"/>
                <a:ea typeface="Corbel" charset="0"/>
                <a:cs typeface="Corbel" charset="0"/>
              </a:rPr>
              <a:t> o 36%</a:t>
            </a:r>
          </a:p>
          <a:p>
            <a:pPr defTabSz="353278">
              <a:lnSpc>
                <a:spcPct val="150000"/>
              </a:lnSpc>
              <a:defRPr sz="1200" b="1" i="0" u="none" strike="noStrike" kern="1200" baseline="0">
                <a:solidFill>
                  <a:srgbClr val="003B4D"/>
                </a:solidFill>
                <a:latin typeface="+mn-lt"/>
                <a:ea typeface="+mn-ea"/>
                <a:cs typeface="+mn-cs"/>
              </a:defRPr>
            </a:pPr>
            <a:r>
              <a:rPr lang="en-US">
                <a:latin typeface="Corbel" charset="0"/>
                <a:ea typeface="Corbel" charset="0"/>
                <a:cs typeface="Corbel" charset="0"/>
              </a:rPr>
              <a:t>W </a:t>
            </a:r>
            <a:r>
              <a:rPr lang="en-US" err="1">
                <a:latin typeface="Corbel" charset="0"/>
                <a:ea typeface="Corbel" charset="0"/>
                <a:cs typeface="Corbel" charset="0"/>
              </a:rPr>
              <a:t>Serbii</a:t>
            </a:r>
            <a:r>
              <a:rPr lang="en-US">
                <a:latin typeface="Corbel" charset="0"/>
                <a:ea typeface="Corbel" charset="0"/>
                <a:cs typeface="Corbel" charset="0"/>
              </a:rPr>
              <a:t> </a:t>
            </a:r>
            <a:r>
              <a:rPr lang="en-US" err="1">
                <a:latin typeface="Corbel" charset="0"/>
                <a:ea typeface="Corbel" charset="0"/>
                <a:cs typeface="Corbel" charset="0"/>
              </a:rPr>
              <a:t>powstało</a:t>
            </a:r>
            <a:r>
              <a:rPr lang="en-US">
                <a:latin typeface="Corbel" charset="0"/>
                <a:ea typeface="Corbel" charset="0"/>
                <a:cs typeface="Corbel" charset="0"/>
              </a:rPr>
              <a:t> 10,631 </a:t>
            </a:r>
            <a:r>
              <a:rPr lang="en-US" err="1">
                <a:latin typeface="Corbel" charset="0"/>
                <a:ea typeface="Corbel" charset="0"/>
                <a:cs typeface="Corbel" charset="0"/>
              </a:rPr>
              <a:t>miejsc</a:t>
            </a:r>
            <a:r>
              <a:rPr lang="en-US">
                <a:latin typeface="Corbel" charset="0"/>
                <a:ea typeface="Corbel" charset="0"/>
                <a:cs typeface="Corbel" charset="0"/>
              </a:rPr>
              <a:t> </a:t>
            </a:r>
            <a:r>
              <a:rPr lang="en-US" err="1">
                <a:latin typeface="Corbel" charset="0"/>
                <a:ea typeface="Corbel" charset="0"/>
                <a:cs typeface="Corbel" charset="0"/>
              </a:rPr>
              <a:t>pracy</a:t>
            </a:r>
            <a:r>
              <a:rPr lang="en-US">
                <a:latin typeface="Corbel" charset="0"/>
                <a:ea typeface="Corbel" charset="0"/>
                <a:cs typeface="Corbel" charset="0"/>
              </a:rPr>
              <a:t> - 108% </a:t>
            </a:r>
            <a:r>
              <a:rPr lang="en-US" err="1">
                <a:latin typeface="Corbel" charset="0"/>
                <a:ea typeface="Corbel" charset="0"/>
                <a:cs typeface="Corbel" charset="0"/>
              </a:rPr>
              <a:t>wi</a:t>
            </a:r>
            <a:r>
              <a:rPr lang="pl-PL">
                <a:latin typeface="Corbel" charset="0"/>
                <a:ea typeface="Corbel" charset="0"/>
                <a:cs typeface="Corbel" charset="0"/>
              </a:rPr>
              <a:t>ę</a:t>
            </a:r>
            <a:r>
              <a:rPr lang="en-US" err="1">
                <a:latin typeface="Corbel" charset="0"/>
                <a:ea typeface="Corbel" charset="0"/>
                <a:cs typeface="Corbel" charset="0"/>
              </a:rPr>
              <a:t>cej</a:t>
            </a:r>
            <a:r>
              <a:rPr lang="en-US">
                <a:latin typeface="Corbel" charset="0"/>
                <a:ea typeface="Corbel" charset="0"/>
                <a:cs typeface="Corbel" charset="0"/>
              </a:rPr>
              <a:t> </a:t>
            </a:r>
          </a:p>
        </p:txBody>
      </p:sp>
      <p:sp>
        <p:nvSpPr>
          <p:cNvPr id="21" name="Ellipse 16"/>
          <p:cNvSpPr/>
          <p:nvPr/>
        </p:nvSpPr>
        <p:spPr>
          <a:xfrm>
            <a:off x="4724400" y="3390900"/>
            <a:ext cx="723900" cy="228600"/>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22" name="Ellipse 16"/>
          <p:cNvSpPr/>
          <p:nvPr/>
        </p:nvSpPr>
        <p:spPr>
          <a:xfrm>
            <a:off x="4764847" y="6210300"/>
            <a:ext cx="683453" cy="209809"/>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23" name="Ellipse 16"/>
          <p:cNvSpPr/>
          <p:nvPr/>
        </p:nvSpPr>
        <p:spPr>
          <a:xfrm>
            <a:off x="4457700" y="4381499"/>
            <a:ext cx="952500" cy="255043"/>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24" name="Ellipse 16"/>
          <p:cNvSpPr/>
          <p:nvPr/>
        </p:nvSpPr>
        <p:spPr>
          <a:xfrm>
            <a:off x="4838700" y="3581400"/>
            <a:ext cx="609600" cy="180921"/>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8" name="Ellipse 16"/>
          <p:cNvSpPr/>
          <p:nvPr/>
        </p:nvSpPr>
        <p:spPr>
          <a:xfrm>
            <a:off x="812800" y="2994080"/>
            <a:ext cx="622111" cy="209116"/>
          </a:xfrm>
          <a:prstGeom prst="ellipse">
            <a:avLst/>
          </a:prstGeom>
          <a:noFill/>
          <a:ln w="28575">
            <a:solidFill>
              <a:srgbClr val="7030A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4" name="Rectangle 3"/>
          <p:cNvSpPr/>
          <p:nvPr/>
        </p:nvSpPr>
        <p:spPr>
          <a:xfrm>
            <a:off x="455408" y="6432186"/>
            <a:ext cx="3930205" cy="461665"/>
          </a:xfrm>
          <a:prstGeom prst="rect">
            <a:avLst/>
          </a:prstGeom>
        </p:spPr>
        <p:txBody>
          <a:bodyPr wrap="square">
            <a:spAutoFit/>
          </a:bodyPr>
          <a:lstStyle/>
          <a:p>
            <a:pPr defTabSz="353278">
              <a:spcBef>
                <a:spcPct val="20000"/>
              </a:spcBef>
              <a:spcAft>
                <a:spcPts val="600"/>
              </a:spcAft>
            </a:pPr>
            <a:r>
              <a:rPr lang="en-US" sz="1200" dirty="0" err="1">
                <a:solidFill>
                  <a:srgbClr val="003B4D"/>
                </a:solidFill>
                <a:latin typeface="Corbel" charset="0"/>
                <a:ea typeface="Corbel" charset="0"/>
                <a:cs typeface="Corbel" charset="0"/>
              </a:rPr>
              <a:t>Według</a:t>
            </a:r>
            <a:r>
              <a:rPr lang="en-US" sz="1200" dirty="0">
                <a:solidFill>
                  <a:srgbClr val="003B4D"/>
                </a:solidFill>
                <a:latin typeface="Corbel" charset="0"/>
                <a:ea typeface="Corbel" charset="0"/>
                <a:cs typeface="Corbel" charset="0"/>
              </a:rPr>
              <a:t> </a:t>
            </a:r>
            <a:r>
              <a:rPr lang="en-US" sz="1200" dirty="0" err="1">
                <a:solidFill>
                  <a:srgbClr val="003B4D"/>
                </a:solidFill>
                <a:latin typeface="Corbel" charset="0"/>
                <a:ea typeface="Corbel" charset="0"/>
                <a:cs typeface="Corbel" charset="0"/>
              </a:rPr>
              <a:t>oficjalnych</a:t>
            </a:r>
            <a:r>
              <a:rPr lang="en-US" sz="1200" dirty="0">
                <a:solidFill>
                  <a:srgbClr val="003B4D"/>
                </a:solidFill>
                <a:latin typeface="Corbel" charset="0"/>
                <a:ea typeface="Corbel" charset="0"/>
                <a:cs typeface="Corbel" charset="0"/>
              </a:rPr>
              <a:t> </a:t>
            </a:r>
            <a:r>
              <a:rPr lang="en-US" sz="1200" dirty="0" err="1">
                <a:solidFill>
                  <a:srgbClr val="003B4D"/>
                </a:solidFill>
                <a:latin typeface="Corbel" charset="0"/>
                <a:ea typeface="Corbel" charset="0"/>
                <a:cs typeface="Corbel" charset="0"/>
              </a:rPr>
              <a:t>badań</a:t>
            </a:r>
            <a:r>
              <a:rPr lang="en-US" sz="1200" dirty="0">
                <a:solidFill>
                  <a:srgbClr val="003B4D"/>
                </a:solidFill>
                <a:latin typeface="Corbel" charset="0"/>
                <a:ea typeface="Corbel" charset="0"/>
                <a:cs typeface="Corbel" charset="0"/>
              </a:rPr>
              <a:t> </a:t>
            </a:r>
            <a:r>
              <a:rPr lang="en-US" sz="1200" dirty="0" err="1">
                <a:solidFill>
                  <a:srgbClr val="003B4D"/>
                </a:solidFill>
                <a:latin typeface="Corbel" charset="0"/>
                <a:ea typeface="Corbel" charset="0"/>
                <a:cs typeface="Corbel" charset="0"/>
              </a:rPr>
              <a:t>przeprowadzonych</a:t>
            </a:r>
            <a:r>
              <a:rPr lang="en-US" sz="1200" dirty="0">
                <a:solidFill>
                  <a:srgbClr val="003B4D"/>
                </a:solidFill>
                <a:latin typeface="Corbel" charset="0"/>
                <a:ea typeface="Corbel" charset="0"/>
                <a:cs typeface="Corbel" charset="0"/>
              </a:rPr>
              <a:t> </a:t>
            </a:r>
            <a:r>
              <a:rPr lang="en-US" sz="1200" dirty="0" err="1">
                <a:solidFill>
                  <a:srgbClr val="003B4D"/>
                </a:solidFill>
                <a:latin typeface="Corbel" charset="0"/>
                <a:ea typeface="Corbel" charset="0"/>
                <a:cs typeface="Corbel" charset="0"/>
              </a:rPr>
              <a:t>poprzez</a:t>
            </a:r>
            <a:r>
              <a:rPr lang="en-US" sz="1200" dirty="0">
                <a:solidFill>
                  <a:srgbClr val="003B4D"/>
                </a:solidFill>
                <a:latin typeface="Corbel" charset="0"/>
                <a:ea typeface="Corbel" charset="0"/>
                <a:cs typeface="Corbel" charset="0"/>
              </a:rPr>
              <a:t> OECD, UNCTAD I </a:t>
            </a:r>
            <a:r>
              <a:rPr lang="en-US" sz="1200" dirty="0" err="1">
                <a:solidFill>
                  <a:srgbClr val="003B4D"/>
                </a:solidFill>
                <a:latin typeface="Corbel" charset="0"/>
                <a:ea typeface="Corbel" charset="0"/>
                <a:cs typeface="Corbel" charset="0"/>
              </a:rPr>
              <a:t>fdiMarket</a:t>
            </a:r>
            <a:endParaRPr lang="en-US" sz="1200" dirty="0">
              <a:solidFill>
                <a:srgbClr val="003B4D"/>
              </a:solidFill>
              <a:latin typeface="Corbel" charset="0"/>
              <a:ea typeface="Corbel" charset="0"/>
              <a:cs typeface="Corbel" charset="0"/>
            </a:endParaRPr>
          </a:p>
        </p:txBody>
      </p:sp>
    </p:spTree>
    <p:extLst>
      <p:ext uri="{BB962C8B-B14F-4D97-AF65-F5344CB8AC3E}">
        <p14:creationId xmlns:p14="http://schemas.microsoft.com/office/powerpoint/2010/main" val="93432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Graphic spid="15" grpId="0">
        <p:bldAsOne/>
      </p:bldGraphic>
      <p:bldP spid="21" grpId="0" animBg="1"/>
      <p:bldP spid="22" grpId="0" animBg="1"/>
      <p:bldP spid="23" grpId="0" animBg="1"/>
      <p:bldP spid="24"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Tworzenie</a:t>
            </a:r>
            <a:r>
              <a:rPr lang="en-US" sz="2800" dirty="0">
                <a:latin typeface="Corbel" charset="0"/>
                <a:ea typeface="Corbel" charset="0"/>
                <a:cs typeface="Corbel" charset="0"/>
              </a:rPr>
              <a:t> </a:t>
            </a:r>
            <a:r>
              <a:rPr lang="en-US" sz="2800" dirty="0" err="1">
                <a:latin typeface="Corbel" charset="0"/>
                <a:ea typeface="Corbel" charset="0"/>
                <a:cs typeface="Corbel" charset="0"/>
              </a:rPr>
              <a:t>wysokiego</a:t>
            </a:r>
            <a:r>
              <a:rPr lang="en-US" sz="2800" dirty="0">
                <a:latin typeface="Corbel" charset="0"/>
                <a:ea typeface="Corbel" charset="0"/>
                <a:cs typeface="Corbel" charset="0"/>
              </a:rPr>
              <a:t> </a:t>
            </a:r>
            <a:r>
              <a:rPr lang="en-US" sz="2800" dirty="0" err="1">
                <a:latin typeface="Corbel" charset="0"/>
                <a:ea typeface="Corbel" charset="0"/>
                <a:cs typeface="Corbel" charset="0"/>
              </a:rPr>
              <a:t>poziomu</a:t>
            </a:r>
            <a:r>
              <a:rPr lang="en-US" sz="2800" dirty="0">
                <a:latin typeface="Corbel" charset="0"/>
                <a:ea typeface="Corbel" charset="0"/>
                <a:cs typeface="Corbel" charset="0"/>
              </a:rPr>
              <a:t> </a:t>
            </a:r>
            <a:r>
              <a:rPr lang="en-US" sz="2800" dirty="0" err="1">
                <a:latin typeface="Corbel" charset="0"/>
                <a:ea typeface="Corbel" charset="0"/>
                <a:cs typeface="Corbel" charset="0"/>
              </a:rPr>
              <a:t>świadomości</a:t>
            </a:r>
            <a:endParaRPr lang="en-US" sz="2800" dirty="0">
              <a:latin typeface="Corbel" charset="0"/>
              <a:ea typeface="Corbel" charset="0"/>
              <a:cs typeface="Corbel" charset="0"/>
            </a:endParaRPr>
          </a:p>
        </p:txBody>
      </p:sp>
      <p:sp>
        <p:nvSpPr>
          <p:cNvPr id="3" name="Text Placeholder 2"/>
          <p:cNvSpPr>
            <a:spLocks noGrp="1"/>
          </p:cNvSpPr>
          <p:nvPr>
            <p:ph type="body" sz="quarter" idx="11"/>
          </p:nvPr>
        </p:nvSpPr>
        <p:spPr>
          <a:xfrm>
            <a:off x="937986" y="1790700"/>
            <a:ext cx="8167914" cy="5600700"/>
          </a:xfrm>
        </p:spPr>
        <p:txBody>
          <a:bodyPr/>
          <a:lstStyle/>
          <a:p>
            <a:pPr marL="295470" lvl="0" indent="-285750">
              <a:spcBef>
                <a:spcPts val="0"/>
              </a:spcBef>
              <a:spcAft>
                <a:spcPts val="1417"/>
              </a:spcAft>
              <a:buFont typeface="Arial" charset="0"/>
              <a:buChar char="•"/>
            </a:pPr>
            <a:r>
              <a:rPr lang="en-US" sz="1600" b="1" dirty="0" err="1">
                <a:latin typeface="Corbel" pitchFamily="18"/>
              </a:rPr>
              <a:t>Poprzez</a:t>
            </a:r>
            <a:r>
              <a:rPr lang="en-US" sz="1600" b="1" dirty="0">
                <a:latin typeface="Corbel" pitchFamily="18"/>
              </a:rPr>
              <a:t> </a:t>
            </a:r>
            <a:r>
              <a:rPr lang="en-US" sz="1600" b="1" dirty="0" err="1">
                <a:latin typeface="Corbel" pitchFamily="18"/>
              </a:rPr>
              <a:t>pośredników</a:t>
            </a:r>
            <a:r>
              <a:rPr lang="en-US" sz="1600" b="1" dirty="0">
                <a:latin typeface="Corbel" pitchFamily="18"/>
              </a:rPr>
              <a:t>, </a:t>
            </a:r>
            <a:r>
              <a:rPr lang="en-US" sz="1600" dirty="0" err="1">
                <a:latin typeface="Corbel" pitchFamily="18"/>
              </a:rPr>
              <a:t>którzy</a:t>
            </a:r>
            <a:r>
              <a:rPr lang="en-US" sz="1600" dirty="0">
                <a:latin typeface="Corbel" pitchFamily="18"/>
              </a:rPr>
              <a:t> </a:t>
            </a:r>
            <a:r>
              <a:rPr lang="en-US" sz="1600" dirty="0" err="1">
                <a:latin typeface="Corbel" pitchFamily="18"/>
              </a:rPr>
              <a:t>mają</a:t>
            </a:r>
            <a:r>
              <a:rPr lang="en-US" sz="1600" dirty="0">
                <a:latin typeface="Corbel" pitchFamily="18"/>
              </a:rPr>
              <a:t> </a:t>
            </a:r>
            <a:r>
              <a:rPr lang="en-US" sz="1600" dirty="0" err="1">
                <a:latin typeface="Corbel" pitchFamily="18"/>
              </a:rPr>
              <a:t>bezpośredni</a:t>
            </a:r>
            <a:r>
              <a:rPr lang="en-US" sz="1600" dirty="0">
                <a:latin typeface="Corbel" pitchFamily="18"/>
              </a:rPr>
              <a:t> </a:t>
            </a:r>
            <a:r>
              <a:rPr lang="en-US" sz="1600" dirty="0" err="1">
                <a:latin typeface="Corbel" pitchFamily="18"/>
              </a:rPr>
              <a:t>kontakt</a:t>
            </a:r>
            <a:r>
              <a:rPr lang="en-US" sz="1600" dirty="0">
                <a:latin typeface="Corbel" pitchFamily="18"/>
              </a:rPr>
              <a:t> z </a:t>
            </a:r>
            <a:r>
              <a:rPr lang="en-US" sz="1600" dirty="0" err="1">
                <a:latin typeface="Corbel" pitchFamily="18"/>
              </a:rPr>
              <a:t>firmami</a:t>
            </a:r>
            <a:r>
              <a:rPr lang="en-US" sz="1600" dirty="0">
                <a:latin typeface="Corbel" pitchFamily="18"/>
              </a:rPr>
              <a:t> z </a:t>
            </a:r>
            <a:r>
              <a:rPr lang="en-US" sz="1600" dirty="0" err="1">
                <a:latin typeface="Corbel" pitchFamily="18"/>
              </a:rPr>
              <a:t>branży</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pomagają</a:t>
            </a:r>
            <a:r>
              <a:rPr lang="en-US" sz="1600" dirty="0">
                <a:latin typeface="Corbel" pitchFamily="18"/>
              </a:rPr>
              <a:t> w </a:t>
            </a:r>
            <a:r>
              <a:rPr lang="en-US" sz="1600" dirty="0" err="1">
                <a:latin typeface="Corbel" pitchFamily="18"/>
              </a:rPr>
              <a:t>kształtowaniu</a:t>
            </a:r>
            <a:r>
              <a:rPr lang="en-US" sz="1600" dirty="0">
                <a:latin typeface="Corbel" pitchFamily="18"/>
              </a:rPr>
              <a:t>  </a:t>
            </a:r>
            <a:r>
              <a:rPr lang="en-US" sz="1600" dirty="0" err="1">
                <a:latin typeface="Corbel" pitchFamily="18"/>
              </a:rPr>
              <a:t>trendow</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opinii</a:t>
            </a:r>
            <a:r>
              <a:rPr lang="en-US" sz="1600" dirty="0">
                <a:latin typeface="Corbel" pitchFamily="18"/>
              </a:rPr>
              <a:t>  w </a:t>
            </a:r>
            <a:r>
              <a:rPr lang="en-US" sz="1600" dirty="0" err="1">
                <a:latin typeface="Corbel" pitchFamily="18"/>
              </a:rPr>
              <a:t>branży</a:t>
            </a:r>
            <a:r>
              <a:rPr lang="en-US" sz="1600" dirty="0">
                <a:latin typeface="Corbel" pitchFamily="18"/>
              </a:rPr>
              <a:t>   (</a:t>
            </a:r>
            <a:r>
              <a:rPr lang="en-US" sz="1600" dirty="0" err="1">
                <a:latin typeface="Corbel" pitchFamily="18"/>
              </a:rPr>
              <a:t>na</a:t>
            </a:r>
            <a:r>
              <a:rPr lang="en-US" sz="1600" dirty="0">
                <a:latin typeface="Corbel" pitchFamily="18"/>
              </a:rPr>
              <a:t> </a:t>
            </a:r>
            <a:r>
              <a:rPr lang="en-US" sz="1600" dirty="0" err="1">
                <a:latin typeface="Corbel" pitchFamily="18"/>
              </a:rPr>
              <a:t>ogół</a:t>
            </a:r>
            <a:r>
              <a:rPr lang="en-US" sz="1600" dirty="0">
                <a:latin typeface="Corbel" pitchFamily="18"/>
              </a:rPr>
              <a:t> </a:t>
            </a:r>
            <a:r>
              <a:rPr lang="en-US" sz="1600" dirty="0" err="1">
                <a:latin typeface="Corbel" pitchFamily="18"/>
              </a:rPr>
              <a:t>są</a:t>
            </a:r>
            <a:r>
              <a:rPr lang="en-US" sz="1600" dirty="0">
                <a:latin typeface="Corbel" pitchFamily="18"/>
              </a:rPr>
              <a:t> </a:t>
            </a:r>
            <a:r>
              <a:rPr lang="en-US" sz="1600" dirty="0" err="1">
                <a:latin typeface="Corbel" pitchFamily="18"/>
              </a:rPr>
              <a:t>oni</a:t>
            </a:r>
            <a:r>
              <a:rPr lang="en-US" sz="1600" dirty="0">
                <a:latin typeface="Corbel" pitchFamily="18"/>
              </a:rPr>
              <a:t> </a:t>
            </a:r>
            <a:r>
              <a:rPr lang="en-US" sz="1600" dirty="0" err="1">
                <a:latin typeface="Corbel" pitchFamily="18"/>
              </a:rPr>
              <a:t>ze</a:t>
            </a:r>
            <a:r>
              <a:rPr lang="en-US" sz="1600" dirty="0">
                <a:latin typeface="Corbel" pitchFamily="18"/>
              </a:rPr>
              <a:t> </a:t>
            </a:r>
            <a:r>
              <a:rPr lang="en-US" sz="1600" dirty="0" err="1">
                <a:latin typeface="Corbel" pitchFamily="18"/>
              </a:rPr>
              <a:t>sobą</a:t>
            </a:r>
            <a:r>
              <a:rPr lang="en-US" sz="1600" dirty="0">
                <a:latin typeface="Corbel" pitchFamily="18"/>
              </a:rPr>
              <a:t> </a:t>
            </a:r>
            <a:r>
              <a:rPr lang="en-US" sz="1600" dirty="0" err="1">
                <a:latin typeface="Corbel" pitchFamily="18"/>
              </a:rPr>
              <a:t>powiązani</a:t>
            </a:r>
            <a:r>
              <a:rPr lang="en-US" sz="1600" dirty="0">
                <a:latin typeface="Corbel" pitchFamily="18"/>
              </a:rPr>
              <a:t>).</a:t>
            </a:r>
          </a:p>
          <a:p>
            <a:pPr marL="519539" lvl="3" indent="-342900">
              <a:spcBef>
                <a:spcPts val="0"/>
              </a:spcBef>
              <a:spcAft>
                <a:spcPts val="0"/>
              </a:spcAft>
              <a:buFont typeface="+mj-lt"/>
              <a:buAutoNum type="arabicPeriod"/>
            </a:pPr>
            <a:r>
              <a:rPr lang="en-US" sz="1600" dirty="0">
                <a:latin typeface="Corbel" pitchFamily="18"/>
              </a:rPr>
              <a:t>“Third parties” : </a:t>
            </a:r>
            <a:r>
              <a:rPr lang="en-US" sz="1600" dirty="0" err="1">
                <a:latin typeface="Corbel" pitchFamily="18"/>
              </a:rPr>
              <a:t>księgowi</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prawnicy</a:t>
            </a:r>
            <a:endParaRPr lang="en-US" sz="1600" dirty="0">
              <a:latin typeface="Corbel" pitchFamily="18"/>
            </a:endParaRPr>
          </a:p>
          <a:p>
            <a:pPr marL="519539" lvl="3" indent="-342900">
              <a:spcBef>
                <a:spcPts val="0"/>
              </a:spcBef>
              <a:spcAft>
                <a:spcPts val="0"/>
              </a:spcAft>
              <a:buFont typeface="+mj-lt"/>
              <a:buAutoNum type="arabicPeriod"/>
            </a:pPr>
            <a:r>
              <a:rPr lang="en-US" sz="1600" dirty="0">
                <a:latin typeface="Corbel" pitchFamily="18"/>
              </a:rPr>
              <a:t>“Multipliers”: </a:t>
            </a:r>
            <a:r>
              <a:rPr lang="en-US" sz="1600" dirty="0" err="1">
                <a:latin typeface="Corbel" pitchFamily="18"/>
              </a:rPr>
              <a:t>stowarzyszenia</a:t>
            </a:r>
            <a:r>
              <a:rPr lang="en-US" sz="1600" dirty="0">
                <a:latin typeface="Corbel" pitchFamily="18"/>
              </a:rPr>
              <a:t> </a:t>
            </a:r>
            <a:r>
              <a:rPr lang="en-US" sz="1600" dirty="0" err="1">
                <a:latin typeface="Corbel" pitchFamily="18"/>
              </a:rPr>
              <a:t>branżowe</a:t>
            </a:r>
            <a:endParaRPr lang="en-US" sz="1600" dirty="0">
              <a:latin typeface="Corbel" pitchFamily="18"/>
            </a:endParaRPr>
          </a:p>
          <a:p>
            <a:pPr marL="519539" lvl="3" indent="-342900">
              <a:spcBef>
                <a:spcPts val="0"/>
              </a:spcBef>
              <a:spcAft>
                <a:spcPts val="0"/>
              </a:spcAft>
              <a:buFont typeface="+mj-lt"/>
              <a:buAutoNum type="arabicPeriod"/>
            </a:pPr>
            <a:r>
              <a:rPr lang="en-US" sz="1600" dirty="0">
                <a:latin typeface="Corbel" pitchFamily="18"/>
              </a:rPr>
              <a:t>“Influencers”: </a:t>
            </a:r>
            <a:r>
              <a:rPr lang="en-US" sz="1600" dirty="0" err="1">
                <a:latin typeface="Corbel" pitchFamily="18"/>
              </a:rPr>
              <a:t>konsultanci</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pracownicy</a:t>
            </a:r>
            <a:r>
              <a:rPr lang="en-US" sz="1600" dirty="0">
                <a:latin typeface="Corbel" pitchFamily="18"/>
              </a:rPr>
              <a:t> </a:t>
            </a:r>
            <a:r>
              <a:rPr lang="en-US" sz="1600" dirty="0" err="1">
                <a:latin typeface="Corbel" pitchFamily="18"/>
              </a:rPr>
              <a:t>naukow</a:t>
            </a:r>
            <a:endParaRPr lang="en-US" sz="1600" dirty="0">
              <a:latin typeface="Corbel" pitchFamily="18"/>
            </a:endParaRPr>
          </a:p>
          <a:p>
            <a:pPr marL="519539" lvl="3" indent="-342900">
              <a:spcBef>
                <a:spcPts val="0"/>
              </a:spcBef>
              <a:spcAft>
                <a:spcPts val="0"/>
              </a:spcAft>
              <a:buFont typeface="+mj-lt"/>
              <a:buAutoNum type="arabicPeriod"/>
            </a:pPr>
            <a:endParaRPr lang="en-US" sz="1600" dirty="0">
              <a:latin typeface="Corbel" pitchFamily="18"/>
            </a:endParaRPr>
          </a:p>
          <a:p>
            <a:pPr marL="285750" lvl="0" indent="-285750">
              <a:spcBef>
                <a:spcPts val="0"/>
              </a:spcBef>
              <a:spcAft>
                <a:spcPts val="0"/>
              </a:spcAft>
              <a:buSzPct val="100000"/>
              <a:buFont typeface="Arial" charset="0"/>
              <a:buChar char="•"/>
            </a:pPr>
            <a:r>
              <a:rPr lang="en-US" sz="1600" b="1" dirty="0" err="1">
                <a:latin typeface="Corbel" pitchFamily="18"/>
              </a:rPr>
              <a:t>Poprzez</a:t>
            </a:r>
            <a:r>
              <a:rPr lang="en-US" sz="1600" b="1" dirty="0">
                <a:latin typeface="Corbel" pitchFamily="18"/>
              </a:rPr>
              <a:t> </a:t>
            </a:r>
            <a:r>
              <a:rPr lang="en-US" sz="1600" b="1" dirty="0" err="1">
                <a:latin typeface="Corbel" pitchFamily="18"/>
              </a:rPr>
              <a:t>obecnych</a:t>
            </a:r>
            <a:r>
              <a:rPr lang="en-US" sz="1600" b="1" dirty="0">
                <a:latin typeface="Corbel" pitchFamily="18"/>
              </a:rPr>
              <a:t> </a:t>
            </a:r>
            <a:r>
              <a:rPr lang="en-US" sz="1600" b="1" dirty="0" err="1">
                <a:latin typeface="Corbel" pitchFamily="18"/>
              </a:rPr>
              <a:t>inwestorów</a:t>
            </a:r>
            <a:r>
              <a:rPr lang="en-US" sz="1600" b="1" dirty="0">
                <a:latin typeface="Corbel" pitchFamily="18"/>
              </a:rPr>
              <a:t>.    </a:t>
            </a:r>
          </a:p>
          <a:p>
            <a:pPr lvl="0">
              <a:spcBef>
                <a:spcPts val="0"/>
              </a:spcBef>
              <a:spcAft>
                <a:spcPts val="0"/>
              </a:spcAft>
              <a:buSzPct val="100000"/>
            </a:pPr>
            <a:r>
              <a:rPr lang="en-US" sz="1600" dirty="0">
                <a:latin typeface="Corbel" pitchFamily="18"/>
              </a:rPr>
              <a:t>W </a:t>
            </a:r>
            <a:r>
              <a:rPr lang="en-US" sz="1600" dirty="0" err="1">
                <a:latin typeface="Corbel" pitchFamily="18"/>
              </a:rPr>
              <a:t>wielu</a:t>
            </a:r>
            <a:r>
              <a:rPr lang="en-US" sz="1600" dirty="0">
                <a:latin typeface="Corbel" pitchFamily="18"/>
              </a:rPr>
              <a:t> </a:t>
            </a:r>
            <a:r>
              <a:rPr lang="en-US" sz="1600" dirty="0" err="1">
                <a:latin typeface="Corbel" pitchFamily="18"/>
              </a:rPr>
              <a:t>lokalizacjach</a:t>
            </a:r>
            <a:r>
              <a:rPr lang="en-US" sz="1600" dirty="0">
                <a:latin typeface="Corbel" pitchFamily="18"/>
              </a:rPr>
              <a:t> </a:t>
            </a:r>
            <a:r>
              <a:rPr lang="en-US" sz="1600" dirty="0" err="1">
                <a:latin typeface="Corbel" pitchFamily="18"/>
              </a:rPr>
              <a:t>większość</a:t>
            </a:r>
            <a:r>
              <a:rPr lang="en-US" sz="1600" dirty="0">
                <a:latin typeface="Corbel" pitchFamily="18"/>
              </a:rPr>
              <a:t> FDI </a:t>
            </a:r>
            <a:r>
              <a:rPr lang="en-US" sz="1600" dirty="0" err="1">
                <a:latin typeface="Corbel" pitchFamily="18"/>
              </a:rPr>
              <a:t>pochodzi</a:t>
            </a:r>
            <a:r>
              <a:rPr lang="en-US" sz="1600" dirty="0">
                <a:latin typeface="Corbel" pitchFamily="18"/>
              </a:rPr>
              <a:t> z </a:t>
            </a:r>
            <a:r>
              <a:rPr lang="en-US" sz="1600" dirty="0" err="1">
                <a:latin typeface="Corbel" pitchFamily="18"/>
              </a:rPr>
              <a:t>rozbudowy</a:t>
            </a:r>
            <a:r>
              <a:rPr lang="en-US" sz="1600" dirty="0">
                <a:latin typeface="Corbel" pitchFamily="18"/>
              </a:rPr>
              <a:t> </a:t>
            </a:r>
            <a:r>
              <a:rPr lang="en-US" sz="1600" dirty="0" err="1">
                <a:latin typeface="Corbel" pitchFamily="18"/>
              </a:rPr>
              <a:t>już</a:t>
            </a:r>
            <a:r>
              <a:rPr lang="en-US" sz="1600" dirty="0">
                <a:latin typeface="Corbel" pitchFamily="18"/>
              </a:rPr>
              <a:t>  </a:t>
            </a:r>
            <a:r>
              <a:rPr lang="en-US" sz="1600" dirty="0" err="1">
                <a:latin typeface="Corbel" pitchFamily="18"/>
              </a:rPr>
              <a:t>istniejących</a:t>
            </a:r>
            <a:r>
              <a:rPr lang="en-US" sz="1600" dirty="0">
                <a:latin typeface="Corbel" pitchFamily="18"/>
              </a:rPr>
              <a:t> </a:t>
            </a:r>
            <a:r>
              <a:rPr lang="en-US" sz="1600" dirty="0" err="1">
                <a:latin typeface="Corbel" pitchFamily="18"/>
              </a:rPr>
              <a:t>inwestycji</a:t>
            </a:r>
            <a:r>
              <a:rPr lang="en-US" sz="1600" dirty="0">
                <a:latin typeface="Corbel" pitchFamily="18"/>
              </a:rPr>
              <a:t>, </a:t>
            </a:r>
            <a:r>
              <a:rPr lang="en-US" sz="1600" dirty="0" err="1">
                <a:latin typeface="Corbel" pitchFamily="18"/>
              </a:rPr>
              <a:t>albo</a:t>
            </a:r>
            <a:r>
              <a:rPr lang="en-US" sz="1600" dirty="0">
                <a:latin typeface="Corbel" pitchFamily="18"/>
              </a:rPr>
              <a:t> od </a:t>
            </a:r>
            <a:r>
              <a:rPr lang="en-US" sz="1600" dirty="0" err="1">
                <a:latin typeface="Corbel" pitchFamily="18"/>
              </a:rPr>
              <a:t>ich</a:t>
            </a:r>
            <a:r>
              <a:rPr lang="en-US" sz="1600" dirty="0">
                <a:latin typeface="Corbel" pitchFamily="18"/>
              </a:rPr>
              <a:t>  </a:t>
            </a:r>
            <a:r>
              <a:rPr lang="en-US" sz="1600" dirty="0" err="1">
                <a:latin typeface="Corbel" pitchFamily="18"/>
              </a:rPr>
              <a:t>dostawców</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klientów</a:t>
            </a:r>
            <a:r>
              <a:rPr lang="en-US" sz="1600" dirty="0">
                <a:latin typeface="Corbel" pitchFamily="18"/>
              </a:rPr>
              <a:t>.</a:t>
            </a:r>
          </a:p>
          <a:p>
            <a:pPr lvl="0">
              <a:spcBef>
                <a:spcPts val="0"/>
              </a:spcBef>
              <a:spcAft>
                <a:spcPts val="0"/>
              </a:spcAft>
              <a:buSzPct val="100000"/>
            </a:pPr>
            <a:endParaRPr lang="en-US" sz="1600" dirty="0">
              <a:latin typeface="Corbel" pitchFamily="18"/>
            </a:endParaRPr>
          </a:p>
          <a:p>
            <a:pPr marL="285750" lvl="0" indent="-285750">
              <a:spcBef>
                <a:spcPts val="0"/>
              </a:spcBef>
              <a:spcAft>
                <a:spcPts val="0"/>
              </a:spcAft>
              <a:buSzPct val="100000"/>
              <a:buFont typeface="Arial" charset="0"/>
              <a:buChar char="•"/>
            </a:pPr>
            <a:r>
              <a:rPr lang="en-US" sz="1600" b="1" dirty="0" err="1">
                <a:latin typeface="Corbel" pitchFamily="18"/>
              </a:rPr>
              <a:t>Poprzez</a:t>
            </a:r>
            <a:r>
              <a:rPr lang="en-US" sz="1600" b="1" dirty="0">
                <a:latin typeface="Corbel" pitchFamily="18"/>
              </a:rPr>
              <a:t> </a:t>
            </a:r>
            <a:r>
              <a:rPr lang="en-US" sz="1600" b="1" dirty="0" err="1">
                <a:latin typeface="Corbel" pitchFamily="18"/>
              </a:rPr>
              <a:t>zagraniczne</a:t>
            </a:r>
            <a:r>
              <a:rPr lang="en-US" sz="1600" b="1" dirty="0">
                <a:latin typeface="Corbel" pitchFamily="18"/>
              </a:rPr>
              <a:t>  </a:t>
            </a:r>
            <a:r>
              <a:rPr lang="en-US" sz="1600" b="1" dirty="0" err="1">
                <a:latin typeface="Corbel" pitchFamily="18"/>
              </a:rPr>
              <a:t>biura</a:t>
            </a:r>
            <a:endParaRPr lang="en-US" sz="1600" b="1" dirty="0">
              <a:latin typeface="Corbel" pitchFamily="18"/>
            </a:endParaRPr>
          </a:p>
          <a:p>
            <a:pPr lvl="0">
              <a:spcBef>
                <a:spcPts val="0"/>
              </a:spcBef>
              <a:spcAft>
                <a:spcPts val="0"/>
              </a:spcAft>
              <a:buSzPct val="100000"/>
            </a:pPr>
            <a:r>
              <a:rPr lang="en-US" sz="1600" b="1" dirty="0">
                <a:latin typeface="Corbel" pitchFamily="18"/>
              </a:rPr>
              <a:t> </a:t>
            </a:r>
            <a:r>
              <a:rPr lang="en-US" sz="1600" dirty="0">
                <a:latin typeface="Corbel" pitchFamily="18"/>
              </a:rPr>
              <a:t>Z </a:t>
            </a:r>
            <a:r>
              <a:rPr lang="en-US" sz="1600" dirty="0" err="1">
                <a:latin typeface="Corbel" pitchFamily="18"/>
              </a:rPr>
              <a:t>dedykowanymi</a:t>
            </a:r>
            <a:r>
              <a:rPr lang="en-US" sz="1600" dirty="0">
                <a:latin typeface="Corbel" pitchFamily="18"/>
              </a:rPr>
              <a:t> </a:t>
            </a:r>
            <a:r>
              <a:rPr lang="en-US" sz="1600" dirty="0" err="1">
                <a:latin typeface="Corbel" pitchFamily="18"/>
              </a:rPr>
              <a:t>przedstawicielami</a:t>
            </a:r>
            <a:r>
              <a:rPr lang="en-US" sz="1600" dirty="0">
                <a:latin typeface="Corbel" pitchFamily="18"/>
              </a:rPr>
              <a:t> do </a:t>
            </a:r>
            <a:r>
              <a:rPr lang="en-US" sz="1600" dirty="0" err="1">
                <a:latin typeface="Corbel" pitchFamily="18"/>
              </a:rPr>
              <a:t>przyciągania</a:t>
            </a:r>
            <a:r>
              <a:rPr lang="en-US" sz="1600" dirty="0">
                <a:latin typeface="Corbel" pitchFamily="18"/>
              </a:rPr>
              <a:t> </a:t>
            </a:r>
            <a:r>
              <a:rPr lang="en-US" sz="1600" dirty="0" err="1">
                <a:latin typeface="Corbel" pitchFamily="18"/>
              </a:rPr>
              <a:t>inwestycji</a:t>
            </a:r>
            <a:r>
              <a:rPr lang="en-US" sz="1600" dirty="0">
                <a:latin typeface="Corbel" pitchFamily="18"/>
              </a:rPr>
              <a:t> </a:t>
            </a:r>
            <a:r>
              <a:rPr lang="en-US" sz="1600" dirty="0" err="1">
                <a:latin typeface="Corbel" pitchFamily="18"/>
              </a:rPr>
              <a:t>zagranicznych</a:t>
            </a:r>
            <a:r>
              <a:rPr lang="en-US" sz="1600" dirty="0">
                <a:latin typeface="Corbel" pitchFamily="18"/>
              </a:rPr>
              <a:t>.</a:t>
            </a:r>
          </a:p>
          <a:p>
            <a:pPr lvl="0">
              <a:spcBef>
                <a:spcPts val="0"/>
              </a:spcBef>
              <a:spcAft>
                <a:spcPts val="0"/>
              </a:spcAft>
              <a:buSzPct val="100000"/>
            </a:pPr>
            <a:endParaRPr lang="en-US" sz="1600" dirty="0">
              <a:latin typeface="Corbel" pitchFamily="18"/>
            </a:endParaRPr>
          </a:p>
          <a:p>
            <a:pPr marL="285750" lvl="0" indent="-285750">
              <a:spcBef>
                <a:spcPts val="0"/>
              </a:spcBef>
              <a:spcAft>
                <a:spcPts val="0"/>
              </a:spcAft>
              <a:buSzPct val="100000"/>
              <a:buFont typeface="Arial" charset="0"/>
              <a:buChar char="•"/>
            </a:pPr>
            <a:r>
              <a:rPr lang="en-US" sz="1600" b="1" dirty="0" err="1">
                <a:latin typeface="Corbel" pitchFamily="18"/>
              </a:rPr>
              <a:t>Przez</a:t>
            </a:r>
            <a:r>
              <a:rPr lang="en-US" sz="1600" b="1" dirty="0">
                <a:latin typeface="Corbel" pitchFamily="18"/>
              </a:rPr>
              <a:t> </a:t>
            </a:r>
            <a:r>
              <a:rPr lang="en-US" sz="1600" b="1" dirty="0" err="1">
                <a:latin typeface="Corbel" pitchFamily="18"/>
              </a:rPr>
              <a:t>agencje</a:t>
            </a:r>
            <a:r>
              <a:rPr lang="en-US" sz="1600" b="1" dirty="0">
                <a:latin typeface="Corbel" pitchFamily="18"/>
              </a:rPr>
              <a:t> </a:t>
            </a:r>
            <a:r>
              <a:rPr lang="en-US" sz="1600" b="1" dirty="0" err="1">
                <a:latin typeface="Corbel" pitchFamily="18"/>
              </a:rPr>
              <a:t>rządowe</a:t>
            </a:r>
            <a:r>
              <a:rPr lang="en-US" sz="1600" b="1" dirty="0">
                <a:latin typeface="Corbel" pitchFamily="18"/>
              </a:rPr>
              <a:t> </a:t>
            </a:r>
            <a:r>
              <a:rPr lang="en-US" sz="1600" b="1" dirty="0" err="1">
                <a:latin typeface="Corbel" pitchFamily="18"/>
              </a:rPr>
              <a:t>i</a:t>
            </a:r>
            <a:r>
              <a:rPr lang="en-US" sz="1600" b="1" dirty="0">
                <a:latin typeface="Corbel" pitchFamily="18"/>
              </a:rPr>
              <a:t> partner</a:t>
            </a:r>
            <a:r>
              <a:rPr lang="pl-PL" sz="1600" b="1" dirty="0">
                <a:latin typeface="Corbel" pitchFamily="18"/>
              </a:rPr>
              <a:t>ó</a:t>
            </a:r>
            <a:r>
              <a:rPr lang="en-US" sz="1600" b="1" dirty="0">
                <a:latin typeface="Corbel" pitchFamily="18"/>
              </a:rPr>
              <a:t>w </a:t>
            </a:r>
          </a:p>
          <a:p>
            <a:pPr lvl="0">
              <a:spcBef>
                <a:spcPts val="0"/>
              </a:spcBef>
              <a:spcAft>
                <a:spcPts val="0"/>
              </a:spcAft>
              <a:buSzPct val="100000"/>
            </a:pPr>
            <a:r>
              <a:rPr lang="en-US" sz="1600" dirty="0" err="1">
                <a:latin typeface="Corbel" pitchFamily="18"/>
              </a:rPr>
              <a:t>Biura</a:t>
            </a:r>
            <a:r>
              <a:rPr lang="en-US" sz="1600" dirty="0">
                <a:latin typeface="Corbel" pitchFamily="18"/>
              </a:rPr>
              <a:t> </a:t>
            </a:r>
            <a:r>
              <a:rPr lang="en-US" sz="1600" dirty="0" err="1">
                <a:latin typeface="Corbel" pitchFamily="18"/>
              </a:rPr>
              <a:t>handlu</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inwestycji</a:t>
            </a:r>
            <a:r>
              <a:rPr lang="en-US" sz="1600" dirty="0">
                <a:latin typeface="Corbel" pitchFamily="18"/>
              </a:rPr>
              <a:t>, </a:t>
            </a:r>
            <a:r>
              <a:rPr lang="en-US" sz="1600" dirty="0" err="1">
                <a:latin typeface="Corbel" pitchFamily="18"/>
              </a:rPr>
              <a:t>ambasady</a:t>
            </a:r>
            <a:r>
              <a:rPr lang="en-US" sz="1600" dirty="0">
                <a:latin typeface="Corbel" pitchFamily="18"/>
              </a:rPr>
              <a:t>, </a:t>
            </a:r>
            <a:r>
              <a:rPr lang="en-US" sz="1600" dirty="0" err="1">
                <a:latin typeface="Corbel" pitchFamily="18"/>
              </a:rPr>
              <a:t>konsulaty</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izby</a:t>
            </a:r>
            <a:r>
              <a:rPr lang="en-US" sz="1600" dirty="0">
                <a:latin typeface="Corbel" pitchFamily="18"/>
              </a:rPr>
              <a:t> </a:t>
            </a:r>
            <a:r>
              <a:rPr lang="en-US" sz="1600" dirty="0" err="1">
                <a:latin typeface="Corbel" pitchFamily="18"/>
              </a:rPr>
              <a:t>gospodarcze</a:t>
            </a:r>
            <a:r>
              <a:rPr lang="en-US" sz="1600" dirty="0">
                <a:latin typeface="Corbel" pitchFamily="18"/>
              </a:rPr>
              <a:t> </a:t>
            </a:r>
            <a:r>
              <a:rPr lang="en-US" sz="1600" dirty="0" err="1">
                <a:latin typeface="Corbel" pitchFamily="18"/>
              </a:rPr>
              <a:t>poszczególnych</a:t>
            </a:r>
            <a:r>
              <a:rPr lang="en-US" sz="1600" dirty="0">
                <a:latin typeface="Corbel" pitchFamily="18"/>
              </a:rPr>
              <a:t> </a:t>
            </a:r>
            <a:r>
              <a:rPr lang="en-US" sz="1600" dirty="0" err="1">
                <a:latin typeface="Corbel" pitchFamily="18"/>
              </a:rPr>
              <a:t>kraj</a:t>
            </a:r>
            <a:r>
              <a:rPr lang="pl-PL" sz="1600" dirty="0">
                <a:latin typeface="Corbel" pitchFamily="18"/>
              </a:rPr>
              <a:t>ó</a:t>
            </a:r>
            <a:r>
              <a:rPr lang="en-US" sz="1600" dirty="0">
                <a:latin typeface="Corbel" pitchFamily="18"/>
              </a:rPr>
              <a:t>w.</a:t>
            </a:r>
          </a:p>
          <a:p>
            <a:pPr lvl="0">
              <a:spcBef>
                <a:spcPts val="0"/>
              </a:spcBef>
              <a:spcAft>
                <a:spcPts val="0"/>
              </a:spcAft>
              <a:buSzPct val="100000"/>
            </a:pPr>
            <a:endParaRPr lang="en-US" sz="1600" dirty="0">
              <a:latin typeface="Corbel" pitchFamily="18"/>
            </a:endParaRPr>
          </a:p>
          <a:p>
            <a:pPr marL="285750" lvl="0" indent="-285750">
              <a:spcBef>
                <a:spcPts val="0"/>
              </a:spcBef>
              <a:spcAft>
                <a:spcPts val="0"/>
              </a:spcAft>
              <a:buSzPct val="100000"/>
              <a:buFont typeface="Arial" charset="0"/>
              <a:buChar char="•"/>
            </a:pPr>
            <a:r>
              <a:rPr lang="en-US" sz="1600" b="1" dirty="0" err="1">
                <a:latin typeface="Corbel" pitchFamily="18"/>
              </a:rPr>
              <a:t>Poprzez</a:t>
            </a:r>
            <a:r>
              <a:rPr lang="en-US" sz="1600" b="1" dirty="0">
                <a:latin typeface="Corbel" pitchFamily="18"/>
              </a:rPr>
              <a:t> </a:t>
            </a:r>
            <a:r>
              <a:rPr lang="en-US" sz="1600" b="1" dirty="0" err="1">
                <a:latin typeface="Corbel" pitchFamily="18"/>
              </a:rPr>
              <a:t>narzędzia</a:t>
            </a:r>
            <a:r>
              <a:rPr lang="en-US" sz="1600" b="1" dirty="0">
                <a:latin typeface="Corbel" pitchFamily="18"/>
              </a:rPr>
              <a:t> </a:t>
            </a:r>
            <a:r>
              <a:rPr lang="en-US" sz="1600" b="1" dirty="0" err="1">
                <a:latin typeface="Corbel" pitchFamily="18"/>
              </a:rPr>
              <a:t>promocyjne</a:t>
            </a:r>
            <a:r>
              <a:rPr lang="en-US" sz="1600" b="1" dirty="0">
                <a:latin typeface="Corbel" pitchFamily="18"/>
              </a:rPr>
              <a:t> </a:t>
            </a:r>
          </a:p>
          <a:p>
            <a:pPr lvl="0">
              <a:spcBef>
                <a:spcPts val="0"/>
              </a:spcBef>
              <a:spcAft>
                <a:spcPts val="0"/>
              </a:spcAft>
              <a:buSzPct val="100000"/>
            </a:pPr>
            <a:r>
              <a:rPr lang="en-US" sz="1600" dirty="0">
                <a:latin typeface="Corbel" pitchFamily="18"/>
              </a:rPr>
              <a:t>W </a:t>
            </a:r>
            <a:r>
              <a:rPr lang="en-US" sz="1600" dirty="0" err="1">
                <a:latin typeface="Corbel" pitchFamily="18"/>
              </a:rPr>
              <a:t>kampaniach</a:t>
            </a:r>
            <a:r>
              <a:rPr lang="en-US" sz="1600" dirty="0">
                <a:latin typeface="Corbel" pitchFamily="18"/>
              </a:rPr>
              <a:t>  </a:t>
            </a:r>
            <a:r>
              <a:rPr lang="en-US" sz="1600" dirty="0" err="1">
                <a:latin typeface="Corbel" pitchFamily="18"/>
              </a:rPr>
              <a:t>marketingowych</a:t>
            </a:r>
            <a:r>
              <a:rPr lang="en-US" sz="1600" dirty="0">
                <a:latin typeface="Corbel" pitchFamily="18"/>
              </a:rPr>
              <a:t> 360 ° (</a:t>
            </a:r>
            <a:r>
              <a:rPr lang="en-US" sz="1600" dirty="0" err="1">
                <a:latin typeface="Corbel" pitchFamily="18"/>
              </a:rPr>
              <a:t>reklama</a:t>
            </a:r>
            <a:r>
              <a:rPr lang="en-US" sz="1600" dirty="0">
                <a:latin typeface="Corbel" pitchFamily="18"/>
              </a:rPr>
              <a:t>, PR, branding, sponsoring, </a:t>
            </a:r>
            <a:r>
              <a:rPr lang="en-US" sz="1600" dirty="0" err="1">
                <a:latin typeface="Corbel" pitchFamily="18"/>
              </a:rPr>
              <a:t>stron</a:t>
            </a:r>
            <a:r>
              <a:rPr lang="pl-PL" sz="1600" dirty="0">
                <a:latin typeface="Corbel" pitchFamily="18"/>
              </a:rPr>
              <a:t>ę</a:t>
            </a:r>
            <a:r>
              <a:rPr lang="en-US" sz="1600" dirty="0">
                <a:latin typeface="Corbel" pitchFamily="18"/>
              </a:rPr>
              <a:t>  </a:t>
            </a:r>
            <a:r>
              <a:rPr lang="en-US" sz="1600" dirty="0" err="1">
                <a:latin typeface="Corbel" pitchFamily="18"/>
              </a:rPr>
              <a:t>internetowa</a:t>
            </a:r>
            <a:r>
              <a:rPr lang="en-US" sz="1600" dirty="0">
                <a:latin typeface="Corbel" pitchFamily="18"/>
              </a:rPr>
              <a:t>, media  </a:t>
            </a:r>
            <a:r>
              <a:rPr lang="en-US" sz="1600" dirty="0" err="1">
                <a:latin typeface="Corbel" pitchFamily="18"/>
              </a:rPr>
              <a:t>społecznościowe</a:t>
            </a:r>
            <a:r>
              <a:rPr lang="en-US" sz="1600" dirty="0">
                <a:latin typeface="Corbel" pitchFamily="18"/>
              </a:rPr>
              <a:t>, </a:t>
            </a:r>
            <a:r>
              <a:rPr lang="en-US" sz="1600" dirty="0" err="1">
                <a:latin typeface="Corbel" pitchFamily="18"/>
              </a:rPr>
              <a:t>wystepy</a:t>
            </a:r>
            <a:r>
              <a:rPr lang="en-US" sz="1600" dirty="0">
                <a:latin typeface="Corbel" pitchFamily="18"/>
              </a:rPr>
              <a:t>, </a:t>
            </a:r>
            <a:r>
              <a:rPr lang="en-US" sz="1600" dirty="0" err="1">
                <a:latin typeface="Corbel" pitchFamily="18"/>
              </a:rPr>
              <a:t>oragnizacja</a:t>
            </a:r>
            <a:r>
              <a:rPr lang="en-US" sz="1600" dirty="0">
                <a:latin typeface="Corbel" pitchFamily="18"/>
              </a:rPr>
              <a:t> </a:t>
            </a:r>
            <a:r>
              <a:rPr lang="en-US" sz="1600" dirty="0" err="1">
                <a:latin typeface="Corbel" pitchFamily="18"/>
              </a:rPr>
              <a:t>seminariow</a:t>
            </a:r>
            <a:r>
              <a:rPr lang="en-US" sz="1600" dirty="0">
                <a:latin typeface="Corbel" pitchFamily="18"/>
              </a:rPr>
              <a:t>, </a:t>
            </a:r>
            <a:r>
              <a:rPr lang="en-US" sz="1600" dirty="0" err="1">
                <a:latin typeface="Corbel" pitchFamily="18"/>
              </a:rPr>
              <a:t>broszury</a:t>
            </a:r>
            <a:r>
              <a:rPr lang="en-US" sz="1600" dirty="0">
                <a:latin typeface="Corbel" pitchFamily="18"/>
              </a:rPr>
              <a:t>…)</a:t>
            </a:r>
          </a:p>
          <a:p>
            <a:pPr marL="11113" lvl="3" indent="0">
              <a:buNone/>
            </a:pPr>
            <a:endParaRPr lang="en-US" sz="16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66045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7" y="838200"/>
            <a:ext cx="6165274" cy="457200"/>
          </a:xfrm>
        </p:spPr>
        <p:txBody>
          <a:bodyPr/>
          <a:lstStyle/>
          <a:p>
            <a:pPr fontAlgn="ctr">
              <a:lnSpc>
                <a:spcPts val="2640"/>
              </a:lnSpc>
              <a:buClr>
                <a:srgbClr val="214757"/>
              </a:buClr>
              <a:buSzPct val="100000"/>
            </a:pPr>
            <a:r>
              <a:rPr lang="en-US" sz="2800" err="1">
                <a:latin typeface="Corbel" charset="0"/>
                <a:ea typeface="Corbel" charset="0"/>
                <a:cs typeface="Corbel" charset="0"/>
              </a:rPr>
              <a:t>Podstawowe</a:t>
            </a:r>
            <a:r>
              <a:rPr lang="en-US" sz="2800" dirty="0">
                <a:latin typeface="Corbel" charset="0"/>
                <a:ea typeface="Corbel" charset="0"/>
                <a:cs typeface="Corbel" charset="0"/>
              </a:rPr>
              <a:t> </a:t>
            </a:r>
            <a:r>
              <a:rPr lang="en-US" sz="2800" dirty="0" err="1">
                <a:latin typeface="Corbel" charset="0"/>
                <a:ea typeface="Corbel" charset="0"/>
                <a:cs typeface="Corbel" charset="0"/>
              </a:rPr>
              <a:t>wymagania</a:t>
            </a:r>
            <a:r>
              <a:rPr lang="en-US" sz="2800" dirty="0">
                <a:latin typeface="Corbel" charset="0"/>
                <a:ea typeface="Corbel" charset="0"/>
                <a:cs typeface="Corbel" charset="0"/>
              </a:rPr>
              <a:t> </a:t>
            </a:r>
            <a:r>
              <a:rPr lang="en-US" sz="2800" dirty="0" err="1">
                <a:latin typeface="Corbel" charset="0"/>
                <a:ea typeface="Corbel" charset="0"/>
                <a:cs typeface="Corbel" charset="0"/>
              </a:rPr>
              <a:t>potrzebne</a:t>
            </a:r>
            <a:r>
              <a:rPr lang="en-US" sz="2800" dirty="0">
                <a:latin typeface="Corbel" charset="0"/>
                <a:ea typeface="Corbel" charset="0"/>
                <a:cs typeface="Corbel" charset="0"/>
              </a:rPr>
              <a:t> do </a:t>
            </a:r>
            <a:r>
              <a:rPr lang="en-US" sz="2800" dirty="0" err="1">
                <a:latin typeface="Corbel" charset="0"/>
                <a:ea typeface="Corbel" charset="0"/>
                <a:cs typeface="Corbel" charset="0"/>
              </a:rPr>
              <a:t>przyciągania</a:t>
            </a:r>
            <a:r>
              <a:rPr lang="en-US" sz="2800" dirty="0">
                <a:latin typeface="Corbel" charset="0"/>
                <a:ea typeface="Corbel" charset="0"/>
                <a:cs typeface="Corbel" charset="0"/>
              </a:rPr>
              <a:t> FDI</a:t>
            </a:r>
          </a:p>
        </p:txBody>
      </p:sp>
      <p:grpSp>
        <p:nvGrpSpPr>
          <p:cNvPr id="5" name="Group 4"/>
          <p:cNvGrpSpPr/>
          <p:nvPr/>
        </p:nvGrpSpPr>
        <p:grpSpPr>
          <a:xfrm>
            <a:off x="3619500" y="2073031"/>
            <a:ext cx="3877529" cy="406953"/>
            <a:chOff x="2377439" y="144033"/>
            <a:chExt cx="4226560" cy="1135062"/>
          </a:xfrm>
          <a:solidFill>
            <a:srgbClr val="95A3AC"/>
          </a:solidFill>
        </p:grpSpPr>
        <p:sp>
          <p:nvSpPr>
            <p:cNvPr id="6" name="Round Same Side Corner Rectangle 5"/>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7"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dirty="0">
                  <a:solidFill>
                    <a:srgbClr val="FFFFFF"/>
                  </a:solidFill>
                  <a:latin typeface="Corbel" charset="0"/>
                  <a:ea typeface="Corbel" charset="0"/>
                  <a:cs typeface="Corbel" charset="0"/>
                </a:rPr>
                <a:t>Brochures, website, social media</a:t>
              </a:r>
              <a:endParaRPr lang="ru-RU" sz="1600" dirty="0">
                <a:solidFill>
                  <a:srgbClr val="FFFFFF"/>
                </a:solidFill>
                <a:latin typeface="Corbel" charset="0"/>
                <a:ea typeface="Corbel" charset="0"/>
                <a:cs typeface="Corbel" charset="0"/>
              </a:endParaRPr>
            </a:p>
          </p:txBody>
        </p:sp>
      </p:grpSp>
      <p:grpSp>
        <p:nvGrpSpPr>
          <p:cNvPr id="11" name="Group 10"/>
          <p:cNvGrpSpPr/>
          <p:nvPr/>
        </p:nvGrpSpPr>
        <p:grpSpPr>
          <a:xfrm>
            <a:off x="3619500" y="2714126"/>
            <a:ext cx="3877529" cy="492413"/>
            <a:chOff x="2377439" y="144033"/>
            <a:chExt cx="4226560" cy="1135062"/>
          </a:xfrm>
          <a:solidFill>
            <a:srgbClr val="95A3AC"/>
          </a:solidFill>
        </p:grpSpPr>
        <p:sp>
          <p:nvSpPr>
            <p:cNvPr id="12" name="Round Same Side Corner Rectangle 11"/>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13"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dirty="0">
                  <a:solidFill>
                    <a:srgbClr val="FFFFFF"/>
                  </a:solidFill>
                  <a:latin typeface="Corbel" charset="0"/>
                  <a:ea typeface="Corbel" charset="0"/>
                  <a:cs typeface="Corbel" charset="0"/>
                </a:rPr>
                <a:t>Attend or exhibit</a:t>
              </a:r>
              <a:endParaRPr lang="ru-RU" sz="1600" dirty="0">
                <a:solidFill>
                  <a:srgbClr val="FFFFFF"/>
                </a:solidFill>
                <a:latin typeface="Corbel" charset="0"/>
                <a:ea typeface="Corbel" charset="0"/>
                <a:cs typeface="Corbel" charset="0"/>
              </a:endParaRPr>
            </a:p>
          </p:txBody>
        </p:sp>
      </p:grpSp>
      <p:grpSp>
        <p:nvGrpSpPr>
          <p:cNvPr id="17" name="Group 16"/>
          <p:cNvGrpSpPr/>
          <p:nvPr/>
        </p:nvGrpSpPr>
        <p:grpSpPr>
          <a:xfrm>
            <a:off x="3619500" y="3397950"/>
            <a:ext cx="3877529" cy="492413"/>
            <a:chOff x="2377439" y="144033"/>
            <a:chExt cx="4226560" cy="1135062"/>
          </a:xfrm>
          <a:solidFill>
            <a:srgbClr val="95A3AC"/>
          </a:solidFill>
        </p:grpSpPr>
        <p:sp>
          <p:nvSpPr>
            <p:cNvPr id="18" name="Round Same Side Corner Rectangle 17"/>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19"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a:solidFill>
                    <a:srgbClr val="FFFFFF"/>
                  </a:solidFill>
                  <a:latin typeface="Corbel" charset="0"/>
                  <a:ea typeface="Corbel" charset="0"/>
                  <a:cs typeface="Corbel" charset="0"/>
                </a:rPr>
                <a:t>Attend, sponsor, speak</a:t>
              </a:r>
              <a:endParaRPr lang="ru-RU" sz="1600">
                <a:solidFill>
                  <a:srgbClr val="FFFFFF"/>
                </a:solidFill>
                <a:latin typeface="Corbel" charset="0"/>
                <a:ea typeface="Corbel" charset="0"/>
                <a:cs typeface="Corbel" charset="0"/>
              </a:endParaRPr>
            </a:p>
          </p:txBody>
        </p:sp>
      </p:grpSp>
      <p:grpSp>
        <p:nvGrpSpPr>
          <p:cNvPr id="23" name="Group 22"/>
          <p:cNvGrpSpPr/>
          <p:nvPr/>
        </p:nvGrpSpPr>
        <p:grpSpPr>
          <a:xfrm>
            <a:off x="3619500" y="4081775"/>
            <a:ext cx="3877529" cy="492413"/>
            <a:chOff x="2377439" y="144033"/>
            <a:chExt cx="4226560" cy="1135062"/>
          </a:xfrm>
          <a:solidFill>
            <a:srgbClr val="95A3AC"/>
          </a:solidFill>
        </p:grpSpPr>
        <p:sp>
          <p:nvSpPr>
            <p:cNvPr id="24" name="Round Same Side Corner Rectangle 23"/>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25"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a:solidFill>
                    <a:srgbClr val="FFFFFF"/>
                  </a:solidFill>
                  <a:latin typeface="Corbel" charset="0"/>
                  <a:ea typeface="Corbel" charset="0"/>
                  <a:cs typeface="Corbel" charset="0"/>
                </a:rPr>
                <a:t>Business lunches, roundtables</a:t>
              </a:r>
              <a:endParaRPr lang="ru-RU" sz="1600">
                <a:solidFill>
                  <a:srgbClr val="FFFFFF"/>
                </a:solidFill>
                <a:latin typeface="Corbel" charset="0"/>
                <a:ea typeface="Corbel" charset="0"/>
                <a:cs typeface="Corbel" charset="0"/>
              </a:endParaRPr>
            </a:p>
          </p:txBody>
        </p:sp>
      </p:grpSp>
      <p:grpSp>
        <p:nvGrpSpPr>
          <p:cNvPr id="29" name="Group 28"/>
          <p:cNvGrpSpPr/>
          <p:nvPr/>
        </p:nvGrpSpPr>
        <p:grpSpPr>
          <a:xfrm>
            <a:off x="3619500" y="4765600"/>
            <a:ext cx="3877529" cy="492413"/>
            <a:chOff x="2377439" y="144033"/>
            <a:chExt cx="4226560" cy="1135062"/>
          </a:xfrm>
          <a:solidFill>
            <a:srgbClr val="95A3AC"/>
          </a:solidFill>
        </p:grpSpPr>
        <p:sp>
          <p:nvSpPr>
            <p:cNvPr id="30" name="Round Same Side Corner Rectangle 29"/>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31"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a:solidFill>
                    <a:srgbClr val="FFFFFF"/>
                  </a:solidFill>
                  <a:latin typeface="Corbel" charset="0"/>
                  <a:ea typeface="Corbel" charset="0"/>
                  <a:cs typeface="Corbel" charset="0"/>
                </a:rPr>
                <a:t>Service providers, associations, partners</a:t>
              </a:r>
              <a:endParaRPr lang="ru-RU" sz="1600">
                <a:solidFill>
                  <a:srgbClr val="FFFFFF"/>
                </a:solidFill>
                <a:latin typeface="Corbel" charset="0"/>
                <a:ea typeface="Corbel" charset="0"/>
                <a:cs typeface="Corbel" charset="0"/>
              </a:endParaRPr>
            </a:p>
          </p:txBody>
        </p:sp>
      </p:grpSp>
      <p:grpSp>
        <p:nvGrpSpPr>
          <p:cNvPr id="35" name="Group 34"/>
          <p:cNvGrpSpPr/>
          <p:nvPr/>
        </p:nvGrpSpPr>
        <p:grpSpPr>
          <a:xfrm>
            <a:off x="3619500" y="5449425"/>
            <a:ext cx="3877529" cy="492413"/>
            <a:chOff x="2377439" y="144033"/>
            <a:chExt cx="4226560" cy="1135062"/>
          </a:xfrm>
          <a:solidFill>
            <a:srgbClr val="95A3AC"/>
          </a:solidFill>
        </p:grpSpPr>
        <p:sp>
          <p:nvSpPr>
            <p:cNvPr id="36" name="Round Same Side Corner Rectangle 35"/>
            <p:cNvSpPr/>
            <p:nvPr/>
          </p:nvSpPr>
          <p:spPr>
            <a:xfrm rot="5400000">
              <a:off x="3923188" y="-1401716"/>
              <a:ext cx="1135062" cy="4226560"/>
            </a:xfrm>
            <a:prstGeom prst="round2SameRect">
              <a:avLst/>
            </a:prstGeom>
            <a:grpFill/>
            <a:ln w="6350">
              <a:noFill/>
              <a:miter lim="800000"/>
              <a:headEnd type="none" w="sm" len="sm"/>
              <a:tailEnd type="none" w="sm" len="sm"/>
            </a:ln>
            <a:effectLst/>
          </p:spPr>
          <p:txBody>
            <a:bodyPr wrap="square" lIns="54831" tIns="54831" rIns="54831" bIns="54831" anchor="ctr"/>
            <a:lstStyle/>
            <a:p>
              <a:pPr algn="ctr" defTabSz="773735" eaLnBrk="0" hangingPunct="0">
                <a:buClr>
                  <a:schemeClr val="bg1"/>
                </a:buClr>
                <a:buSzPct val="120000"/>
                <a:tabLst>
                  <a:tab pos="454569" algn="l"/>
                </a:tabLst>
              </a:pPr>
              <a:r>
                <a:rPr lang="en-GB" sz="1600" b="1">
                  <a:solidFill>
                    <a:srgbClr val="FFFFFF"/>
                  </a:solidFill>
                  <a:latin typeface="Corbel" charset="0"/>
                  <a:ea typeface="Corbel" charset="0"/>
                  <a:cs typeface="Corbel" charset="0"/>
                </a:rPr>
                <a:t>Website, brochures, social media</a:t>
              </a:r>
              <a:endParaRPr lang="ru-RU" sz="1600" b="1">
                <a:solidFill>
                  <a:srgbClr val="FFFFFF"/>
                </a:solidFill>
                <a:latin typeface="Corbel" charset="0"/>
                <a:ea typeface="Corbel" charset="0"/>
                <a:cs typeface="Corbel" charset="0"/>
              </a:endParaRPr>
            </a:p>
          </p:txBody>
        </p:sp>
        <p:sp>
          <p:nvSpPr>
            <p:cNvPr id="37" name="Round Same Side Corner Rectangle 4"/>
            <p:cNvSpPr/>
            <p:nvPr/>
          </p:nvSpPr>
          <p:spPr>
            <a:xfrm>
              <a:off x="2377440" y="199441"/>
              <a:ext cx="4171151" cy="1024244"/>
            </a:xfrm>
            <a:prstGeom prst="rect">
              <a:avLst/>
            </a:prstGeom>
            <a:grpFill/>
            <a:ln w="6350">
              <a:noFill/>
              <a:miter lim="800000"/>
              <a:headEnd type="none" w="sm" len="sm"/>
              <a:tailEnd type="none" w="sm" len="sm"/>
            </a:ln>
            <a:effectLst/>
          </p:spPr>
          <p:txBody>
            <a:bodyPr wrap="square" lIns="54831" tIns="54831" rIns="54831" bIns="54831" anchor="ctr"/>
            <a:lstStyle/>
            <a:p>
              <a:pPr lvl="1"/>
              <a:r>
                <a:rPr lang="en-GB" sz="1600">
                  <a:solidFill>
                    <a:srgbClr val="FFFFFF"/>
                  </a:solidFill>
                  <a:latin typeface="Corbel" charset="0"/>
                  <a:ea typeface="Corbel" charset="0"/>
                  <a:cs typeface="Corbel" charset="0"/>
                </a:rPr>
                <a:t>Roadshows, introductions, pitches</a:t>
              </a:r>
              <a:endParaRPr lang="ru-RU" sz="1600">
                <a:solidFill>
                  <a:srgbClr val="FFFFFF"/>
                </a:solidFill>
                <a:latin typeface="Corbel" charset="0"/>
                <a:ea typeface="Corbel" charset="0"/>
                <a:cs typeface="Corbel" charset="0"/>
              </a:endParaRPr>
            </a:p>
          </p:txBody>
        </p:sp>
      </p:grpSp>
      <p:sp>
        <p:nvSpPr>
          <p:cNvPr id="44" name="Rectangle 43"/>
          <p:cNvSpPr/>
          <p:nvPr/>
        </p:nvSpPr>
        <p:spPr>
          <a:xfrm>
            <a:off x="953814" y="2073031"/>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FFFFFF"/>
                </a:solidFill>
                <a:latin typeface="Corbel" charset="0"/>
                <a:ea typeface="Corbel" charset="0"/>
                <a:cs typeface="Corbel" charset="0"/>
              </a:rPr>
              <a:t>Marketing materials</a:t>
            </a:r>
          </a:p>
        </p:txBody>
      </p:sp>
      <p:sp>
        <p:nvSpPr>
          <p:cNvPr id="83" name="Rectangle 82"/>
          <p:cNvSpPr/>
          <p:nvPr/>
        </p:nvSpPr>
        <p:spPr>
          <a:xfrm>
            <a:off x="953814" y="2740372"/>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Trade shows</a:t>
            </a:r>
          </a:p>
        </p:txBody>
      </p:sp>
      <p:sp>
        <p:nvSpPr>
          <p:cNvPr id="84" name="Rectangle 83"/>
          <p:cNvSpPr/>
          <p:nvPr/>
        </p:nvSpPr>
        <p:spPr>
          <a:xfrm>
            <a:off x="953814" y="3407713"/>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Conferences</a:t>
            </a:r>
          </a:p>
        </p:txBody>
      </p:sp>
      <p:sp>
        <p:nvSpPr>
          <p:cNvPr id="85" name="Rectangle 84"/>
          <p:cNvSpPr/>
          <p:nvPr/>
        </p:nvSpPr>
        <p:spPr>
          <a:xfrm>
            <a:off x="953814" y="4075054"/>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Events</a:t>
            </a:r>
          </a:p>
        </p:txBody>
      </p:sp>
      <p:sp>
        <p:nvSpPr>
          <p:cNvPr id="86" name="Rectangle 85"/>
          <p:cNvSpPr/>
          <p:nvPr/>
        </p:nvSpPr>
        <p:spPr>
          <a:xfrm>
            <a:off x="953814" y="4742395"/>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Networks</a:t>
            </a:r>
          </a:p>
        </p:txBody>
      </p:sp>
      <p:sp>
        <p:nvSpPr>
          <p:cNvPr id="87" name="Rectangle 86"/>
          <p:cNvSpPr/>
          <p:nvPr/>
        </p:nvSpPr>
        <p:spPr>
          <a:xfrm>
            <a:off x="953814" y="5409734"/>
            <a:ext cx="2515228" cy="525842"/>
          </a:xfrm>
          <a:prstGeom prst="rect">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Visits</a:t>
            </a:r>
          </a:p>
        </p:txBody>
      </p:sp>
      <p:sp>
        <p:nvSpPr>
          <p:cNvPr id="88" name="Oval 87"/>
          <p:cNvSpPr/>
          <p:nvPr/>
        </p:nvSpPr>
        <p:spPr>
          <a:xfrm>
            <a:off x="7696200" y="2188256"/>
            <a:ext cx="1600200" cy="1621917"/>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Dedicated resources</a:t>
            </a:r>
          </a:p>
        </p:txBody>
      </p:sp>
      <p:sp>
        <p:nvSpPr>
          <p:cNvPr id="89" name="Oval 88"/>
          <p:cNvSpPr/>
          <p:nvPr/>
        </p:nvSpPr>
        <p:spPr>
          <a:xfrm>
            <a:off x="7696200" y="4200847"/>
            <a:ext cx="1600200" cy="1621917"/>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FFFFFF"/>
                </a:solidFill>
                <a:latin typeface="Corbel" charset="0"/>
                <a:ea typeface="Corbel" charset="0"/>
                <a:cs typeface="Corbel" charset="0"/>
              </a:rPr>
              <a:t>Budge</a:t>
            </a:r>
            <a:r>
              <a:rPr lang="pl-PL" sz="1600" b="1">
                <a:solidFill>
                  <a:srgbClr val="FFFFFF"/>
                </a:solidFill>
                <a:latin typeface="Corbel" charset="0"/>
                <a:ea typeface="Corbel" charset="0"/>
                <a:cs typeface="Corbel" charset="0"/>
              </a:rPr>
              <a:t>t</a:t>
            </a:r>
            <a:endParaRPr lang="en-US" sz="1600" b="1">
              <a:solidFill>
                <a:srgbClr val="FFFFFF"/>
              </a:solidFill>
              <a:latin typeface="Corbel" charset="0"/>
              <a:ea typeface="Corbel" charset="0"/>
              <a:cs typeface="Corbel" charset="0"/>
            </a:endParaRPr>
          </a:p>
        </p:txBody>
      </p:sp>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9781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err="1">
                <a:latin typeface="Corbel" charset="0"/>
                <a:ea typeface="Corbel" charset="0"/>
                <a:cs typeface="Corbel" charset="0"/>
              </a:rPr>
              <a:t>Kanały</a:t>
            </a:r>
            <a:r>
              <a:rPr lang="en-US" sz="2800">
                <a:latin typeface="Corbel" charset="0"/>
                <a:ea typeface="Corbel" charset="0"/>
                <a:cs typeface="Corbel" charset="0"/>
              </a:rPr>
              <a:t> </a:t>
            </a:r>
            <a:r>
              <a:rPr lang="en-US" sz="2800" err="1">
                <a:latin typeface="Corbel" charset="0"/>
                <a:ea typeface="Corbel" charset="0"/>
                <a:cs typeface="Corbel" charset="0"/>
              </a:rPr>
              <a:t>marketingu</a:t>
            </a:r>
            <a:endParaRPr lang="en-US" sz="2800">
              <a:latin typeface="Corbel" charset="0"/>
              <a:ea typeface="Corbel" charset="0"/>
              <a:cs typeface="Corbel"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551" b="3910"/>
          <a:stretch/>
        </p:blipFill>
        <p:spPr>
          <a:xfrm>
            <a:off x="1152812" y="1855232"/>
            <a:ext cx="7759700" cy="4536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 Box 5"/>
          <p:cNvSpPr txBox="1">
            <a:spLocks noChangeArrowheads="1"/>
          </p:cNvSpPr>
          <p:nvPr/>
        </p:nvSpPr>
        <p:spPr bwMode="auto">
          <a:xfrm>
            <a:off x="876300" y="7008193"/>
            <a:ext cx="1773242" cy="233013"/>
          </a:xfrm>
          <a:prstGeom prst="rect">
            <a:avLst/>
          </a:prstGeom>
          <a:noFill/>
          <a:ln w="9525">
            <a:noFill/>
            <a:miter lim="800000"/>
            <a:headEnd/>
            <a:tailEnd/>
          </a:ln>
          <a:effectLst/>
        </p:spPr>
        <p:txBody>
          <a:bodyPr wrap="none">
            <a:spAutoFit/>
          </a:bodyPr>
          <a:lstStyle/>
          <a:p>
            <a:pPr>
              <a:defRPr/>
            </a:pPr>
            <a:r>
              <a:rPr lang="en-US" sz="914">
                <a:cs typeface="Arial" charset="0"/>
              </a:rPr>
              <a:t>Source: Conway PR &amp; Marketing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2052222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sp>
        <p:nvSpPr>
          <p:cNvPr id="2" name="Text Placeholder 1"/>
          <p:cNvSpPr>
            <a:spLocks noGrp="1"/>
          </p:cNvSpPr>
          <p:nvPr>
            <p:ph type="body" sz="quarter" idx="10"/>
          </p:nvPr>
        </p:nvSpPr>
        <p:spPr>
          <a:xfrm>
            <a:off x="952500" y="838200"/>
            <a:ext cx="6011485" cy="457200"/>
          </a:xfrm>
        </p:spPr>
        <p:txBody>
          <a:bodyPr/>
          <a:lstStyle/>
          <a:p>
            <a:r>
              <a:rPr lang="en-US" sz="2800" dirty="0" err="1">
                <a:latin typeface="Corbel" charset="0"/>
                <a:ea typeface="Corbel" charset="0"/>
                <a:cs typeface="Corbel" charset="0"/>
              </a:rPr>
              <a:t>Wyzwanie</a:t>
            </a:r>
            <a:r>
              <a:rPr lang="en-US" sz="2800" dirty="0">
                <a:latin typeface="Corbel" charset="0"/>
                <a:ea typeface="Corbel" charset="0"/>
                <a:cs typeface="Corbel" charset="0"/>
              </a:rPr>
              <a:t> </a:t>
            </a:r>
            <a:r>
              <a:rPr lang="en-US" sz="2800" dirty="0" err="1">
                <a:latin typeface="Corbel" charset="0"/>
                <a:ea typeface="Corbel" charset="0"/>
                <a:cs typeface="Corbel" charset="0"/>
              </a:rPr>
              <a:t>strukturalne</a:t>
            </a:r>
            <a:r>
              <a:rPr lang="en-US" sz="2800" dirty="0">
                <a:latin typeface="Corbel" charset="0"/>
                <a:ea typeface="Corbel" charset="0"/>
                <a:cs typeface="Corbel" charset="0"/>
              </a:rPr>
              <a:t> </a:t>
            </a:r>
            <a:r>
              <a:rPr lang="en-US" sz="2800" dirty="0" err="1">
                <a:latin typeface="Corbel" charset="0"/>
                <a:ea typeface="Corbel" charset="0"/>
                <a:cs typeface="Corbel" charset="0"/>
              </a:rPr>
              <a:t>dostosowane</a:t>
            </a:r>
            <a:r>
              <a:rPr lang="en-US" sz="2800" dirty="0">
                <a:latin typeface="Corbel" charset="0"/>
                <a:ea typeface="Corbel" charset="0"/>
                <a:cs typeface="Corbel" charset="0"/>
              </a:rPr>
              <a:t> do </a:t>
            </a:r>
            <a:r>
              <a:rPr lang="en-US" sz="2800" dirty="0" err="1">
                <a:latin typeface="Corbel" charset="0"/>
                <a:ea typeface="Corbel" charset="0"/>
                <a:cs typeface="Corbel" charset="0"/>
              </a:rPr>
              <a:t>przekazu</a:t>
            </a:r>
            <a:r>
              <a:rPr lang="en-US" sz="2800" dirty="0">
                <a:latin typeface="Corbel" charset="0"/>
                <a:ea typeface="Corbel" charset="0"/>
                <a:cs typeface="Corbel" charset="0"/>
              </a:rPr>
              <a:t> </a:t>
            </a:r>
            <a:r>
              <a:rPr lang="en-US" sz="2800" dirty="0" err="1">
                <a:latin typeface="Corbel" charset="0"/>
                <a:ea typeface="Corbel" charset="0"/>
                <a:cs typeface="Corbel" charset="0"/>
              </a:rPr>
              <a:t>marketingowego</a:t>
            </a:r>
            <a:endParaRPr lang="en-US" sz="2800" dirty="0">
              <a:latin typeface="Corbel" charset="0"/>
              <a:ea typeface="Corbel" charset="0"/>
              <a:cs typeface="Corbel" charset="0"/>
            </a:endParaRPr>
          </a:p>
        </p:txBody>
      </p:sp>
      <p:sp>
        <p:nvSpPr>
          <p:cNvPr id="3" name="TextBox 2"/>
          <p:cNvSpPr txBox="1"/>
          <p:nvPr/>
        </p:nvSpPr>
        <p:spPr>
          <a:xfrm>
            <a:off x="792471" y="3810000"/>
            <a:ext cx="2221328" cy="1077218"/>
          </a:xfrm>
          <a:prstGeom prst="rect">
            <a:avLst/>
          </a:prstGeom>
          <a:noFill/>
        </p:spPr>
        <p:txBody>
          <a:bodyPr wrap="square" rtlCol="0">
            <a:spAutoFit/>
          </a:bodyPr>
          <a:lstStyle/>
          <a:p>
            <a:pPr algn="ctr"/>
            <a:r>
              <a:rPr lang="en-US" sz="1600" dirty="0">
                <a:latin typeface="Corbel" charset="0"/>
                <a:ea typeface="Corbel" charset="0"/>
                <a:cs typeface="Corbel" charset="0"/>
              </a:rPr>
              <a:t>Work with partners</a:t>
            </a:r>
          </a:p>
          <a:p>
            <a:pPr algn="ctr"/>
            <a:r>
              <a:rPr lang="en-US" sz="1600" dirty="0">
                <a:latin typeface="Corbel" charset="0"/>
                <a:ea typeface="Corbel" charset="0"/>
                <a:cs typeface="Corbel" charset="0"/>
              </a:rPr>
              <a:t>Info exchange</a:t>
            </a:r>
          </a:p>
          <a:p>
            <a:pPr algn="ctr"/>
            <a:r>
              <a:rPr lang="en-US" sz="1600" dirty="0">
                <a:latin typeface="Corbel" charset="0"/>
                <a:ea typeface="Corbel" charset="0"/>
                <a:cs typeface="Corbel" charset="0"/>
              </a:rPr>
              <a:t>Integrated approaches</a:t>
            </a:r>
          </a:p>
          <a:p>
            <a:pPr algn="ctr"/>
            <a:r>
              <a:rPr lang="en-US" sz="1600" dirty="0">
                <a:latin typeface="Corbel" charset="0"/>
                <a:ea typeface="Corbel" charset="0"/>
                <a:cs typeface="Corbel" charset="0"/>
              </a:rPr>
              <a:t>M&amp;A</a:t>
            </a:r>
          </a:p>
        </p:txBody>
      </p:sp>
      <p:sp>
        <p:nvSpPr>
          <p:cNvPr id="20" name="TextBox 19"/>
          <p:cNvSpPr txBox="1"/>
          <p:nvPr/>
        </p:nvSpPr>
        <p:spPr>
          <a:xfrm>
            <a:off x="2821273" y="4099153"/>
            <a:ext cx="2365323" cy="830997"/>
          </a:xfrm>
          <a:prstGeom prst="rect">
            <a:avLst/>
          </a:prstGeom>
          <a:noFill/>
        </p:spPr>
        <p:txBody>
          <a:bodyPr wrap="square" rtlCol="0">
            <a:spAutoFit/>
          </a:bodyPr>
          <a:lstStyle/>
          <a:p>
            <a:pPr algn="ctr"/>
            <a:r>
              <a:rPr lang="en-US" sz="1600" dirty="0">
                <a:latin typeface="Corbel" charset="0"/>
                <a:ea typeface="Corbel" charset="0"/>
                <a:cs typeface="Corbel" charset="0"/>
              </a:rPr>
              <a:t>Find niches</a:t>
            </a:r>
          </a:p>
          <a:p>
            <a:pPr algn="ctr"/>
            <a:r>
              <a:rPr lang="en-US" sz="1600" dirty="0">
                <a:latin typeface="Corbel" charset="0"/>
                <a:ea typeface="Corbel" charset="0"/>
                <a:cs typeface="Corbel" charset="0"/>
              </a:rPr>
              <a:t>Promote technology</a:t>
            </a:r>
          </a:p>
          <a:p>
            <a:pPr algn="ctr"/>
            <a:r>
              <a:rPr lang="en-US" sz="1600" dirty="0">
                <a:latin typeface="Corbel" charset="0"/>
                <a:ea typeface="Corbel" charset="0"/>
                <a:cs typeface="Corbel" charset="0"/>
              </a:rPr>
              <a:t>Build cluster</a:t>
            </a:r>
          </a:p>
        </p:txBody>
      </p:sp>
      <p:sp>
        <p:nvSpPr>
          <p:cNvPr id="21" name="TextBox 20"/>
          <p:cNvSpPr txBox="1"/>
          <p:nvPr/>
        </p:nvSpPr>
        <p:spPr>
          <a:xfrm>
            <a:off x="4849490" y="4093898"/>
            <a:ext cx="2455152" cy="830997"/>
          </a:xfrm>
          <a:prstGeom prst="rect">
            <a:avLst/>
          </a:prstGeom>
          <a:noFill/>
        </p:spPr>
        <p:txBody>
          <a:bodyPr wrap="square" rtlCol="0">
            <a:spAutoFit/>
          </a:bodyPr>
          <a:lstStyle/>
          <a:p>
            <a:pPr algn="ctr"/>
            <a:r>
              <a:rPr lang="en-US" sz="1600" dirty="0">
                <a:latin typeface="Corbel" charset="0"/>
                <a:ea typeface="Corbel" charset="0"/>
                <a:cs typeface="Corbel" charset="0"/>
              </a:rPr>
              <a:t>Industry specialists</a:t>
            </a:r>
          </a:p>
          <a:p>
            <a:pPr algn="ctr"/>
            <a:r>
              <a:rPr lang="en-US" sz="1600" dirty="0">
                <a:latin typeface="Corbel" charset="0"/>
                <a:ea typeface="Corbel" charset="0"/>
                <a:cs typeface="Corbel" charset="0"/>
              </a:rPr>
              <a:t>Networker</a:t>
            </a:r>
          </a:p>
          <a:p>
            <a:pPr algn="ctr"/>
            <a:r>
              <a:rPr lang="en-US" sz="1600" dirty="0">
                <a:latin typeface="Corbel" charset="0"/>
                <a:ea typeface="Corbel" charset="0"/>
                <a:cs typeface="Corbel" charset="0"/>
              </a:rPr>
              <a:t>Account manager</a:t>
            </a:r>
          </a:p>
        </p:txBody>
      </p:sp>
      <p:sp>
        <p:nvSpPr>
          <p:cNvPr id="22" name="TextBox 21"/>
          <p:cNvSpPr txBox="1"/>
          <p:nvPr/>
        </p:nvSpPr>
        <p:spPr>
          <a:xfrm>
            <a:off x="6963985" y="4051216"/>
            <a:ext cx="2256215" cy="1077218"/>
          </a:xfrm>
          <a:prstGeom prst="rect">
            <a:avLst/>
          </a:prstGeom>
          <a:noFill/>
        </p:spPr>
        <p:txBody>
          <a:bodyPr wrap="square" rtlCol="0">
            <a:spAutoFit/>
          </a:bodyPr>
          <a:lstStyle/>
          <a:p>
            <a:pPr algn="ctr"/>
            <a:r>
              <a:rPr lang="en-US" sz="1600" dirty="0">
                <a:latin typeface="Corbel" charset="0"/>
                <a:ea typeface="Corbel" charset="0"/>
                <a:cs typeface="Corbel" charset="0"/>
              </a:rPr>
              <a:t>Integrated into local networks</a:t>
            </a:r>
          </a:p>
          <a:p>
            <a:pPr algn="ctr"/>
            <a:r>
              <a:rPr lang="en-US" sz="1600" dirty="0">
                <a:latin typeface="Corbel" charset="0"/>
                <a:ea typeface="Corbel" charset="0"/>
                <a:cs typeface="Corbel" charset="0"/>
              </a:rPr>
              <a:t>Mutual information exchange</a:t>
            </a:r>
          </a:p>
        </p:txBody>
      </p:sp>
      <p:sp>
        <p:nvSpPr>
          <p:cNvPr id="5" name="Oval 4"/>
          <p:cNvSpPr/>
          <p:nvPr/>
        </p:nvSpPr>
        <p:spPr>
          <a:xfrm>
            <a:off x="1198987" y="2130369"/>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Attract new investment</a:t>
            </a:r>
          </a:p>
        </p:txBody>
      </p:sp>
      <p:sp>
        <p:nvSpPr>
          <p:cNvPr id="19" name="Oval 18"/>
          <p:cNvSpPr/>
          <p:nvPr/>
        </p:nvSpPr>
        <p:spPr>
          <a:xfrm>
            <a:off x="7167996" y="5201883"/>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Globally one voice and alert listener</a:t>
            </a:r>
          </a:p>
        </p:txBody>
      </p:sp>
      <p:sp>
        <p:nvSpPr>
          <p:cNvPr id="23" name="Oval 22"/>
          <p:cNvSpPr/>
          <p:nvPr/>
        </p:nvSpPr>
        <p:spPr>
          <a:xfrm>
            <a:off x="5190147" y="5201883"/>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Specialist in the industry network</a:t>
            </a:r>
          </a:p>
        </p:txBody>
      </p:sp>
      <p:sp>
        <p:nvSpPr>
          <p:cNvPr id="24" name="Oval 23"/>
          <p:cNvSpPr/>
          <p:nvPr/>
        </p:nvSpPr>
        <p:spPr>
          <a:xfrm>
            <a:off x="3199198" y="5201883"/>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Create sustainable jobs</a:t>
            </a:r>
          </a:p>
        </p:txBody>
      </p:sp>
      <p:sp>
        <p:nvSpPr>
          <p:cNvPr id="25" name="Oval 24"/>
          <p:cNvSpPr/>
          <p:nvPr/>
        </p:nvSpPr>
        <p:spPr>
          <a:xfrm>
            <a:off x="1218759" y="5202252"/>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Be integrated into a global network</a:t>
            </a:r>
          </a:p>
        </p:txBody>
      </p:sp>
      <p:sp>
        <p:nvSpPr>
          <p:cNvPr id="26" name="Oval 25"/>
          <p:cNvSpPr/>
          <p:nvPr/>
        </p:nvSpPr>
        <p:spPr>
          <a:xfrm>
            <a:off x="7191736" y="2082431"/>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National and global offices</a:t>
            </a:r>
          </a:p>
        </p:txBody>
      </p:sp>
      <p:sp>
        <p:nvSpPr>
          <p:cNvPr id="27" name="Oval 26"/>
          <p:cNvSpPr/>
          <p:nvPr/>
        </p:nvSpPr>
        <p:spPr>
          <a:xfrm>
            <a:off x="5194153" y="2112948"/>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Project manager</a:t>
            </a:r>
          </a:p>
        </p:txBody>
      </p:sp>
      <p:sp>
        <p:nvSpPr>
          <p:cNvPr id="28" name="Oval 27"/>
          <p:cNvSpPr/>
          <p:nvPr/>
        </p:nvSpPr>
        <p:spPr>
          <a:xfrm>
            <a:off x="3196570" y="2112948"/>
            <a:ext cx="1773838" cy="1697052"/>
          </a:xfrm>
          <a:prstGeom prst="ellipse">
            <a:avLst/>
          </a:prstGeom>
          <a:solidFill>
            <a:srgbClr val="95A3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latin typeface="Corbel" charset="0"/>
                <a:ea typeface="Corbel" charset="0"/>
                <a:cs typeface="Corbel" charset="0"/>
              </a:rPr>
              <a:t>Create new jobs</a:t>
            </a: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50624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5" grpId="0" animBg="1"/>
      <p:bldP spid="19" grpId="0" animBg="1"/>
      <p:bldP spid="23" grpId="0" animBg="1"/>
      <p:bldP spid="24" grpId="0" animBg="1"/>
      <p:bldP spid="25" grpId="0" animBg="1"/>
      <p:bldP spid="26" grpId="0" animBg="1"/>
      <p:bldP spid="27" grpId="0" animBg="1"/>
      <p:bldP spid="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0975" algn="ctr"/>
            <a:r>
              <a:rPr lang="pl-PL" sz="2800" b="1" dirty="0">
                <a:solidFill>
                  <a:srgbClr val="003B4D"/>
                </a:solidFill>
                <a:latin typeface="Corbel" pitchFamily="18"/>
                <a:sym typeface="Calibri"/>
              </a:rPr>
              <a:t>15:30- 15:45 </a:t>
            </a:r>
          </a:p>
          <a:p>
            <a:pPr marL="180975" algn="ctr"/>
            <a:r>
              <a:rPr lang="pl-PL" sz="2800" b="1" dirty="0">
                <a:solidFill>
                  <a:srgbClr val="003B4D"/>
                </a:solidFill>
                <a:latin typeface="Corbel" pitchFamily="18"/>
                <a:sym typeface="Calibri"/>
              </a:rPr>
              <a:t>Przerwa</a:t>
            </a:r>
          </a:p>
          <a:p>
            <a:pPr marL="184150"/>
            <a:endParaRPr lang="is-IS" sz="2800" b="1" dirty="0">
              <a:solidFill>
                <a:srgbClr val="003B4D"/>
              </a:solidFill>
              <a:latin typeface="Corbel" pitchFamily="18"/>
            </a:endParaRPr>
          </a:p>
          <a:p>
            <a:pPr marL="184150"/>
            <a:r>
              <a:rPr lang="is-IS" sz="2800" b="1" dirty="0">
                <a:solidFill>
                  <a:srgbClr val="003B4D"/>
                </a:solidFill>
                <a:latin typeface="Corbel" pitchFamily="18"/>
              </a:rPr>
              <a:t>15:45 – 16:00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Kluczowe czynniki sukcesu w </a:t>
            </a:r>
            <a:r>
              <a:rPr lang="pl-PL" b="1" dirty="0" err="1">
                <a:solidFill>
                  <a:srgbClr val="003B4D"/>
                </a:solidFill>
                <a:latin typeface="Corbel" pitchFamily="18"/>
                <a:sym typeface="Calibri"/>
              </a:rPr>
              <a:t>przyciąganiu</a:t>
            </a:r>
            <a:r>
              <a:rPr lang="pl-PL" b="1" dirty="0">
                <a:solidFill>
                  <a:srgbClr val="003B4D"/>
                </a:solidFill>
                <a:latin typeface="Corbel" pitchFamily="18"/>
                <a:sym typeface="Calibri"/>
              </a:rPr>
              <a:t> nowe formy </a:t>
            </a:r>
            <a:r>
              <a:rPr lang="pl-PL" b="1" dirty="0" err="1">
                <a:solidFill>
                  <a:srgbClr val="003B4D"/>
                </a:solidFill>
                <a:latin typeface="Corbel" pitchFamily="18"/>
                <a:sym typeface="Calibri"/>
              </a:rPr>
              <a:t>projektów</a:t>
            </a:r>
            <a:r>
              <a:rPr lang="pl-PL" b="1" dirty="0">
                <a:solidFill>
                  <a:srgbClr val="003B4D"/>
                </a:solidFill>
                <a:latin typeface="Corbel" pitchFamily="18"/>
                <a:sym typeface="Calibri"/>
              </a:rPr>
              <a:t> inwestycyjnych</a:t>
            </a:r>
          </a:p>
          <a:p>
            <a:pPr marL="184150"/>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Znaczenie inwestycji w formie fuzji i </a:t>
            </a:r>
            <a:r>
              <a:rPr lang="pl-PL" sz="1600" b="1" dirty="0" err="1">
                <a:solidFill>
                  <a:srgbClr val="003B4D"/>
                </a:solidFill>
                <a:latin typeface="Corbel" pitchFamily="18"/>
                <a:sym typeface="Calibri"/>
              </a:rPr>
              <a:t>przejęc</a:t>
            </a:r>
            <a:r>
              <a:rPr lang="pl-PL" sz="1600" b="1" dirty="0">
                <a:solidFill>
                  <a:srgbClr val="003B4D"/>
                </a:solidFill>
                <a:latin typeface="Corbel" pitchFamily="18"/>
                <a:sym typeface="Calibri"/>
              </a:rPr>
              <a:t>́ (M&amp;A) </a:t>
            </a:r>
          </a:p>
          <a:p>
            <a:pPr marL="762000" lvl="2" indent="-227013">
              <a:lnSpc>
                <a:spcPct val="150000"/>
              </a:lnSpc>
              <a:buFont typeface="Arial" charset="0"/>
              <a:buChar char="•"/>
            </a:pPr>
            <a:r>
              <a:rPr lang="pl-PL" sz="1600" b="1" dirty="0">
                <a:solidFill>
                  <a:srgbClr val="003B4D"/>
                </a:solidFill>
                <a:latin typeface="Corbel" pitchFamily="18"/>
                <a:sym typeface="Calibri"/>
              </a:rPr>
              <a:t>Znaczenie inwestycji bez-kapitałowych (non </a:t>
            </a:r>
            <a:r>
              <a:rPr lang="pl-PL" sz="1600" b="1" dirty="0" err="1">
                <a:solidFill>
                  <a:srgbClr val="003B4D"/>
                </a:solidFill>
                <a:latin typeface="Corbel" pitchFamily="18"/>
                <a:sym typeface="Calibri"/>
              </a:rPr>
              <a:t>financial</a:t>
            </a:r>
            <a:r>
              <a:rPr lang="pl-PL" sz="1600" b="1" dirty="0">
                <a:solidFill>
                  <a:srgbClr val="003B4D"/>
                </a:solidFill>
                <a:latin typeface="Corbel" pitchFamily="18"/>
                <a:sym typeface="Calibri"/>
              </a:rPr>
              <a:t> </a:t>
            </a:r>
            <a:r>
              <a:rPr lang="pl-PL" sz="1600" b="1" dirty="0" err="1">
                <a:solidFill>
                  <a:srgbClr val="003B4D"/>
                </a:solidFill>
                <a:latin typeface="Corbel" pitchFamily="18"/>
                <a:sym typeface="Calibri"/>
              </a:rPr>
              <a:t>investments</a:t>
            </a:r>
            <a:r>
              <a:rPr lang="pl-PL" sz="1600" b="1" dirty="0">
                <a:solidFill>
                  <a:srgbClr val="003B4D"/>
                </a:solidFill>
                <a:latin typeface="Corbel" pitchFamily="18"/>
                <a:sym typeface="Calibri"/>
              </a:rPr>
              <a:t>- NFI) </a:t>
            </a:r>
          </a:p>
          <a:p>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975973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a:latin typeface="Corbel" charset="0"/>
                <a:ea typeface="Corbel" charset="0"/>
                <a:cs typeface="Corbel" charset="0"/>
              </a:rPr>
              <a:t>M&amp;A vs. Greenfield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57400"/>
            <a:ext cx="8839200" cy="4283885"/>
          </a:xfrm>
          <a:prstGeom prst="rect">
            <a:avLst/>
          </a:prstGeom>
        </p:spPr>
      </p:pic>
      <p:sp>
        <p:nvSpPr>
          <p:cNvPr id="6" name="Text Box 5"/>
          <p:cNvSpPr txBox="1">
            <a:spLocks noChangeArrowheads="1"/>
          </p:cNvSpPr>
          <p:nvPr/>
        </p:nvSpPr>
        <p:spPr bwMode="auto">
          <a:xfrm>
            <a:off x="876300" y="7124700"/>
            <a:ext cx="1061509" cy="233013"/>
          </a:xfrm>
          <a:prstGeom prst="rect">
            <a:avLst/>
          </a:prstGeom>
          <a:noFill/>
          <a:ln w="9525">
            <a:noFill/>
            <a:miter lim="800000"/>
            <a:headEnd/>
            <a:tailEnd/>
          </a:ln>
          <a:effectLst/>
        </p:spPr>
        <p:txBody>
          <a:bodyPr wrap="none">
            <a:spAutoFit/>
          </a:bodyPr>
          <a:lstStyle/>
          <a:p>
            <a:pPr>
              <a:defRPr/>
            </a:pPr>
            <a:r>
              <a:rPr lang="en-US" sz="914">
                <a:cs typeface="Arial" charset="0"/>
              </a:rPr>
              <a:t>Source: UNCTAD</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520147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7" name="Text Placeholder 1"/>
          <p:cNvSpPr>
            <a:spLocks noGrp="1"/>
          </p:cNvSpPr>
          <p:nvPr>
            <p:ph type="body" sz="quarter" idx="10"/>
          </p:nvPr>
        </p:nvSpPr>
        <p:spPr>
          <a:xfrm>
            <a:off x="647700" y="838200"/>
            <a:ext cx="6096000" cy="457200"/>
          </a:xfrm>
        </p:spPr>
        <p:txBody>
          <a:bodyPr/>
          <a:lstStyle/>
          <a:p>
            <a:pPr>
              <a:spcBef>
                <a:spcPts val="0"/>
              </a:spcBef>
              <a:spcAft>
                <a:spcPts val="0"/>
              </a:spcAft>
            </a:pPr>
            <a:r>
              <a:rPr lang="en-US" sz="2800" dirty="0" err="1">
                <a:latin typeface="Corbel" charset="0"/>
                <a:ea typeface="Corbel" charset="0"/>
                <a:cs typeface="Corbel" charset="0"/>
              </a:rPr>
              <a:t>Transakcje</a:t>
            </a:r>
            <a:r>
              <a:rPr lang="en-US" sz="2800" dirty="0">
                <a:latin typeface="Corbel" charset="0"/>
                <a:ea typeface="Corbel" charset="0"/>
                <a:cs typeface="Corbel" charset="0"/>
              </a:rPr>
              <a:t> </a:t>
            </a:r>
            <a:r>
              <a:rPr lang="en-US" sz="2800" dirty="0" err="1">
                <a:latin typeface="Corbel" charset="0"/>
                <a:ea typeface="Corbel" charset="0"/>
                <a:cs typeface="Corbel" charset="0"/>
              </a:rPr>
              <a:t>typu</a:t>
            </a:r>
            <a:r>
              <a:rPr lang="en-US" sz="2800" dirty="0">
                <a:latin typeface="Corbel" charset="0"/>
                <a:ea typeface="Corbel" charset="0"/>
                <a:cs typeface="Corbel" charset="0"/>
              </a:rPr>
              <a:t> M&amp;A</a:t>
            </a:r>
          </a:p>
          <a:p>
            <a:pPr>
              <a:spcBef>
                <a:spcPts val="0"/>
              </a:spcBef>
              <a:spcAft>
                <a:spcPts val="0"/>
              </a:spcAft>
            </a:pPr>
            <a:r>
              <a:rPr lang="en-US" sz="2800" dirty="0">
                <a:latin typeface="Corbel" charset="0"/>
                <a:ea typeface="Corbel" charset="0"/>
                <a:cs typeface="Corbel" charset="0"/>
              </a:rPr>
              <a:t> </a:t>
            </a:r>
            <a:r>
              <a:rPr lang="en-US" sz="1200" b="0" dirty="0" err="1">
                <a:latin typeface="Corbel" charset="0"/>
                <a:ea typeface="Corbel" charset="0"/>
                <a:cs typeface="Corbel" charset="0"/>
              </a:rPr>
              <a:t>Według</a:t>
            </a:r>
            <a:r>
              <a:rPr lang="en-US" sz="1200" b="0" dirty="0">
                <a:latin typeface="Corbel" charset="0"/>
                <a:ea typeface="Corbel" charset="0"/>
                <a:cs typeface="Corbel" charset="0"/>
              </a:rPr>
              <a:t> </a:t>
            </a:r>
            <a:r>
              <a:rPr lang="en-US" sz="1200" b="0" dirty="0" err="1">
                <a:latin typeface="Corbel" charset="0"/>
                <a:ea typeface="Corbel" charset="0"/>
                <a:cs typeface="Corbel" charset="0"/>
              </a:rPr>
              <a:t>oficjalnych</a:t>
            </a:r>
            <a:r>
              <a:rPr lang="en-US" sz="1200" b="0" dirty="0">
                <a:latin typeface="Corbel" charset="0"/>
                <a:ea typeface="Corbel" charset="0"/>
                <a:cs typeface="Corbel" charset="0"/>
              </a:rPr>
              <a:t> </a:t>
            </a:r>
            <a:r>
              <a:rPr lang="en-US" sz="1200" b="0" dirty="0" err="1">
                <a:latin typeface="Corbel" charset="0"/>
                <a:ea typeface="Corbel" charset="0"/>
                <a:cs typeface="Corbel" charset="0"/>
              </a:rPr>
              <a:t>badań</a:t>
            </a:r>
            <a:r>
              <a:rPr lang="en-US" sz="1200" b="0" dirty="0">
                <a:latin typeface="Corbel" charset="0"/>
                <a:ea typeface="Corbel" charset="0"/>
                <a:cs typeface="Corbel" charset="0"/>
              </a:rPr>
              <a:t> </a:t>
            </a:r>
            <a:r>
              <a:rPr lang="en-US" sz="1200" b="0" dirty="0" err="1">
                <a:latin typeface="Corbel" charset="0"/>
                <a:ea typeface="Corbel" charset="0"/>
                <a:cs typeface="Corbel" charset="0"/>
              </a:rPr>
              <a:t>przeprowadzonych</a:t>
            </a:r>
            <a:r>
              <a:rPr lang="en-US" sz="1200" b="0" dirty="0">
                <a:latin typeface="Corbel" charset="0"/>
                <a:ea typeface="Corbel" charset="0"/>
                <a:cs typeface="Corbel" charset="0"/>
              </a:rPr>
              <a:t> </a:t>
            </a:r>
            <a:r>
              <a:rPr lang="en-US" sz="1200" b="0" dirty="0" err="1">
                <a:latin typeface="Corbel" charset="0"/>
                <a:ea typeface="Corbel" charset="0"/>
                <a:cs typeface="Corbel" charset="0"/>
              </a:rPr>
              <a:t>poprzez</a:t>
            </a:r>
            <a:r>
              <a:rPr lang="en-US" sz="1200" b="0" dirty="0">
                <a:latin typeface="Corbel" charset="0"/>
                <a:ea typeface="Corbel" charset="0"/>
                <a:cs typeface="Corbel" charset="0"/>
              </a:rPr>
              <a:t> UNCTAD</a:t>
            </a:r>
            <a:endParaRPr lang="en-US" sz="1100" b="0" dirty="0">
              <a:latin typeface="Corbel" charset="0"/>
              <a:ea typeface="Corbel" charset="0"/>
              <a:cs typeface="Corbel" charset="0"/>
            </a:endParaRPr>
          </a:p>
          <a:p>
            <a:endParaRPr lang="de-DE" sz="1200" b="0" dirty="0">
              <a:latin typeface="Corbel" charset="0"/>
              <a:ea typeface="Corbel" charset="0"/>
              <a:cs typeface="Corbel" charset="0"/>
            </a:endParaRPr>
          </a:p>
        </p:txBody>
      </p:sp>
      <p:sp>
        <p:nvSpPr>
          <p:cNvPr id="2" name="TextBox 1"/>
          <p:cNvSpPr txBox="1"/>
          <p:nvPr/>
        </p:nvSpPr>
        <p:spPr>
          <a:xfrm>
            <a:off x="990050" y="1866684"/>
            <a:ext cx="4572000" cy="2523768"/>
          </a:xfrm>
          <a:prstGeom prst="rect">
            <a:avLst/>
          </a:prstGeom>
          <a:noFill/>
        </p:spPr>
        <p:txBody>
          <a:bodyPr wrap="square" rtlCol="0">
            <a:spAutoFit/>
          </a:bodyPr>
          <a:lstStyle/>
          <a:p>
            <a:endParaRPr lang="en-US" sz="1400" dirty="0">
              <a:latin typeface="Corbel" charset="0"/>
              <a:ea typeface="Corbel" charset="0"/>
              <a:cs typeface="Corbel" charset="0"/>
            </a:endParaRPr>
          </a:p>
          <a:p>
            <a:r>
              <a:rPr lang="en-US" sz="1400" dirty="0">
                <a:latin typeface="Corbel" charset="0"/>
                <a:ea typeface="Corbel" charset="0"/>
                <a:cs typeface="Corbel" charset="0"/>
              </a:rPr>
              <a:t> </a:t>
            </a:r>
          </a:p>
          <a:p>
            <a:pPr marL="285750" indent="-285750">
              <a:buFont typeface="Arial" charset="0"/>
              <a:buChar char="•"/>
            </a:pPr>
            <a:r>
              <a:rPr lang="en-US" sz="1400" dirty="0">
                <a:latin typeface="Corbel" charset="0"/>
                <a:ea typeface="Corbel" charset="0"/>
                <a:cs typeface="Corbel" charset="0"/>
              </a:rPr>
              <a:t>FUZJI I PRZEJĘĆ </a:t>
            </a:r>
            <a:r>
              <a:rPr lang="en-US" sz="1400" dirty="0" err="1">
                <a:latin typeface="Corbel" charset="0"/>
                <a:ea typeface="Corbel" charset="0"/>
                <a:cs typeface="Corbel" charset="0"/>
              </a:rPr>
              <a:t>odgrywają</a:t>
            </a:r>
            <a:r>
              <a:rPr lang="en-US" sz="1400" dirty="0">
                <a:latin typeface="Corbel" charset="0"/>
                <a:ea typeface="Corbel" charset="0"/>
                <a:cs typeface="Corbel" charset="0"/>
              </a:rPr>
              <a:t> </a:t>
            </a:r>
            <a:r>
              <a:rPr lang="en-US" sz="1400" dirty="0" err="1">
                <a:latin typeface="Corbel" charset="0"/>
                <a:ea typeface="Corbel" charset="0"/>
                <a:cs typeface="Corbel" charset="0"/>
              </a:rPr>
              <a:t>coraz</a:t>
            </a:r>
            <a:r>
              <a:rPr lang="en-US" sz="1400" dirty="0">
                <a:latin typeface="Corbel" charset="0"/>
                <a:ea typeface="Corbel" charset="0"/>
                <a:cs typeface="Corbel" charset="0"/>
              </a:rPr>
              <a:t> </a:t>
            </a:r>
            <a:r>
              <a:rPr lang="en-US" sz="1400" dirty="0" err="1">
                <a:latin typeface="Corbel" charset="0"/>
                <a:ea typeface="Corbel" charset="0"/>
                <a:cs typeface="Corbel" charset="0"/>
              </a:rPr>
              <a:t>większą</a:t>
            </a:r>
            <a:r>
              <a:rPr lang="en-US" sz="1400" dirty="0">
                <a:latin typeface="Corbel" charset="0"/>
                <a:ea typeface="Corbel" charset="0"/>
                <a:cs typeface="Corbel" charset="0"/>
              </a:rPr>
              <a:t> </a:t>
            </a:r>
            <a:r>
              <a:rPr lang="en-US" sz="1400" dirty="0" err="1">
                <a:latin typeface="Corbel" charset="0"/>
                <a:ea typeface="Corbel" charset="0"/>
                <a:cs typeface="Corbel" charset="0"/>
              </a:rPr>
              <a:t>rolę</a:t>
            </a:r>
            <a:r>
              <a:rPr lang="en-US" sz="1400" dirty="0">
                <a:latin typeface="Corbel" charset="0"/>
                <a:ea typeface="Corbel" charset="0"/>
                <a:cs typeface="Corbel" charset="0"/>
              </a:rPr>
              <a:t> w FDI w UE </a:t>
            </a:r>
            <a:r>
              <a:rPr lang="en-US" sz="1400" dirty="0" err="1">
                <a:latin typeface="Corbel" charset="0"/>
                <a:ea typeface="Corbel" charset="0"/>
                <a:cs typeface="Corbel" charset="0"/>
              </a:rPr>
              <a:t>wzrosły</a:t>
            </a:r>
            <a:r>
              <a:rPr lang="en-US" sz="1400" dirty="0">
                <a:latin typeface="Corbel" charset="0"/>
                <a:ea typeface="Corbel" charset="0"/>
                <a:cs typeface="Corbel" charset="0"/>
              </a:rPr>
              <a:t> o 34% w 2016 </a:t>
            </a:r>
            <a:r>
              <a:rPr lang="en-US" sz="1400" dirty="0" err="1">
                <a:latin typeface="Corbel" charset="0"/>
                <a:ea typeface="Corbel" charset="0"/>
                <a:cs typeface="Corbel" charset="0"/>
              </a:rPr>
              <a:t>roku</a:t>
            </a:r>
            <a:r>
              <a:rPr lang="en-US" sz="1400" dirty="0">
                <a:latin typeface="Corbel" charset="0"/>
                <a:ea typeface="Corbel" charset="0"/>
                <a:cs typeface="Corbel" charset="0"/>
              </a:rPr>
              <a:t>. </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Sztucznie</a:t>
            </a:r>
            <a:r>
              <a:rPr lang="en-US" sz="1400" dirty="0">
                <a:latin typeface="Corbel" charset="0"/>
                <a:ea typeface="Corbel" charset="0"/>
                <a:cs typeface="Corbel" charset="0"/>
              </a:rPr>
              <a:t> </a:t>
            </a:r>
            <a:r>
              <a:rPr lang="en-US" sz="1400" dirty="0" err="1">
                <a:latin typeface="Corbel" charset="0"/>
                <a:ea typeface="Corbel" charset="0"/>
                <a:cs typeface="Corbel" charset="0"/>
              </a:rPr>
              <a:t>niski</a:t>
            </a:r>
            <a:r>
              <a:rPr lang="en-US" sz="1400" dirty="0">
                <a:latin typeface="Corbel" charset="0"/>
                <a:ea typeface="Corbel" charset="0"/>
                <a:cs typeface="Corbel" charset="0"/>
              </a:rPr>
              <a:t> </a:t>
            </a:r>
            <a:r>
              <a:rPr lang="en-US" sz="1400" dirty="0" err="1">
                <a:latin typeface="Corbel" charset="0"/>
                <a:ea typeface="Corbel" charset="0"/>
                <a:cs typeface="Corbel" charset="0"/>
              </a:rPr>
              <a:t>stópien</a:t>
            </a:r>
            <a:r>
              <a:rPr lang="en-US" sz="1400" dirty="0">
                <a:latin typeface="Corbel" charset="0"/>
                <a:ea typeface="Corbel" charset="0"/>
                <a:cs typeface="Corbel" charset="0"/>
              </a:rPr>
              <a:t> </a:t>
            </a:r>
            <a:r>
              <a:rPr lang="en-US" sz="1400" dirty="0" err="1">
                <a:latin typeface="Corbel" charset="0"/>
                <a:ea typeface="Corbel" charset="0"/>
                <a:cs typeface="Corbel" charset="0"/>
              </a:rPr>
              <a:t>oprocentowania</a:t>
            </a:r>
            <a:r>
              <a:rPr lang="en-US" sz="1400" dirty="0">
                <a:latin typeface="Corbel" charset="0"/>
                <a:ea typeface="Corbel" charset="0"/>
                <a:cs typeface="Corbel" charset="0"/>
              </a:rPr>
              <a:t>, </a:t>
            </a:r>
            <a:r>
              <a:rPr lang="en-US" sz="1400" dirty="0" err="1">
                <a:latin typeface="Corbel" charset="0"/>
                <a:ea typeface="Corbel" charset="0"/>
                <a:cs typeface="Corbel" charset="0"/>
              </a:rPr>
              <a:t>moze</a:t>
            </a:r>
            <a:r>
              <a:rPr lang="en-US" sz="1400" dirty="0">
                <a:latin typeface="Corbel" charset="0"/>
                <a:ea typeface="Corbel" charset="0"/>
                <a:cs typeface="Corbel" charset="0"/>
              </a:rPr>
              <a:t>  </a:t>
            </a:r>
            <a:r>
              <a:rPr lang="en-US" sz="1400" dirty="0" err="1">
                <a:latin typeface="Corbel" charset="0"/>
                <a:ea typeface="Corbel" charset="0"/>
                <a:cs typeface="Corbel" charset="0"/>
              </a:rPr>
              <a:t>zachęcac</a:t>
            </a:r>
            <a:r>
              <a:rPr lang="en-US" sz="1400" dirty="0">
                <a:latin typeface="Corbel" charset="0"/>
                <a:ea typeface="Corbel" charset="0"/>
                <a:cs typeface="Corbel" charset="0"/>
              </a:rPr>
              <a:t> </a:t>
            </a:r>
            <a:r>
              <a:rPr lang="en-US" sz="1400" dirty="0" err="1">
                <a:latin typeface="Corbel" charset="0"/>
                <a:ea typeface="Corbel" charset="0"/>
                <a:cs typeface="Corbel" charset="0"/>
              </a:rPr>
              <a:t>firmy</a:t>
            </a:r>
            <a:r>
              <a:rPr lang="en-US" sz="1400" dirty="0">
                <a:latin typeface="Corbel" charset="0"/>
                <a:ea typeface="Corbel" charset="0"/>
                <a:cs typeface="Corbel" charset="0"/>
              </a:rPr>
              <a:t> do </a:t>
            </a:r>
            <a:r>
              <a:rPr lang="en-US" sz="1400" dirty="0" err="1">
                <a:latin typeface="Corbel" charset="0"/>
                <a:ea typeface="Corbel" charset="0"/>
                <a:cs typeface="Corbel" charset="0"/>
              </a:rPr>
              <a:t>niemądrych</a:t>
            </a:r>
            <a:r>
              <a:rPr lang="en-US" sz="1400" dirty="0">
                <a:latin typeface="Corbel" charset="0"/>
                <a:ea typeface="Corbel" charset="0"/>
                <a:cs typeface="Corbel" charset="0"/>
              </a:rPr>
              <a:t> </a:t>
            </a:r>
            <a:r>
              <a:rPr lang="en-US" sz="1400" dirty="0" err="1">
                <a:latin typeface="Corbel" charset="0"/>
                <a:ea typeface="Corbel" charset="0"/>
                <a:cs typeface="Corbel" charset="0"/>
              </a:rPr>
              <a:t>przejęć</a:t>
            </a:r>
            <a:r>
              <a:rPr lang="en-US" sz="1400" dirty="0">
                <a:latin typeface="Corbel" charset="0"/>
                <a:ea typeface="Corbel" charset="0"/>
                <a:cs typeface="Corbel" charset="0"/>
              </a:rPr>
              <a:t> w 2017.</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a:latin typeface="Corbel" charset="0"/>
                <a:ea typeface="Corbel" charset="0"/>
                <a:cs typeface="Corbel" charset="0"/>
              </a:rPr>
              <a:t>W </a:t>
            </a:r>
            <a:r>
              <a:rPr lang="en-US" sz="1400" dirty="0" err="1">
                <a:latin typeface="Corbel" charset="0"/>
                <a:ea typeface="Corbel" charset="0"/>
                <a:cs typeface="Corbel" charset="0"/>
              </a:rPr>
              <a:t>ciągu</a:t>
            </a:r>
            <a:r>
              <a:rPr lang="en-US" sz="1400" dirty="0">
                <a:latin typeface="Corbel" charset="0"/>
                <a:ea typeface="Corbel" charset="0"/>
                <a:cs typeface="Corbel" charset="0"/>
              </a:rPr>
              <a:t> </a:t>
            </a:r>
            <a:r>
              <a:rPr lang="en-US" sz="1400" dirty="0" err="1">
                <a:latin typeface="Corbel" charset="0"/>
                <a:ea typeface="Corbel" charset="0"/>
                <a:cs typeface="Corbel" charset="0"/>
              </a:rPr>
              <a:t>najbliższych</a:t>
            </a:r>
            <a:r>
              <a:rPr lang="en-US" sz="1400" dirty="0">
                <a:latin typeface="Corbel" charset="0"/>
                <a:ea typeface="Corbel" charset="0"/>
                <a:cs typeface="Corbel" charset="0"/>
              </a:rPr>
              <a:t> 12 </a:t>
            </a:r>
            <a:r>
              <a:rPr lang="en-US" sz="1400" dirty="0" err="1">
                <a:latin typeface="Corbel" charset="0"/>
                <a:ea typeface="Corbel" charset="0"/>
                <a:cs typeface="Corbel" charset="0"/>
              </a:rPr>
              <a:t>miesięcy</a:t>
            </a:r>
            <a:r>
              <a:rPr lang="en-US" sz="1400" dirty="0">
                <a:latin typeface="Corbel" charset="0"/>
                <a:ea typeface="Corbel" charset="0"/>
                <a:cs typeface="Corbel" charset="0"/>
              </a:rPr>
              <a:t> 56% </a:t>
            </a:r>
            <a:r>
              <a:rPr lang="en-US" sz="1400" dirty="0" err="1">
                <a:latin typeface="Corbel" charset="0"/>
                <a:ea typeface="Corbel" charset="0"/>
                <a:cs typeface="Corbel" charset="0"/>
              </a:rPr>
              <a:t>globalnych</a:t>
            </a:r>
            <a:r>
              <a:rPr lang="en-US" sz="1400" dirty="0">
                <a:latin typeface="Corbel" charset="0"/>
                <a:ea typeface="Corbel" charset="0"/>
                <a:cs typeface="Corbel" charset="0"/>
              </a:rPr>
              <a:t> firm </a:t>
            </a:r>
            <a:r>
              <a:rPr lang="en-US" sz="1400" dirty="0" err="1">
                <a:latin typeface="Corbel" charset="0"/>
                <a:ea typeface="Corbel" charset="0"/>
                <a:cs typeface="Corbel" charset="0"/>
              </a:rPr>
              <a:t>planuje</a:t>
            </a:r>
            <a:r>
              <a:rPr lang="en-US" sz="1400" dirty="0">
                <a:latin typeface="Corbel" charset="0"/>
                <a:ea typeface="Corbel" charset="0"/>
                <a:cs typeface="Corbel" charset="0"/>
              </a:rPr>
              <a:t> </a:t>
            </a:r>
            <a:r>
              <a:rPr lang="en-US" sz="1400" dirty="0" err="1">
                <a:latin typeface="Corbel" charset="0"/>
                <a:ea typeface="Corbel" charset="0"/>
                <a:cs typeface="Corbel" charset="0"/>
              </a:rPr>
              <a:t>aktywnie</a:t>
            </a:r>
            <a:r>
              <a:rPr lang="en-US" sz="1400" dirty="0">
                <a:latin typeface="Corbel" charset="0"/>
                <a:ea typeface="Corbel" charset="0"/>
                <a:cs typeface="Corbel" charset="0"/>
              </a:rPr>
              <a:t> </a:t>
            </a:r>
            <a:r>
              <a:rPr lang="en-US" sz="1400" dirty="0" err="1">
                <a:latin typeface="Corbel" charset="0"/>
                <a:ea typeface="Corbel" charset="0"/>
                <a:cs typeface="Corbel" charset="0"/>
              </a:rPr>
              <a:t>prowadzić</a:t>
            </a:r>
            <a:r>
              <a:rPr lang="en-US" sz="1400" dirty="0">
                <a:latin typeface="Corbel" charset="0"/>
                <a:ea typeface="Corbel" charset="0"/>
                <a:cs typeface="Corbel" charset="0"/>
              </a:rPr>
              <a:t> </a:t>
            </a:r>
            <a:r>
              <a:rPr lang="en-US" sz="1400" dirty="0" err="1">
                <a:latin typeface="Corbel" charset="0"/>
                <a:ea typeface="Corbel" charset="0"/>
                <a:cs typeface="Corbel" charset="0"/>
              </a:rPr>
              <a:t>akwizycje</a:t>
            </a:r>
            <a:r>
              <a:rPr lang="en-US" sz="1400" dirty="0">
                <a:latin typeface="Corbel" charset="0"/>
                <a:ea typeface="Corbel" charset="0"/>
                <a:cs typeface="Corbel" charset="0"/>
              </a:rPr>
              <a:t>.</a:t>
            </a:r>
          </a:p>
          <a:p>
            <a:endParaRPr lang="en-US"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7327" r="-1"/>
          <a:stretch/>
        </p:blipFill>
        <p:spPr>
          <a:xfrm>
            <a:off x="740177" y="4300175"/>
            <a:ext cx="2690199" cy="230189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4702"/>
          <a:stretch/>
        </p:blipFill>
        <p:spPr>
          <a:xfrm>
            <a:off x="5443036" y="1658863"/>
            <a:ext cx="4081964" cy="421723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985" y="4245803"/>
            <a:ext cx="4686850" cy="205621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0889"/>
          <a:stretch/>
        </p:blipFill>
        <p:spPr>
          <a:xfrm>
            <a:off x="1676391" y="4300175"/>
            <a:ext cx="1447800" cy="2301899"/>
          </a:xfrm>
          <a:prstGeom prst="rect">
            <a:avLst/>
          </a:prstGeom>
        </p:spPr>
      </p:pic>
    </p:spTree>
    <p:extLst>
      <p:ext uri="{BB962C8B-B14F-4D97-AF65-F5344CB8AC3E}">
        <p14:creationId xmlns:p14="http://schemas.microsoft.com/office/powerpoint/2010/main" val="7673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7" name="Text Placeholder 1"/>
          <p:cNvSpPr>
            <a:spLocks noGrp="1"/>
          </p:cNvSpPr>
          <p:nvPr>
            <p:ph type="body" sz="quarter" idx="10"/>
          </p:nvPr>
        </p:nvSpPr>
        <p:spPr>
          <a:xfrm>
            <a:off x="647700" y="838200"/>
            <a:ext cx="6096000" cy="457200"/>
          </a:xfrm>
        </p:spPr>
        <p:txBody>
          <a:bodyPr/>
          <a:lstStyle/>
          <a:p>
            <a:pPr>
              <a:spcBef>
                <a:spcPts val="0"/>
              </a:spcBef>
              <a:spcAft>
                <a:spcPts val="0"/>
              </a:spcAft>
            </a:pPr>
            <a:r>
              <a:rPr lang="en-US" sz="2800" dirty="0">
                <a:latin typeface="Corbel" charset="0"/>
                <a:ea typeface="Corbel" charset="0"/>
                <a:cs typeface="Corbel" charset="0"/>
              </a:rPr>
              <a:t>Greenfield vs. M&amp;A (</a:t>
            </a:r>
            <a:r>
              <a:rPr lang="en-US" sz="2800" dirty="0" err="1">
                <a:latin typeface="Corbel" charset="0"/>
                <a:ea typeface="Corbel" charset="0"/>
                <a:cs typeface="Corbel" charset="0"/>
              </a:rPr>
              <a:t>fuzji</a:t>
            </a:r>
            <a:r>
              <a:rPr lang="en-US" sz="2800" dirty="0">
                <a:latin typeface="Corbel" charset="0"/>
                <a:ea typeface="Corbel" charset="0"/>
                <a:cs typeface="Corbel" charset="0"/>
              </a:rPr>
              <a:t> </a:t>
            </a:r>
            <a:r>
              <a:rPr lang="en-US" sz="2800" dirty="0" err="1">
                <a:latin typeface="Corbel" charset="0"/>
                <a:ea typeface="Corbel" charset="0"/>
                <a:cs typeface="Corbel" charset="0"/>
              </a:rPr>
              <a:t>i</a:t>
            </a:r>
            <a:r>
              <a:rPr lang="en-US" sz="2800" dirty="0">
                <a:latin typeface="Corbel" charset="0"/>
                <a:ea typeface="Corbel" charset="0"/>
                <a:cs typeface="Corbel" charset="0"/>
              </a:rPr>
              <a:t> </a:t>
            </a:r>
            <a:r>
              <a:rPr lang="en-US" sz="2800" dirty="0" err="1">
                <a:latin typeface="Corbel" charset="0"/>
                <a:ea typeface="Corbel" charset="0"/>
                <a:cs typeface="Corbel" charset="0"/>
              </a:rPr>
              <a:t>przejęć</a:t>
            </a:r>
            <a:r>
              <a:rPr lang="en-US" sz="2800" dirty="0">
                <a:latin typeface="Corbel" charset="0"/>
                <a:ea typeface="Corbel" charset="0"/>
                <a:cs typeface="Corbel" charset="0"/>
              </a:rPr>
              <a:t>)</a:t>
            </a:r>
          </a:p>
          <a:p>
            <a:pPr>
              <a:spcBef>
                <a:spcPts val="0"/>
              </a:spcBef>
              <a:spcAft>
                <a:spcPts val="0"/>
              </a:spcAft>
            </a:pPr>
            <a:r>
              <a:rPr lang="en-US" sz="2800" dirty="0">
                <a:latin typeface="Corbel" charset="0"/>
                <a:ea typeface="Corbel" charset="0"/>
                <a:cs typeface="Corbel" charset="0"/>
              </a:rPr>
              <a:t> </a:t>
            </a:r>
            <a:r>
              <a:rPr lang="en-US" sz="1200" dirty="0" err="1">
                <a:latin typeface="Corbel" charset="0"/>
                <a:ea typeface="Corbel" charset="0"/>
                <a:cs typeface="Corbel" charset="0"/>
              </a:rPr>
              <a:t>Według</a:t>
            </a:r>
            <a:r>
              <a:rPr lang="en-US" sz="1200" dirty="0">
                <a:latin typeface="Corbel" charset="0"/>
                <a:ea typeface="Corbel" charset="0"/>
                <a:cs typeface="Corbel" charset="0"/>
              </a:rPr>
              <a:t> </a:t>
            </a:r>
            <a:r>
              <a:rPr lang="en-US" sz="1200" dirty="0" err="1">
                <a:latin typeface="Corbel" charset="0"/>
                <a:ea typeface="Corbel" charset="0"/>
                <a:cs typeface="Corbel" charset="0"/>
              </a:rPr>
              <a:t>oficjalnych</a:t>
            </a:r>
            <a:r>
              <a:rPr lang="en-US" sz="1200" dirty="0">
                <a:latin typeface="Corbel" charset="0"/>
                <a:ea typeface="Corbel" charset="0"/>
                <a:cs typeface="Corbel" charset="0"/>
              </a:rPr>
              <a:t> </a:t>
            </a:r>
            <a:r>
              <a:rPr lang="en-US" sz="1200" dirty="0" err="1">
                <a:latin typeface="Corbel" charset="0"/>
                <a:ea typeface="Corbel" charset="0"/>
                <a:cs typeface="Corbel" charset="0"/>
              </a:rPr>
              <a:t>badań</a:t>
            </a:r>
            <a:r>
              <a:rPr lang="en-US" sz="1200" dirty="0">
                <a:latin typeface="Corbel" charset="0"/>
                <a:ea typeface="Corbel" charset="0"/>
                <a:cs typeface="Corbel" charset="0"/>
              </a:rPr>
              <a:t> </a:t>
            </a:r>
            <a:r>
              <a:rPr lang="en-US" sz="1200" dirty="0" err="1">
                <a:latin typeface="Corbel" charset="0"/>
                <a:ea typeface="Corbel" charset="0"/>
                <a:cs typeface="Corbel" charset="0"/>
              </a:rPr>
              <a:t>przeprowadzonych</a:t>
            </a:r>
            <a:r>
              <a:rPr lang="en-US" sz="1200" dirty="0">
                <a:latin typeface="Corbel" charset="0"/>
                <a:ea typeface="Corbel" charset="0"/>
                <a:cs typeface="Corbel" charset="0"/>
              </a:rPr>
              <a:t> </a:t>
            </a:r>
            <a:r>
              <a:rPr lang="en-US" sz="1200" dirty="0" err="1">
                <a:latin typeface="Corbel" charset="0"/>
                <a:ea typeface="Corbel" charset="0"/>
                <a:cs typeface="Corbel" charset="0"/>
              </a:rPr>
              <a:t>poprzez</a:t>
            </a:r>
            <a:r>
              <a:rPr lang="en-US" sz="1200" dirty="0">
                <a:latin typeface="Corbel" charset="0"/>
                <a:ea typeface="Corbel" charset="0"/>
                <a:cs typeface="Corbel" charset="0"/>
              </a:rPr>
              <a:t> UNCTAD</a:t>
            </a:r>
            <a:endParaRPr lang="en-US" sz="1100" dirty="0">
              <a:latin typeface="Corbel" charset="0"/>
              <a:ea typeface="Corbel" charset="0"/>
              <a:cs typeface="Corbel" charset="0"/>
            </a:endParaRPr>
          </a:p>
          <a:p>
            <a:endParaRPr lang="de-DE" sz="1200" dirty="0">
              <a:latin typeface="Corbel" charset="0"/>
              <a:ea typeface="Corbel" charset="0"/>
              <a:cs typeface="Corbel" charset="0"/>
            </a:endParaRPr>
          </a:p>
        </p:txBody>
      </p:sp>
      <p:sp>
        <p:nvSpPr>
          <p:cNvPr id="4" name="TextBox 3"/>
          <p:cNvSpPr txBox="1"/>
          <p:nvPr/>
        </p:nvSpPr>
        <p:spPr>
          <a:xfrm>
            <a:off x="800099" y="1981200"/>
            <a:ext cx="4305301" cy="5109091"/>
          </a:xfrm>
          <a:prstGeom prst="rect">
            <a:avLst/>
          </a:prstGeom>
          <a:noFill/>
        </p:spPr>
        <p:txBody>
          <a:bodyPr wrap="square" numCol="1" rtlCol="0">
            <a:spAutoFit/>
          </a:bodyPr>
          <a:lstStyle/>
          <a:p>
            <a:pPr marL="285750" indent="-285750">
              <a:buFont typeface="Arial" charset="0"/>
              <a:buChar char="•"/>
            </a:pPr>
            <a:r>
              <a:rPr lang="en-US" sz="1400" dirty="0" err="1">
                <a:latin typeface="Corbel" charset="0"/>
                <a:ea typeface="Corbel" charset="0"/>
                <a:cs typeface="Corbel" charset="0"/>
              </a:rPr>
              <a:t>Rozwój</a:t>
            </a:r>
            <a:r>
              <a:rPr lang="en-US" sz="1400" dirty="0">
                <a:latin typeface="Corbel" charset="0"/>
                <a:ea typeface="Corbel" charset="0"/>
                <a:cs typeface="Corbel" charset="0"/>
              </a:rPr>
              <a:t> </a:t>
            </a:r>
            <a:r>
              <a:rPr lang="en-US" sz="1400" dirty="0" err="1">
                <a:latin typeface="Corbel" charset="0"/>
                <a:ea typeface="Corbel" charset="0"/>
                <a:cs typeface="Corbel" charset="0"/>
              </a:rPr>
              <a:t>rynków</a:t>
            </a:r>
            <a:r>
              <a:rPr lang="en-US" sz="1400" dirty="0">
                <a:latin typeface="Corbel" charset="0"/>
                <a:ea typeface="Corbel" charset="0"/>
                <a:cs typeface="Corbel" charset="0"/>
              </a:rPr>
              <a:t> </a:t>
            </a:r>
            <a:r>
              <a:rPr lang="en-US" sz="1400" dirty="0" err="1">
                <a:latin typeface="Corbel" charset="0"/>
                <a:ea typeface="Corbel" charset="0"/>
                <a:cs typeface="Corbel" charset="0"/>
              </a:rPr>
              <a:t>fuzji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przejęć</a:t>
            </a:r>
            <a:r>
              <a:rPr lang="en-US" sz="1400" dirty="0">
                <a:latin typeface="Corbel" charset="0"/>
                <a:ea typeface="Corbel" charset="0"/>
                <a:cs typeface="Corbel" charset="0"/>
              </a:rPr>
              <a:t> (M&amp;A), </a:t>
            </a:r>
            <a:r>
              <a:rPr lang="en-US" sz="1400" dirty="0" err="1">
                <a:latin typeface="Corbel" charset="0"/>
                <a:ea typeface="Corbel" charset="0"/>
                <a:cs typeface="Corbel" charset="0"/>
              </a:rPr>
              <a:t>szczególnie</a:t>
            </a:r>
            <a:r>
              <a:rPr lang="en-US" sz="1400" dirty="0">
                <a:latin typeface="Corbel" charset="0"/>
                <a:ea typeface="Corbel" charset="0"/>
                <a:cs typeface="Corbel" charset="0"/>
              </a:rPr>
              <a:t> </a:t>
            </a:r>
            <a:r>
              <a:rPr lang="en-US" sz="1400" dirty="0" err="1">
                <a:latin typeface="Corbel" charset="0"/>
                <a:ea typeface="Corbel" charset="0"/>
                <a:cs typeface="Corbel" charset="0"/>
              </a:rPr>
              <a:t>sie</a:t>
            </a:r>
            <a:r>
              <a:rPr lang="en-US" sz="1400" dirty="0">
                <a:latin typeface="Corbel" charset="0"/>
                <a:ea typeface="Corbel" charset="0"/>
                <a:cs typeface="Corbel" charset="0"/>
              </a:rPr>
              <a:t> </a:t>
            </a:r>
            <a:r>
              <a:rPr lang="en-US" sz="1400" dirty="0" err="1">
                <a:latin typeface="Corbel" charset="0"/>
                <a:ea typeface="Corbel" charset="0"/>
                <a:cs typeface="Corbel" charset="0"/>
              </a:rPr>
              <a:t>rozwinel</a:t>
            </a:r>
            <a:r>
              <a:rPr lang="en-US" sz="1400" dirty="0">
                <a:latin typeface="Corbel" charset="0"/>
                <a:ea typeface="Corbel" charset="0"/>
                <a:cs typeface="Corbel" charset="0"/>
              </a:rPr>
              <a:t> w </a:t>
            </a:r>
            <a:r>
              <a:rPr lang="en-US" sz="1400" dirty="0" err="1">
                <a:latin typeface="Corbel" charset="0"/>
                <a:ea typeface="Corbel" charset="0"/>
                <a:cs typeface="Corbel" charset="0"/>
              </a:rPr>
              <a:t>Polsce</a:t>
            </a:r>
            <a:r>
              <a:rPr lang="en-US" sz="1400" dirty="0">
                <a:latin typeface="Corbel" charset="0"/>
                <a:ea typeface="Corbel" charset="0"/>
                <a:cs typeface="Corbel" charset="0"/>
              </a:rPr>
              <a:t>, </a:t>
            </a:r>
            <a:r>
              <a:rPr lang="en-US" sz="1400" dirty="0" err="1">
                <a:latin typeface="Corbel" charset="0"/>
                <a:ea typeface="Corbel" charset="0"/>
                <a:cs typeface="Corbel" charset="0"/>
              </a:rPr>
              <a:t>Czechach</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Słowacji</a:t>
            </a:r>
            <a:r>
              <a:rPr lang="en-US" sz="1400" dirty="0">
                <a:latin typeface="Corbel" charset="0"/>
                <a:ea typeface="Corbel" charset="0"/>
                <a:cs typeface="Corbel" charset="0"/>
              </a:rPr>
              <a:t>, w </a:t>
            </a:r>
            <a:r>
              <a:rPr lang="en-US" sz="1400" dirty="0" err="1">
                <a:latin typeface="Corbel" charset="0"/>
                <a:ea typeface="Corbel" charset="0"/>
                <a:cs typeface="Corbel" charset="0"/>
              </a:rPr>
              <a:t>sektorze</a:t>
            </a:r>
            <a:r>
              <a:rPr lang="en-US" sz="1400" dirty="0">
                <a:latin typeface="Corbel" charset="0"/>
                <a:ea typeface="Corbel" charset="0"/>
                <a:cs typeface="Corbel" charset="0"/>
              </a:rPr>
              <a:t> </a:t>
            </a:r>
            <a:r>
              <a:rPr lang="en-US" sz="1400" dirty="0" err="1">
                <a:latin typeface="Corbel" charset="0"/>
                <a:ea typeface="Corbel" charset="0"/>
                <a:cs typeface="Corbel" charset="0"/>
              </a:rPr>
              <a:t>nieruchomości</a:t>
            </a:r>
            <a:r>
              <a:rPr lang="en-US" sz="1400" dirty="0">
                <a:latin typeface="Corbel" charset="0"/>
                <a:ea typeface="Corbel" charset="0"/>
                <a:cs typeface="Corbel" charset="0"/>
              </a:rPr>
              <a:t>, IT, </a:t>
            </a:r>
            <a:r>
              <a:rPr lang="en-US" sz="1400" dirty="0" err="1">
                <a:latin typeface="Corbel" charset="0"/>
                <a:ea typeface="Corbel" charset="0"/>
                <a:cs typeface="Corbel" charset="0"/>
              </a:rPr>
              <a:t>mediów</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komunikacji</a:t>
            </a:r>
            <a:r>
              <a:rPr lang="en-US" sz="1400" dirty="0">
                <a:latin typeface="Corbel" charset="0"/>
                <a:ea typeface="Corbel" charset="0"/>
                <a:cs typeface="Corbel" charset="0"/>
              </a:rPr>
              <a:t>, </a:t>
            </a:r>
            <a:r>
              <a:rPr lang="en-US" sz="1400" dirty="0" err="1">
                <a:latin typeface="Corbel" charset="0"/>
                <a:ea typeface="Corbel" charset="0"/>
                <a:cs typeface="Corbel" charset="0"/>
              </a:rPr>
              <a:t>towar</a:t>
            </a:r>
            <a:r>
              <a:rPr lang="pl-PL" sz="1400" dirty="0">
                <a:latin typeface="Corbel" charset="0"/>
                <a:ea typeface="Corbel" charset="0"/>
                <a:cs typeface="Corbel" charset="0"/>
              </a:rPr>
              <a:t>ó</a:t>
            </a:r>
            <a:r>
              <a:rPr lang="en-US" sz="1400" dirty="0">
                <a:latin typeface="Corbel" charset="0"/>
                <a:ea typeface="Corbel" charset="0"/>
                <a:cs typeface="Corbel" charset="0"/>
              </a:rPr>
              <a:t>w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przemysłu</a:t>
            </a:r>
            <a:r>
              <a:rPr lang="en-US" sz="1400" dirty="0">
                <a:latin typeface="Corbel" charset="0"/>
                <a:ea typeface="Corbel" charset="0"/>
                <a:cs typeface="Corbel" charset="0"/>
              </a:rPr>
              <a:t> </a:t>
            </a:r>
            <a:r>
              <a:rPr lang="en-US" sz="1400" dirty="0" err="1">
                <a:latin typeface="Corbel" charset="0"/>
                <a:ea typeface="Corbel" charset="0"/>
                <a:cs typeface="Corbel" charset="0"/>
              </a:rPr>
              <a:t>chemicznego</a:t>
            </a:r>
            <a:r>
              <a:rPr lang="en-US" sz="1400" dirty="0">
                <a:latin typeface="Corbel" charset="0"/>
                <a:ea typeface="Corbel" charset="0"/>
                <a:cs typeface="Corbel" charset="0"/>
              </a:rPr>
              <a:t>, BPO, </a:t>
            </a:r>
            <a:r>
              <a:rPr lang="en-US" sz="1400" dirty="0" err="1">
                <a:latin typeface="Corbel" charset="0"/>
                <a:ea typeface="Corbel" charset="0"/>
                <a:cs typeface="Corbel" charset="0"/>
              </a:rPr>
              <a:t>usług</a:t>
            </a:r>
            <a:r>
              <a:rPr lang="en-US" sz="1400" dirty="0">
                <a:latin typeface="Corbel" charset="0"/>
                <a:ea typeface="Corbel" charset="0"/>
                <a:cs typeface="Corbel" charset="0"/>
              </a:rPr>
              <a:t> </a:t>
            </a:r>
            <a:r>
              <a:rPr lang="en-US" sz="1400" dirty="0" err="1">
                <a:latin typeface="Corbel" charset="0"/>
                <a:ea typeface="Corbel" charset="0"/>
                <a:cs typeface="Corbel" charset="0"/>
              </a:rPr>
              <a:t>finansowych</a:t>
            </a:r>
            <a:r>
              <a:rPr lang="en-US" sz="1400" dirty="0">
                <a:latin typeface="Corbel" charset="0"/>
                <a:ea typeface="Corbel" charset="0"/>
                <a:cs typeface="Corbel" charset="0"/>
              </a:rPr>
              <a:t>, </a:t>
            </a:r>
            <a:r>
              <a:rPr lang="en-US" sz="1400" dirty="0" err="1">
                <a:latin typeface="Corbel" charset="0"/>
                <a:ea typeface="Corbel" charset="0"/>
                <a:cs typeface="Corbel" charset="0"/>
              </a:rPr>
              <a:t>energii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zdrowia</a:t>
            </a:r>
            <a:r>
              <a:rPr lang="en-US" sz="1400" dirty="0">
                <a:latin typeface="Corbel" charset="0"/>
                <a:ea typeface="Corbel" charset="0"/>
                <a:cs typeface="Corbel" charset="0"/>
              </a:rPr>
              <a:t>.</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Wzrost</a:t>
            </a:r>
            <a:r>
              <a:rPr lang="en-US" sz="1400" dirty="0">
                <a:latin typeface="Corbel" charset="0"/>
                <a:ea typeface="Corbel" charset="0"/>
                <a:cs typeface="Corbel" charset="0"/>
              </a:rPr>
              <a:t> </a:t>
            </a:r>
            <a:r>
              <a:rPr lang="en-US" sz="1400" dirty="0" err="1">
                <a:latin typeface="Corbel" charset="0"/>
                <a:ea typeface="Corbel" charset="0"/>
                <a:cs typeface="Corbel" charset="0"/>
              </a:rPr>
              <a:t>napływu</a:t>
            </a:r>
            <a:r>
              <a:rPr lang="en-US" sz="1400" dirty="0">
                <a:latin typeface="Corbel" charset="0"/>
                <a:ea typeface="Corbel" charset="0"/>
                <a:cs typeface="Corbel" charset="0"/>
              </a:rPr>
              <a:t> FDI w 2017 r.  </a:t>
            </a:r>
            <a:r>
              <a:rPr lang="en-US" sz="1400" dirty="0" err="1">
                <a:latin typeface="Corbel" charset="0"/>
                <a:ea typeface="Corbel" charset="0"/>
                <a:cs typeface="Corbel" charset="0"/>
              </a:rPr>
              <a:t>może</a:t>
            </a:r>
            <a:r>
              <a:rPr lang="en-US" sz="1400" dirty="0">
                <a:latin typeface="Corbel" charset="0"/>
                <a:ea typeface="Corbel" charset="0"/>
                <a:cs typeface="Corbel" charset="0"/>
              </a:rPr>
              <a:t> </a:t>
            </a:r>
            <a:r>
              <a:rPr lang="en-US" sz="1400" dirty="0" err="1">
                <a:latin typeface="Corbel" charset="0"/>
                <a:ea typeface="Corbel" charset="0"/>
                <a:cs typeface="Corbel" charset="0"/>
              </a:rPr>
              <a:t>wynikać</a:t>
            </a:r>
            <a:r>
              <a:rPr lang="en-US" sz="1400" dirty="0">
                <a:latin typeface="Corbel" charset="0"/>
                <a:ea typeface="Corbel" charset="0"/>
                <a:cs typeface="Corbel" charset="0"/>
              </a:rPr>
              <a:t> z </a:t>
            </a:r>
            <a:r>
              <a:rPr lang="en-US" sz="1400" dirty="0" err="1">
                <a:latin typeface="Corbel" charset="0"/>
                <a:ea typeface="Corbel" charset="0"/>
                <a:cs typeface="Corbel" charset="0"/>
              </a:rPr>
              <a:t>wzrostem</a:t>
            </a:r>
            <a:r>
              <a:rPr lang="en-US" sz="1400" dirty="0">
                <a:latin typeface="Corbel" charset="0"/>
                <a:ea typeface="Corbel" charset="0"/>
                <a:cs typeface="Corbel" charset="0"/>
              </a:rPr>
              <a:t> M&amp;A, w </a:t>
            </a:r>
            <a:r>
              <a:rPr lang="en-US" sz="1400" dirty="0" err="1">
                <a:latin typeface="Corbel" charset="0"/>
                <a:ea typeface="Corbel" charset="0"/>
                <a:cs typeface="Corbel" charset="0"/>
              </a:rPr>
              <a:t>pierwszych</a:t>
            </a:r>
            <a:r>
              <a:rPr lang="en-US" sz="1400" dirty="0">
                <a:latin typeface="Corbel" charset="0"/>
                <a:ea typeface="Corbel" charset="0"/>
                <a:cs typeface="Corbel" charset="0"/>
              </a:rPr>
              <a:t> </a:t>
            </a:r>
            <a:r>
              <a:rPr lang="en-US" sz="1400" dirty="0" err="1">
                <a:latin typeface="Corbel" charset="0"/>
                <a:ea typeface="Corbel" charset="0"/>
                <a:cs typeface="Corbel" charset="0"/>
              </a:rPr>
              <a:t>czterech</a:t>
            </a:r>
            <a:r>
              <a:rPr lang="en-US" sz="1400" dirty="0">
                <a:latin typeface="Corbel" charset="0"/>
                <a:ea typeface="Corbel" charset="0"/>
                <a:cs typeface="Corbel" charset="0"/>
              </a:rPr>
              <a:t> </a:t>
            </a:r>
            <a:r>
              <a:rPr lang="en-US" sz="1400" dirty="0" err="1">
                <a:latin typeface="Corbel" charset="0"/>
                <a:ea typeface="Corbel" charset="0"/>
                <a:cs typeface="Corbel" charset="0"/>
              </a:rPr>
              <a:t>miesiącach</a:t>
            </a:r>
            <a:r>
              <a:rPr lang="en-US" sz="1400" dirty="0">
                <a:latin typeface="Corbel" charset="0"/>
                <a:ea typeface="Corbel" charset="0"/>
                <a:cs typeface="Corbel" charset="0"/>
              </a:rPr>
              <a:t> 2017 r., </a:t>
            </a:r>
            <a:r>
              <a:rPr lang="en-US" sz="1400" dirty="0" err="1">
                <a:latin typeface="Corbel" charset="0"/>
                <a:ea typeface="Corbel" charset="0"/>
                <a:cs typeface="Corbel" charset="0"/>
              </a:rPr>
              <a:t>była</a:t>
            </a:r>
            <a:r>
              <a:rPr lang="en-US" sz="1400" dirty="0">
                <a:latin typeface="Corbel" charset="0"/>
                <a:ea typeface="Corbel" charset="0"/>
                <a:cs typeface="Corbel" charset="0"/>
              </a:rPr>
              <a:t>  o 35% </a:t>
            </a:r>
            <a:r>
              <a:rPr lang="en-US" sz="1400" dirty="0" err="1">
                <a:latin typeface="Corbel" charset="0"/>
                <a:ea typeface="Corbel" charset="0"/>
                <a:cs typeface="Corbel" charset="0"/>
              </a:rPr>
              <a:t>wieksza</a:t>
            </a:r>
            <a:r>
              <a:rPr lang="en-US" sz="1400" dirty="0">
                <a:latin typeface="Corbel" charset="0"/>
                <a:ea typeface="Corbel" charset="0"/>
                <a:cs typeface="Corbel" charset="0"/>
              </a:rPr>
              <a:t>  </a:t>
            </a:r>
            <a:r>
              <a:rPr lang="en-US" sz="1400" dirty="0" err="1">
                <a:latin typeface="Corbel" charset="0"/>
                <a:ea typeface="Corbel" charset="0"/>
                <a:cs typeface="Corbel" charset="0"/>
              </a:rPr>
              <a:t>niż</a:t>
            </a:r>
            <a:r>
              <a:rPr lang="en-US" sz="1400" dirty="0">
                <a:latin typeface="Corbel" charset="0"/>
                <a:ea typeface="Corbel" charset="0"/>
                <a:cs typeface="Corbel" charset="0"/>
              </a:rPr>
              <a:t> w 2016 r.</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firmy</a:t>
            </a:r>
            <a:r>
              <a:rPr lang="en-US" sz="1400" dirty="0">
                <a:latin typeface="Corbel" charset="0"/>
                <a:ea typeface="Corbel" charset="0"/>
                <a:cs typeface="Corbel" charset="0"/>
              </a:rPr>
              <a:t> w 2017 </a:t>
            </a:r>
            <a:r>
              <a:rPr lang="en-US" sz="1400" dirty="0" err="1">
                <a:latin typeface="Corbel" charset="0"/>
                <a:ea typeface="Corbel" charset="0"/>
                <a:cs typeface="Corbel" charset="0"/>
              </a:rPr>
              <a:t>beda</a:t>
            </a:r>
            <a:r>
              <a:rPr lang="en-US" sz="1400" dirty="0">
                <a:latin typeface="Corbel" charset="0"/>
                <a:ea typeface="Corbel" charset="0"/>
                <a:cs typeface="Corbel" charset="0"/>
              </a:rPr>
              <a:t> </a:t>
            </a:r>
            <a:r>
              <a:rPr lang="en-US" sz="1400" dirty="0" err="1">
                <a:latin typeface="Corbel" charset="0"/>
                <a:ea typeface="Corbel" charset="0"/>
                <a:cs typeface="Corbel" charset="0"/>
              </a:rPr>
              <a:t>raczej</a:t>
            </a:r>
            <a:r>
              <a:rPr lang="en-US" sz="1400" dirty="0">
                <a:latin typeface="Corbel" charset="0"/>
                <a:ea typeface="Corbel" charset="0"/>
                <a:cs typeface="Corbel" charset="0"/>
              </a:rPr>
              <a:t> </a:t>
            </a:r>
            <a:r>
              <a:rPr lang="en-US" sz="1400" dirty="0" err="1">
                <a:latin typeface="Corbel" charset="0"/>
                <a:ea typeface="Corbel" charset="0"/>
                <a:cs typeface="Corbel" charset="0"/>
              </a:rPr>
              <a:t>starać</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r>
              <a:rPr lang="en-US" sz="1400" dirty="0" err="1">
                <a:latin typeface="Corbel" charset="0"/>
                <a:ea typeface="Corbel" charset="0"/>
                <a:cs typeface="Corbel" charset="0"/>
              </a:rPr>
              <a:t>umocnić</a:t>
            </a:r>
            <a:r>
              <a:rPr lang="en-US" sz="1400" dirty="0">
                <a:latin typeface="Corbel" charset="0"/>
                <a:ea typeface="Corbel" charset="0"/>
                <a:cs typeface="Corbel" charset="0"/>
              </a:rPr>
              <a:t> </a:t>
            </a:r>
            <a:r>
              <a:rPr lang="en-US" sz="1400" dirty="0" err="1">
                <a:latin typeface="Corbel" charset="0"/>
                <a:ea typeface="Corbel" charset="0"/>
                <a:cs typeface="Corbel" charset="0"/>
              </a:rPr>
              <a:t>swoją</a:t>
            </a:r>
            <a:r>
              <a:rPr lang="en-US" sz="1400" dirty="0">
                <a:latin typeface="Corbel" charset="0"/>
                <a:ea typeface="Corbel" charset="0"/>
                <a:cs typeface="Corbel" charset="0"/>
              </a:rPr>
              <a:t> </a:t>
            </a:r>
            <a:r>
              <a:rPr lang="en-US" sz="1400" dirty="0" err="1">
                <a:latin typeface="Corbel" charset="0"/>
                <a:ea typeface="Corbel" charset="0"/>
                <a:cs typeface="Corbel" charset="0"/>
              </a:rPr>
              <a:t>obecność</a:t>
            </a:r>
            <a:r>
              <a:rPr lang="en-US" sz="1400" dirty="0">
                <a:latin typeface="Corbel" charset="0"/>
                <a:ea typeface="Corbel" charset="0"/>
                <a:cs typeface="Corbel" charset="0"/>
              </a:rPr>
              <a:t> </a:t>
            </a:r>
            <a:r>
              <a:rPr lang="en-US" sz="1400" dirty="0" err="1">
                <a:latin typeface="Corbel" charset="0"/>
                <a:ea typeface="Corbel" charset="0"/>
                <a:cs typeface="Corbel" charset="0"/>
              </a:rPr>
              <a:t>poprzez</a:t>
            </a:r>
            <a:r>
              <a:rPr lang="en-US" sz="1400" dirty="0">
                <a:latin typeface="Corbel" charset="0"/>
                <a:ea typeface="Corbel" charset="0"/>
                <a:cs typeface="Corbel" charset="0"/>
              </a:rPr>
              <a:t> </a:t>
            </a:r>
            <a:r>
              <a:rPr lang="en-US" sz="1400" b="1" dirty="0" err="1">
                <a:latin typeface="Corbel" charset="0"/>
                <a:ea typeface="Corbel" charset="0"/>
                <a:cs typeface="Corbel" charset="0"/>
              </a:rPr>
              <a:t>inwestycje</a:t>
            </a:r>
            <a:r>
              <a:rPr lang="en-US" sz="1400" b="1" dirty="0">
                <a:latin typeface="Corbel" charset="0"/>
                <a:ea typeface="Corbel" charset="0"/>
                <a:cs typeface="Corbel" charset="0"/>
              </a:rPr>
              <a:t> </a:t>
            </a:r>
            <a:r>
              <a:rPr lang="en-US" sz="1400" b="1" dirty="0" err="1">
                <a:latin typeface="Corbel" charset="0"/>
                <a:ea typeface="Corbel" charset="0"/>
                <a:cs typeface="Corbel" charset="0"/>
              </a:rPr>
              <a:t>następcze</a:t>
            </a:r>
            <a:r>
              <a:rPr lang="en-US" sz="1400" b="1" dirty="0">
                <a:latin typeface="Corbel" charset="0"/>
                <a:ea typeface="Corbel" charset="0"/>
                <a:cs typeface="Corbel" charset="0"/>
              </a:rPr>
              <a:t> </a:t>
            </a:r>
            <a:r>
              <a:rPr lang="en-US" sz="1400" b="1" dirty="0" err="1">
                <a:latin typeface="Corbel" charset="0"/>
                <a:ea typeface="Corbel" charset="0"/>
                <a:cs typeface="Corbel" charset="0"/>
              </a:rPr>
              <a:t>i</a:t>
            </a:r>
            <a:r>
              <a:rPr lang="en-US" sz="1400" b="1" dirty="0">
                <a:latin typeface="Corbel" charset="0"/>
                <a:ea typeface="Corbel" charset="0"/>
                <a:cs typeface="Corbel" charset="0"/>
              </a:rPr>
              <a:t> </a:t>
            </a:r>
            <a:r>
              <a:rPr lang="en-US" sz="1400" b="1" dirty="0" err="1">
                <a:latin typeface="Corbel" charset="0"/>
                <a:ea typeface="Corbel" charset="0"/>
                <a:cs typeface="Corbel" charset="0"/>
              </a:rPr>
              <a:t>partnerstwa</a:t>
            </a:r>
            <a:r>
              <a:rPr lang="en-US" sz="1400" b="1" dirty="0">
                <a:latin typeface="Corbel" charset="0"/>
                <a:ea typeface="Corbel" charset="0"/>
                <a:cs typeface="Corbel" charset="0"/>
              </a:rPr>
              <a:t> </a:t>
            </a:r>
            <a:r>
              <a:rPr lang="en-US" sz="1400" dirty="0" err="1">
                <a:latin typeface="Corbel" charset="0"/>
                <a:ea typeface="Corbel" charset="0"/>
                <a:cs typeface="Corbel" charset="0"/>
              </a:rPr>
              <a:t>jako</a:t>
            </a:r>
            <a:r>
              <a:rPr lang="en-US" sz="1400" dirty="0">
                <a:latin typeface="Corbel" charset="0"/>
                <a:ea typeface="Corbel" charset="0"/>
                <a:cs typeface="Corbel" charset="0"/>
              </a:rPr>
              <a:t> </a:t>
            </a:r>
            <a:r>
              <a:rPr lang="en-US" sz="1400" dirty="0" err="1">
                <a:latin typeface="Corbel" charset="0"/>
                <a:ea typeface="Corbel" charset="0"/>
                <a:cs typeface="Corbel" charset="0"/>
              </a:rPr>
              <a:t>preferowane</a:t>
            </a:r>
            <a:r>
              <a:rPr lang="en-US" sz="1400" dirty="0">
                <a:latin typeface="Corbel" charset="0"/>
                <a:ea typeface="Corbel" charset="0"/>
                <a:cs typeface="Corbel" charset="0"/>
              </a:rPr>
              <a:t> </a:t>
            </a:r>
            <a:r>
              <a:rPr lang="en-US" sz="1400" dirty="0" err="1">
                <a:latin typeface="Corbel" charset="0"/>
                <a:ea typeface="Corbel" charset="0"/>
                <a:cs typeface="Corbel" charset="0"/>
              </a:rPr>
              <a:t>tryby</a:t>
            </a:r>
            <a:r>
              <a:rPr lang="en-US" sz="1400" dirty="0">
                <a:latin typeface="Corbel" charset="0"/>
                <a:ea typeface="Corbel" charset="0"/>
                <a:cs typeface="Corbel" charset="0"/>
              </a:rPr>
              <a:t> </a:t>
            </a:r>
            <a:r>
              <a:rPr lang="en-US" sz="1400" dirty="0" err="1">
                <a:latin typeface="Corbel" charset="0"/>
                <a:ea typeface="Corbel" charset="0"/>
                <a:cs typeface="Corbel" charset="0"/>
              </a:rPr>
              <a:t>dostępu</a:t>
            </a:r>
            <a:r>
              <a:rPr lang="en-US" sz="1400" dirty="0">
                <a:latin typeface="Corbel" charset="0"/>
                <a:ea typeface="Corbel" charset="0"/>
                <a:cs typeface="Corbel" charset="0"/>
              </a:rPr>
              <a:t> do </a:t>
            </a:r>
            <a:r>
              <a:rPr lang="en-US" sz="1400" dirty="0" err="1">
                <a:latin typeface="Corbel" charset="0"/>
                <a:ea typeface="Corbel" charset="0"/>
                <a:cs typeface="Corbel" charset="0"/>
              </a:rPr>
              <a:t>rynków</a:t>
            </a:r>
            <a:r>
              <a:rPr lang="en-US" sz="1400" dirty="0">
                <a:latin typeface="Corbel" charset="0"/>
                <a:ea typeface="Corbel" charset="0"/>
                <a:cs typeface="Corbel" charset="0"/>
              </a:rPr>
              <a:t> </a:t>
            </a:r>
            <a:r>
              <a:rPr lang="en-US" sz="1400" dirty="0" err="1">
                <a:latin typeface="Corbel" charset="0"/>
                <a:ea typeface="Corbel" charset="0"/>
                <a:cs typeface="Corbel" charset="0"/>
              </a:rPr>
              <a:t>zagranicznych</a:t>
            </a:r>
            <a:r>
              <a:rPr lang="en-US" sz="1400" dirty="0">
                <a:latin typeface="Corbel" charset="0"/>
                <a:ea typeface="Corbel" charset="0"/>
                <a:cs typeface="Corbel" charset="0"/>
              </a:rPr>
              <a:t>.</a:t>
            </a:r>
          </a:p>
          <a:p>
            <a:pPr marL="285750" indent="-285750">
              <a:buFont typeface="Arial" charset="0"/>
              <a:buChar char="•"/>
            </a:pPr>
            <a:endParaRPr lang="en-US" sz="1400" b="1" dirty="0">
              <a:latin typeface="Corbel" charset="0"/>
              <a:ea typeface="Corbel" charset="0"/>
              <a:cs typeface="Corbel" charset="0"/>
            </a:endParaRPr>
          </a:p>
          <a:p>
            <a:pPr marL="285750" indent="-285750">
              <a:buFont typeface="Arial" charset="0"/>
              <a:buChar char="•"/>
            </a:pPr>
            <a:r>
              <a:rPr lang="en-US" sz="1400" b="1" dirty="0" err="1">
                <a:latin typeface="Corbel" charset="0"/>
                <a:ea typeface="Corbel" charset="0"/>
                <a:cs typeface="Corbel" charset="0"/>
              </a:rPr>
              <a:t>Transgraniczne</a:t>
            </a:r>
            <a:r>
              <a:rPr lang="en-US" sz="1400" b="1" dirty="0">
                <a:latin typeface="Corbel" charset="0"/>
                <a:ea typeface="Corbel" charset="0"/>
                <a:cs typeface="Corbel" charset="0"/>
              </a:rPr>
              <a:t> </a:t>
            </a:r>
            <a:r>
              <a:rPr lang="en-US" sz="1400" b="1" dirty="0" err="1">
                <a:latin typeface="Corbel" charset="0"/>
                <a:ea typeface="Corbel" charset="0"/>
                <a:cs typeface="Corbel" charset="0"/>
              </a:rPr>
              <a:t>fuzje</a:t>
            </a:r>
            <a:r>
              <a:rPr lang="en-US" sz="1400" b="1" dirty="0">
                <a:latin typeface="Corbel" charset="0"/>
                <a:ea typeface="Corbel" charset="0"/>
                <a:cs typeface="Corbel" charset="0"/>
              </a:rPr>
              <a:t> </a:t>
            </a:r>
            <a:r>
              <a:rPr lang="en-US" sz="1400" b="1" dirty="0" err="1">
                <a:latin typeface="Corbel" charset="0"/>
                <a:ea typeface="Corbel" charset="0"/>
                <a:cs typeface="Corbel" charset="0"/>
              </a:rPr>
              <a:t>i</a:t>
            </a:r>
            <a:r>
              <a:rPr lang="en-US" sz="1400" b="1" dirty="0">
                <a:latin typeface="Corbel" charset="0"/>
                <a:ea typeface="Corbel" charset="0"/>
                <a:cs typeface="Corbel" charset="0"/>
              </a:rPr>
              <a:t> </a:t>
            </a:r>
            <a:r>
              <a:rPr lang="en-US" sz="1400" b="1" dirty="0" err="1">
                <a:latin typeface="Corbel" charset="0"/>
                <a:ea typeface="Corbel" charset="0"/>
                <a:cs typeface="Corbel" charset="0"/>
              </a:rPr>
              <a:t>przejęcia</a:t>
            </a:r>
            <a:r>
              <a:rPr lang="en-US" sz="1400" b="1" dirty="0">
                <a:latin typeface="Corbel" charset="0"/>
                <a:ea typeface="Corbel" charset="0"/>
                <a:cs typeface="Corbel" charset="0"/>
              </a:rPr>
              <a:t> </a:t>
            </a:r>
            <a:r>
              <a:rPr lang="en-US" sz="1400" dirty="0" err="1">
                <a:latin typeface="Corbel" charset="0"/>
                <a:ea typeface="Corbel" charset="0"/>
                <a:cs typeface="Corbel" charset="0"/>
              </a:rPr>
              <a:t>mają</a:t>
            </a:r>
            <a:r>
              <a:rPr lang="en-US" sz="1400" dirty="0">
                <a:latin typeface="Corbel" charset="0"/>
                <a:ea typeface="Corbel" charset="0"/>
                <a:cs typeface="Corbel" charset="0"/>
              </a:rPr>
              <a:t> </a:t>
            </a:r>
            <a:r>
              <a:rPr lang="en-US" sz="1400" dirty="0" err="1">
                <a:latin typeface="Corbel" charset="0"/>
                <a:ea typeface="Corbel" charset="0"/>
                <a:cs typeface="Corbel" charset="0"/>
              </a:rPr>
              <a:t>coraz</a:t>
            </a:r>
            <a:r>
              <a:rPr lang="en-US" sz="1400" dirty="0">
                <a:latin typeface="Corbel" charset="0"/>
                <a:ea typeface="Corbel" charset="0"/>
                <a:cs typeface="Corbel" charset="0"/>
              </a:rPr>
              <a:t> </a:t>
            </a:r>
            <a:r>
              <a:rPr lang="en-US" sz="1400" dirty="0" err="1">
                <a:latin typeface="Corbel" charset="0"/>
                <a:ea typeface="Corbel" charset="0"/>
                <a:cs typeface="Corbel" charset="0"/>
              </a:rPr>
              <a:t>większe</a:t>
            </a:r>
            <a:r>
              <a:rPr lang="en-US" sz="1400" dirty="0">
                <a:latin typeface="Corbel" charset="0"/>
                <a:ea typeface="Corbel" charset="0"/>
                <a:cs typeface="Corbel" charset="0"/>
              </a:rPr>
              <a:t> </a:t>
            </a:r>
            <a:r>
              <a:rPr lang="en-US" sz="1400" dirty="0" err="1">
                <a:latin typeface="Corbel" charset="0"/>
                <a:ea typeface="Corbel" charset="0"/>
                <a:cs typeface="Corbel" charset="0"/>
              </a:rPr>
              <a:t>znaczenie</a:t>
            </a:r>
            <a:r>
              <a:rPr lang="en-US" sz="1400" dirty="0">
                <a:latin typeface="Corbel" charset="0"/>
                <a:ea typeface="Corbel" charset="0"/>
                <a:cs typeface="Corbel" charset="0"/>
              </a:rPr>
              <a:t> w </a:t>
            </a:r>
            <a:r>
              <a:rPr lang="en-US" sz="1400" dirty="0" err="1">
                <a:latin typeface="Corbel" charset="0"/>
                <a:ea typeface="Corbel" charset="0"/>
                <a:cs typeface="Corbel" charset="0"/>
              </a:rPr>
              <a:t>najbliższych</a:t>
            </a:r>
            <a:r>
              <a:rPr lang="en-US" sz="1400" dirty="0">
                <a:latin typeface="Corbel" charset="0"/>
                <a:ea typeface="Corbel" charset="0"/>
                <a:cs typeface="Corbel" charset="0"/>
              </a:rPr>
              <a:t> </a:t>
            </a:r>
            <a:r>
              <a:rPr lang="en-US" sz="1400" dirty="0" err="1">
                <a:latin typeface="Corbel" charset="0"/>
                <a:ea typeface="Corbel" charset="0"/>
                <a:cs typeface="Corbel" charset="0"/>
              </a:rPr>
              <a:t>latach</a:t>
            </a:r>
            <a:r>
              <a:rPr lang="en-US" sz="1400" dirty="0">
                <a:latin typeface="Corbel" charset="0"/>
                <a:ea typeface="Corbel" charset="0"/>
                <a:cs typeface="Corbel" charset="0"/>
              </a:rPr>
              <a:t>, </a:t>
            </a:r>
            <a:r>
              <a:rPr lang="en-US" sz="1400" dirty="0" err="1">
                <a:latin typeface="Corbel" charset="0"/>
                <a:ea typeface="Corbel" charset="0"/>
                <a:cs typeface="Corbel" charset="0"/>
              </a:rPr>
              <a:t>zwłaszcza</a:t>
            </a:r>
            <a:r>
              <a:rPr lang="en-US" sz="1400" dirty="0">
                <a:latin typeface="Corbel" charset="0"/>
                <a:ea typeface="Corbel" charset="0"/>
                <a:cs typeface="Corbel" charset="0"/>
              </a:rPr>
              <a:t> w </a:t>
            </a:r>
            <a:r>
              <a:rPr lang="en-US" sz="1400" dirty="0" err="1">
                <a:latin typeface="Corbel" charset="0"/>
                <a:ea typeface="Corbel" charset="0"/>
                <a:cs typeface="Corbel" charset="0"/>
              </a:rPr>
              <a:t>sektorze</a:t>
            </a:r>
            <a:r>
              <a:rPr lang="en-US" sz="1400" dirty="0">
                <a:latin typeface="Corbel" charset="0"/>
                <a:ea typeface="Corbel" charset="0"/>
                <a:cs typeface="Corbel" charset="0"/>
              </a:rPr>
              <a:t> </a:t>
            </a:r>
            <a:r>
              <a:rPr lang="en-US" sz="1400" dirty="0" err="1">
                <a:latin typeface="Corbel" charset="0"/>
                <a:ea typeface="Corbel" charset="0"/>
                <a:cs typeface="Corbel" charset="0"/>
              </a:rPr>
              <a:t>usług</a:t>
            </a:r>
            <a:r>
              <a:rPr lang="en-US" sz="1400" dirty="0">
                <a:latin typeface="Corbel" charset="0"/>
                <a:ea typeface="Corbel" charset="0"/>
                <a:cs typeface="Corbel" charset="0"/>
              </a:rPr>
              <a:t>.</a:t>
            </a:r>
          </a:p>
          <a:p>
            <a:pPr marL="285750" indent="-285750">
              <a:buFont typeface="Arial" charset="0"/>
              <a:buChar char="•"/>
            </a:pPr>
            <a:endParaRPr lang="en-US" sz="1400" dirty="0">
              <a:latin typeface="Corbel" charset="0"/>
              <a:ea typeface="Corbel" charset="0"/>
              <a:cs typeface="Corbel" charset="0"/>
            </a:endParaRPr>
          </a:p>
          <a:p>
            <a:pPr marL="285750" indent="-285750">
              <a:buFont typeface="Arial" charset="0"/>
              <a:buChar char="•"/>
            </a:pPr>
            <a:r>
              <a:rPr lang="en-US" sz="1400" dirty="0" err="1">
                <a:latin typeface="Corbel" charset="0"/>
                <a:ea typeface="Corbel" charset="0"/>
                <a:cs typeface="Corbel" charset="0"/>
              </a:rPr>
              <a:t>Podczas</a:t>
            </a:r>
            <a:r>
              <a:rPr lang="en-US" sz="1400" dirty="0">
                <a:latin typeface="Corbel" charset="0"/>
                <a:ea typeface="Corbel" charset="0"/>
                <a:cs typeface="Corbel" charset="0"/>
              </a:rPr>
              <a:t> </a:t>
            </a:r>
            <a:r>
              <a:rPr lang="en-US" sz="1400" dirty="0" err="1">
                <a:latin typeface="Corbel" charset="0"/>
                <a:ea typeface="Corbel" charset="0"/>
                <a:cs typeface="Corbel" charset="0"/>
              </a:rPr>
              <a:t>gdy</a:t>
            </a:r>
            <a:r>
              <a:rPr lang="en-US" sz="1400" dirty="0">
                <a:latin typeface="Corbel" charset="0"/>
                <a:ea typeface="Corbel" charset="0"/>
                <a:cs typeface="Corbel" charset="0"/>
              </a:rPr>
              <a:t> </a:t>
            </a:r>
            <a:r>
              <a:rPr lang="en-US" sz="1400" dirty="0" err="1">
                <a:latin typeface="Corbel" charset="0"/>
                <a:ea typeface="Corbel" charset="0"/>
                <a:cs typeface="Corbel" charset="0"/>
              </a:rPr>
              <a:t>kredyty</a:t>
            </a:r>
            <a:r>
              <a:rPr lang="en-US" sz="1400" dirty="0">
                <a:latin typeface="Corbel" charset="0"/>
                <a:ea typeface="Corbel" charset="0"/>
                <a:cs typeface="Corbel" charset="0"/>
              </a:rPr>
              <a:t> </a:t>
            </a:r>
            <a:r>
              <a:rPr lang="en-US" sz="1400" dirty="0" err="1">
                <a:latin typeface="Corbel" charset="0"/>
                <a:ea typeface="Corbel" charset="0"/>
                <a:cs typeface="Corbel" charset="0"/>
              </a:rPr>
              <a:t>wewnętrzne</a:t>
            </a:r>
            <a:r>
              <a:rPr lang="en-US" sz="1400" dirty="0">
                <a:latin typeface="Corbel" charset="0"/>
                <a:ea typeface="Corbel" charset="0"/>
                <a:cs typeface="Corbel" charset="0"/>
              </a:rPr>
              <a:t> </a:t>
            </a:r>
            <a:r>
              <a:rPr lang="en-US" sz="1400" dirty="0" err="1">
                <a:latin typeface="Corbel" charset="0"/>
                <a:ea typeface="Corbel" charset="0"/>
                <a:cs typeface="Corbel" charset="0"/>
              </a:rPr>
              <a:t>odnotowały</a:t>
            </a:r>
            <a:r>
              <a:rPr lang="en-US" sz="1400" dirty="0">
                <a:latin typeface="Corbel" charset="0"/>
                <a:ea typeface="Corbel" charset="0"/>
                <a:cs typeface="Corbel" charset="0"/>
              </a:rPr>
              <a:t> </a:t>
            </a:r>
            <a:r>
              <a:rPr lang="en-US" sz="1400" dirty="0" err="1">
                <a:latin typeface="Corbel" charset="0"/>
                <a:ea typeface="Corbel" charset="0"/>
                <a:cs typeface="Corbel" charset="0"/>
              </a:rPr>
              <a:t>spadek</a:t>
            </a:r>
            <a:r>
              <a:rPr lang="en-US" sz="1400" dirty="0">
                <a:latin typeface="Corbel" charset="0"/>
                <a:ea typeface="Corbel" charset="0"/>
                <a:cs typeface="Corbel" charset="0"/>
              </a:rPr>
              <a:t> w 2016 r., </a:t>
            </a:r>
            <a:r>
              <a:rPr lang="en-US" sz="1400" dirty="0" err="1">
                <a:latin typeface="Corbel" charset="0"/>
                <a:ea typeface="Corbel" charset="0"/>
                <a:cs typeface="Corbel" charset="0"/>
              </a:rPr>
              <a:t>inwestycje</a:t>
            </a:r>
            <a:r>
              <a:rPr lang="en-US" sz="1400" dirty="0">
                <a:latin typeface="Corbel" charset="0"/>
                <a:ea typeface="Corbel" charset="0"/>
                <a:cs typeface="Corbel" charset="0"/>
              </a:rPr>
              <a:t> </a:t>
            </a:r>
            <a:r>
              <a:rPr lang="en-US" sz="1400" dirty="0" err="1">
                <a:latin typeface="Corbel" charset="0"/>
                <a:ea typeface="Corbel" charset="0"/>
                <a:cs typeface="Corbel" charset="0"/>
              </a:rPr>
              <a:t>kapitałowe</a:t>
            </a:r>
            <a:r>
              <a:rPr lang="en-US" sz="1400" dirty="0">
                <a:latin typeface="Corbel" charset="0"/>
                <a:ea typeface="Corbel" charset="0"/>
                <a:cs typeface="Corbel" charset="0"/>
              </a:rPr>
              <a:t> </a:t>
            </a:r>
            <a:r>
              <a:rPr lang="en-US" sz="1400" dirty="0" err="1">
                <a:latin typeface="Corbel" charset="0"/>
                <a:ea typeface="Corbel" charset="0"/>
                <a:cs typeface="Corbel" charset="0"/>
              </a:rPr>
              <a:t>transgranicznych</a:t>
            </a:r>
            <a:r>
              <a:rPr lang="en-US" sz="1400" dirty="0">
                <a:latin typeface="Corbel" charset="0"/>
                <a:ea typeface="Corbel" charset="0"/>
                <a:cs typeface="Corbel" charset="0"/>
              </a:rPr>
              <a:t> (M&amp;A) </a:t>
            </a:r>
            <a:r>
              <a:rPr lang="en-US" sz="1400" dirty="0" err="1">
                <a:latin typeface="Corbel" charset="0"/>
                <a:ea typeface="Corbel" charset="0"/>
                <a:cs typeface="Corbel" charset="0"/>
              </a:rPr>
              <a:t>wzrosły</a:t>
            </a:r>
            <a:r>
              <a:rPr lang="en-US" sz="1400" dirty="0">
                <a:latin typeface="Corbel" charset="0"/>
                <a:ea typeface="Corbel" charset="0"/>
                <a:cs typeface="Corbel" charset="0"/>
              </a:rPr>
              <a:t> o 18% </a:t>
            </a:r>
            <a:r>
              <a:rPr lang="en-US" sz="1400" dirty="0" err="1">
                <a:latin typeface="Corbel" charset="0"/>
                <a:ea typeface="Corbel" charset="0"/>
                <a:cs typeface="Corbel" charset="0"/>
              </a:rPr>
              <a:t>wartości</a:t>
            </a:r>
            <a:r>
              <a:rPr lang="en-US" sz="1400" dirty="0">
                <a:latin typeface="Corbel" charset="0"/>
                <a:ea typeface="Corbel" charset="0"/>
                <a:cs typeface="Corbel" charset="0"/>
              </a:rPr>
              <a:t>. </a:t>
            </a:r>
          </a:p>
          <a:p>
            <a:endParaRPr lang="en-US" dirty="0">
              <a:latin typeface="Corbel" charset="0"/>
              <a:ea typeface="Corbel" charset="0"/>
              <a:cs typeface="Corbel" charset="0"/>
            </a:endParaRPr>
          </a:p>
        </p:txBody>
      </p:sp>
      <p:sp>
        <p:nvSpPr>
          <p:cNvPr id="2" name="TextBox 1"/>
          <p:cNvSpPr txBox="1"/>
          <p:nvPr/>
        </p:nvSpPr>
        <p:spPr>
          <a:xfrm>
            <a:off x="5219700" y="2329767"/>
            <a:ext cx="4572000" cy="4616648"/>
          </a:xfrm>
          <a:prstGeom prst="rect">
            <a:avLst/>
          </a:prstGeom>
          <a:noFill/>
        </p:spPr>
        <p:txBody>
          <a:bodyPr wrap="square" rtlCol="0">
            <a:spAutoFit/>
          </a:bodyPr>
          <a:lstStyle/>
          <a:p>
            <a:pPr marL="285750" indent="-285750">
              <a:buFont typeface="Arial" charset="0"/>
              <a:buChar char="•"/>
            </a:pPr>
            <a:r>
              <a:rPr lang="en-US" sz="1400" dirty="0">
                <a:latin typeface="Corbel" charset="0"/>
                <a:ea typeface="Corbel" charset="0"/>
                <a:cs typeface="Corbel" charset="0"/>
              </a:rPr>
              <a:t>W 2016 r. </a:t>
            </a:r>
            <a:r>
              <a:rPr lang="en-US" sz="1400" dirty="0" err="1">
                <a:latin typeface="Corbel" charset="0"/>
                <a:ea typeface="Corbel" charset="0"/>
                <a:cs typeface="Corbel" charset="0"/>
              </a:rPr>
              <a:t>składnik</a:t>
            </a:r>
            <a:r>
              <a:rPr lang="en-US" sz="1400" dirty="0">
                <a:latin typeface="Corbel" charset="0"/>
                <a:ea typeface="Corbel" charset="0"/>
                <a:cs typeface="Corbel" charset="0"/>
              </a:rPr>
              <a:t> </a:t>
            </a:r>
            <a:r>
              <a:rPr lang="en-US" sz="1400" dirty="0" err="1">
                <a:latin typeface="Corbel" charset="0"/>
                <a:ea typeface="Corbel" charset="0"/>
                <a:cs typeface="Corbel" charset="0"/>
              </a:rPr>
              <a:t>kapitałowy</a:t>
            </a:r>
            <a:r>
              <a:rPr lang="en-US" sz="1400" dirty="0">
                <a:latin typeface="Corbel" charset="0"/>
                <a:ea typeface="Corbel" charset="0"/>
                <a:cs typeface="Corbel" charset="0"/>
              </a:rPr>
              <a:t> (M&amp;A) </a:t>
            </a:r>
            <a:r>
              <a:rPr lang="en-US" sz="1400" dirty="0" err="1">
                <a:latin typeface="Corbel" charset="0"/>
                <a:ea typeface="Corbel" charset="0"/>
                <a:cs typeface="Corbel" charset="0"/>
              </a:rPr>
              <a:t>stanowił</a:t>
            </a:r>
            <a:r>
              <a:rPr lang="en-US" sz="1400" dirty="0">
                <a:latin typeface="Corbel" charset="0"/>
                <a:ea typeface="Corbel" charset="0"/>
                <a:cs typeface="Corbel" charset="0"/>
              </a:rPr>
              <a:t> 74% FDI do </a:t>
            </a:r>
            <a:r>
              <a:rPr lang="en-US" sz="1400" dirty="0" err="1">
                <a:latin typeface="Corbel" charset="0"/>
                <a:ea typeface="Corbel" charset="0"/>
                <a:cs typeface="Corbel" charset="0"/>
              </a:rPr>
              <a:t>krajów</a:t>
            </a:r>
            <a:r>
              <a:rPr lang="en-US" sz="1400" dirty="0">
                <a:latin typeface="Corbel" charset="0"/>
                <a:ea typeface="Corbel" charset="0"/>
                <a:cs typeface="Corbel" charset="0"/>
              </a:rPr>
              <a:t> </a:t>
            </a:r>
            <a:r>
              <a:rPr lang="en-US" sz="1400" dirty="0" err="1">
                <a:latin typeface="Corbel" charset="0"/>
                <a:ea typeface="Corbel" charset="0"/>
                <a:cs typeface="Corbel" charset="0"/>
              </a:rPr>
              <a:t>rozwiniętych</a:t>
            </a:r>
            <a:r>
              <a:rPr lang="en-US" sz="1400" dirty="0">
                <a:latin typeface="Corbel" charset="0"/>
                <a:ea typeface="Corbel" charset="0"/>
                <a:cs typeface="Corbel" charset="0"/>
              </a:rPr>
              <a:t> - </a:t>
            </a:r>
            <a:r>
              <a:rPr lang="en-US" sz="1400" dirty="0" err="1">
                <a:latin typeface="Corbel" charset="0"/>
                <a:ea typeface="Corbel" charset="0"/>
                <a:cs typeface="Corbel" charset="0"/>
              </a:rPr>
              <a:t>największy</a:t>
            </a:r>
            <a:r>
              <a:rPr lang="en-US" sz="1400" dirty="0">
                <a:latin typeface="Corbel" charset="0"/>
                <a:ea typeface="Corbel" charset="0"/>
                <a:cs typeface="Corbel" charset="0"/>
              </a:rPr>
              <a:t> </a:t>
            </a:r>
            <a:r>
              <a:rPr lang="en-US" sz="1400" dirty="0" err="1">
                <a:latin typeface="Corbel" charset="0"/>
                <a:ea typeface="Corbel" charset="0"/>
                <a:cs typeface="Corbel" charset="0"/>
              </a:rPr>
              <a:t>udział</a:t>
            </a:r>
            <a:r>
              <a:rPr lang="en-US" sz="1400" dirty="0">
                <a:latin typeface="Corbel" charset="0"/>
                <a:ea typeface="Corbel" charset="0"/>
                <a:cs typeface="Corbel" charset="0"/>
              </a:rPr>
              <a:t> od 2008 r.  </a:t>
            </a:r>
            <a:r>
              <a:rPr lang="en-US" sz="1400" dirty="0" err="1">
                <a:latin typeface="Corbel" charset="0"/>
                <a:ea typeface="Corbel" charset="0"/>
                <a:cs typeface="Corbel" charset="0"/>
              </a:rPr>
              <a:t>i</a:t>
            </a:r>
            <a:r>
              <a:rPr lang="en-US" sz="1400" dirty="0">
                <a:latin typeface="Corbel" charset="0"/>
                <a:ea typeface="Corbel" charset="0"/>
                <a:cs typeface="Corbel" charset="0"/>
              </a:rPr>
              <a:t> w </a:t>
            </a:r>
            <a:r>
              <a:rPr lang="en-US" sz="1400" dirty="0" err="1">
                <a:latin typeface="Corbel" charset="0"/>
                <a:ea typeface="Corbel" charset="0"/>
                <a:cs typeface="Corbel" charset="0"/>
              </a:rPr>
              <a:t>Europie</a:t>
            </a:r>
            <a:r>
              <a:rPr lang="en-US" sz="1400" dirty="0">
                <a:latin typeface="Corbel" charset="0"/>
                <a:ea typeface="Corbel" charset="0"/>
                <a:cs typeface="Corbel" charset="0"/>
              </a:rPr>
              <a:t> </a:t>
            </a:r>
            <a:r>
              <a:rPr lang="en-US" sz="1400" dirty="0" err="1">
                <a:latin typeface="Corbel" charset="0"/>
                <a:ea typeface="Corbel" charset="0"/>
                <a:cs typeface="Corbel" charset="0"/>
              </a:rPr>
              <a:t>wrosł</a:t>
            </a:r>
            <a:r>
              <a:rPr lang="en-US" sz="1400" dirty="0">
                <a:latin typeface="Corbel" charset="0"/>
                <a:ea typeface="Corbel" charset="0"/>
                <a:cs typeface="Corbel" charset="0"/>
              </a:rPr>
              <a:t> o 40 %. </a:t>
            </a:r>
            <a:r>
              <a:rPr lang="en-US" sz="1400" dirty="0" err="1">
                <a:latin typeface="Corbel" charset="0"/>
                <a:ea typeface="Corbel" charset="0"/>
                <a:cs typeface="Corbel" charset="0"/>
              </a:rPr>
              <a:t>Duże</a:t>
            </a:r>
            <a:r>
              <a:rPr lang="en-US" sz="1400" dirty="0">
                <a:latin typeface="Corbel" charset="0"/>
                <a:ea typeface="Corbel" charset="0"/>
                <a:cs typeface="Corbel" charset="0"/>
              </a:rPr>
              <a:t> </a:t>
            </a:r>
            <a:r>
              <a:rPr lang="en-US" sz="1400" dirty="0" err="1">
                <a:latin typeface="Corbel" charset="0"/>
                <a:ea typeface="Corbel" charset="0"/>
                <a:cs typeface="Corbel" charset="0"/>
              </a:rPr>
              <a:t>transakcje</a:t>
            </a:r>
            <a:r>
              <a:rPr lang="en-US" sz="1400" dirty="0">
                <a:latin typeface="Corbel" charset="0"/>
                <a:ea typeface="Corbel" charset="0"/>
                <a:cs typeface="Corbel" charset="0"/>
              </a:rPr>
              <a:t> </a:t>
            </a:r>
            <a:r>
              <a:rPr lang="en-US" sz="1400" dirty="0" err="1">
                <a:latin typeface="Corbel" charset="0"/>
                <a:ea typeface="Corbel" charset="0"/>
                <a:cs typeface="Corbel" charset="0"/>
              </a:rPr>
              <a:t>obejmowały</a:t>
            </a:r>
            <a:r>
              <a:rPr lang="en-US" sz="1400" dirty="0">
                <a:latin typeface="Corbel" charset="0"/>
                <a:ea typeface="Corbel" charset="0"/>
                <a:cs typeface="Corbel" charset="0"/>
              </a:rPr>
              <a:t>:</a:t>
            </a:r>
          </a:p>
          <a:p>
            <a:endParaRPr lang="en-US" sz="1400" dirty="0">
              <a:latin typeface="Corbel" charset="0"/>
              <a:ea typeface="Corbel" charset="0"/>
              <a:cs typeface="Corbel" charset="0"/>
            </a:endParaRPr>
          </a:p>
          <a:p>
            <a:r>
              <a:rPr lang="en-US" sz="1400" dirty="0">
                <a:latin typeface="Corbel" charset="0"/>
                <a:ea typeface="Corbel" charset="0"/>
                <a:cs typeface="Corbel" charset="0"/>
              </a:rPr>
              <a:t>					 </a:t>
            </a:r>
          </a:p>
          <a:p>
            <a:r>
              <a:rPr lang="en-US" sz="1400" b="1" dirty="0">
                <a:latin typeface="Corbel" charset="0"/>
                <a:ea typeface="Corbel" charset="0"/>
                <a:cs typeface="Corbel" charset="0"/>
              </a:rPr>
              <a:t>SABMiller  LC 			AB </a:t>
            </a:r>
            <a:r>
              <a:rPr lang="en-US" sz="1400" b="1" dirty="0" err="1">
                <a:latin typeface="Corbel" charset="0"/>
                <a:ea typeface="Corbel" charset="0"/>
                <a:cs typeface="Corbel" charset="0"/>
              </a:rPr>
              <a:t>Inbev</a:t>
            </a:r>
            <a:r>
              <a:rPr lang="en-US" sz="1400" b="1" dirty="0">
                <a:latin typeface="Corbel" charset="0"/>
                <a:ea typeface="Corbel" charset="0"/>
                <a:cs typeface="Corbel" charset="0"/>
              </a:rPr>
              <a:t> </a:t>
            </a:r>
          </a:p>
          <a:p>
            <a:r>
              <a:rPr lang="en-US" sz="1400" b="1" dirty="0">
                <a:latin typeface="Corbel" charset="0"/>
                <a:ea typeface="Corbel" charset="0"/>
                <a:cs typeface="Corbel" charset="0"/>
              </a:rPr>
              <a:t>UK					 </a:t>
            </a:r>
            <a:r>
              <a:rPr lang="en-US" sz="1400" b="1" dirty="0" err="1">
                <a:latin typeface="Corbel" charset="0"/>
                <a:ea typeface="Corbel" charset="0"/>
                <a:cs typeface="Corbel" charset="0"/>
              </a:rPr>
              <a:t>Belgia</a:t>
            </a:r>
            <a:endParaRPr lang="en-US" sz="1400" b="1" dirty="0">
              <a:latin typeface="Corbel" charset="0"/>
              <a:ea typeface="Corbel" charset="0"/>
              <a:cs typeface="Corbel" charset="0"/>
            </a:endParaRPr>
          </a:p>
          <a:p>
            <a:endParaRPr lang="en-US" sz="1400" dirty="0">
              <a:latin typeface="Corbel" charset="0"/>
              <a:ea typeface="Corbel" charset="0"/>
              <a:cs typeface="Corbel" charset="0"/>
            </a:endParaRPr>
          </a:p>
          <a:p>
            <a:endParaRPr lang="en-US" sz="1400" dirty="0">
              <a:latin typeface="Corbel" charset="0"/>
              <a:ea typeface="Corbel" charset="0"/>
              <a:cs typeface="Corbel" charset="0"/>
            </a:endParaRPr>
          </a:p>
          <a:p>
            <a:endParaRPr lang="en-US" sz="1400" dirty="0">
              <a:latin typeface="Corbel" charset="0"/>
              <a:ea typeface="Corbel" charset="0"/>
              <a:cs typeface="Corbel" charset="0"/>
            </a:endParaRPr>
          </a:p>
          <a:p>
            <a:endParaRPr lang="en-US" sz="1400" dirty="0">
              <a:latin typeface="Corbel" charset="0"/>
              <a:ea typeface="Corbel" charset="0"/>
              <a:cs typeface="Corbel" charset="0"/>
            </a:endParaRPr>
          </a:p>
          <a:p>
            <a:r>
              <a:rPr lang="en-US" sz="1400" b="1" dirty="0">
                <a:latin typeface="Corbel" charset="0"/>
                <a:ea typeface="Corbel" charset="0"/>
                <a:cs typeface="Corbel" charset="0"/>
              </a:rPr>
              <a:t>Allergan PLC			</a:t>
            </a:r>
            <a:r>
              <a:rPr lang="en-US" sz="1400" b="1" dirty="0" err="1">
                <a:latin typeface="Corbel" charset="0"/>
                <a:ea typeface="Corbel" charset="0"/>
                <a:cs typeface="Corbel" charset="0"/>
              </a:rPr>
              <a:t>Teva</a:t>
            </a:r>
            <a:r>
              <a:rPr lang="en-US" sz="1400" b="1" dirty="0">
                <a:latin typeface="Corbel" charset="0"/>
                <a:ea typeface="Corbel" charset="0"/>
                <a:cs typeface="Corbel" charset="0"/>
              </a:rPr>
              <a:t> Pharmaceutical </a:t>
            </a:r>
          </a:p>
          <a:p>
            <a:r>
              <a:rPr lang="en-US" sz="1400" b="1" dirty="0">
                <a:latin typeface="Corbel" charset="0"/>
                <a:ea typeface="Corbel" charset="0"/>
                <a:cs typeface="Corbel" charset="0"/>
              </a:rPr>
              <a:t>USA					</a:t>
            </a:r>
            <a:r>
              <a:rPr lang="en-US" sz="1400" b="1" dirty="0" err="1">
                <a:latin typeface="Corbel" charset="0"/>
                <a:ea typeface="Corbel" charset="0"/>
                <a:cs typeface="Corbel" charset="0"/>
              </a:rPr>
              <a:t>Izrael</a:t>
            </a:r>
            <a:endParaRPr lang="en-US" sz="1400" b="1" dirty="0">
              <a:latin typeface="Corbel" charset="0"/>
              <a:ea typeface="Corbel" charset="0"/>
              <a:cs typeface="Corbel" charset="0"/>
            </a:endParaRPr>
          </a:p>
          <a:p>
            <a:endParaRPr lang="en-US" sz="1400" b="1" dirty="0">
              <a:latin typeface="Corbel" charset="0"/>
              <a:ea typeface="Corbel" charset="0"/>
              <a:cs typeface="Corbel" charset="0"/>
            </a:endParaRPr>
          </a:p>
          <a:p>
            <a:pPr marL="285750" indent="-285750">
              <a:buFont typeface="Arial" charset="0"/>
              <a:buChar char="•"/>
            </a:pPr>
            <a:endParaRPr lang="en-US" sz="1400" b="1" dirty="0">
              <a:latin typeface="Corbel" charset="0"/>
              <a:ea typeface="Corbel" charset="0"/>
              <a:cs typeface="Corbel" charset="0"/>
            </a:endParaRPr>
          </a:p>
          <a:p>
            <a:endParaRPr lang="en-US" sz="1400" b="1" dirty="0">
              <a:latin typeface="Corbel" charset="0"/>
              <a:ea typeface="Corbel" charset="0"/>
              <a:cs typeface="Corbel" charset="0"/>
            </a:endParaRPr>
          </a:p>
          <a:p>
            <a:r>
              <a:rPr lang="en-US" sz="1400" b="1" dirty="0">
                <a:latin typeface="Corbel" charset="0"/>
                <a:ea typeface="Corbel" charset="0"/>
                <a:cs typeface="Corbel" charset="0"/>
              </a:rPr>
              <a:t>ARM Holdings 			 			</a:t>
            </a:r>
            <a:r>
              <a:rPr lang="en-US" sz="1400" b="1" dirty="0" err="1">
                <a:latin typeface="Corbel" charset="0"/>
                <a:ea typeface="Corbel" charset="0"/>
                <a:cs typeface="Corbel" charset="0"/>
              </a:rPr>
              <a:t>SoftBank</a:t>
            </a:r>
            <a:r>
              <a:rPr lang="en-US" sz="1400" b="1" dirty="0">
                <a:latin typeface="Corbel" charset="0"/>
                <a:ea typeface="Corbel" charset="0"/>
                <a:cs typeface="Corbel" charset="0"/>
              </a:rPr>
              <a:t> </a:t>
            </a:r>
          </a:p>
          <a:p>
            <a:r>
              <a:rPr lang="en-US" sz="1400" b="1" dirty="0">
                <a:latin typeface="Corbel" charset="0"/>
                <a:ea typeface="Corbel" charset="0"/>
                <a:cs typeface="Corbel" charset="0"/>
              </a:rPr>
              <a:t>UK						</a:t>
            </a:r>
            <a:r>
              <a:rPr lang="en-US" sz="1400" b="1" dirty="0" err="1">
                <a:latin typeface="Corbel" charset="0"/>
                <a:ea typeface="Corbel" charset="0"/>
                <a:cs typeface="Corbel" charset="0"/>
              </a:rPr>
              <a:t>Japonia</a:t>
            </a:r>
            <a:endParaRPr lang="en-US" sz="1400" b="1" dirty="0">
              <a:latin typeface="Corbel" charset="0"/>
              <a:ea typeface="Corbel" charset="0"/>
              <a:cs typeface="Corbel" charset="0"/>
            </a:endParaRPr>
          </a:p>
          <a:p>
            <a:endParaRPr lang="en-US" sz="1400" b="1" dirty="0">
              <a:latin typeface="Corbel" charset="0"/>
              <a:ea typeface="Corbel" charset="0"/>
              <a:cs typeface="Corbel" charset="0"/>
            </a:endParaRPr>
          </a:p>
          <a:p>
            <a:r>
              <a:rPr lang="en-US" sz="1400" b="1" dirty="0">
                <a:latin typeface="Corbel" charset="0"/>
                <a:ea typeface="Corbel" charset="0"/>
                <a:cs typeface="Corbel" charset="0"/>
              </a:rPr>
              <a:t>BG Group PLC</a:t>
            </a:r>
            <a:r>
              <a:rPr lang="en-US" sz="1400" dirty="0">
                <a:latin typeface="Corbel" charset="0"/>
                <a:ea typeface="Corbel" charset="0"/>
                <a:cs typeface="Corbel" charset="0"/>
              </a:rPr>
              <a:t> 				</a:t>
            </a:r>
            <a:r>
              <a:rPr lang="en-US" sz="1400" b="1" dirty="0">
                <a:latin typeface="Corbel" charset="0"/>
                <a:ea typeface="Corbel" charset="0"/>
                <a:cs typeface="Corbel" charset="0"/>
              </a:rPr>
              <a:t>Royal Dutch Shell</a:t>
            </a:r>
          </a:p>
          <a:p>
            <a:r>
              <a:rPr lang="en-US" sz="1400" b="1" dirty="0">
                <a:latin typeface="Corbel" charset="0"/>
                <a:ea typeface="Corbel" charset="0"/>
                <a:cs typeface="Corbel" charset="0"/>
              </a:rPr>
              <a:t>UK						</a:t>
            </a:r>
            <a:r>
              <a:rPr lang="en-US" sz="1400" b="1" dirty="0" err="1">
                <a:latin typeface="Corbel" charset="0"/>
                <a:ea typeface="Corbel" charset="0"/>
                <a:cs typeface="Corbel" charset="0"/>
              </a:rPr>
              <a:t>Holandia</a:t>
            </a:r>
            <a:endParaRPr lang="en-US" sz="1400" b="1" dirty="0">
              <a:latin typeface="Corbel" charset="0"/>
              <a:ea typeface="Corbel" charset="0"/>
              <a:cs typeface="Corbe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3366644"/>
            <a:ext cx="1360235" cy="96045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452" y="3356995"/>
            <a:ext cx="1480348" cy="101166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6054" y="4744759"/>
            <a:ext cx="1084498" cy="62121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300" y="4927660"/>
            <a:ext cx="1541581" cy="598621"/>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b="11442"/>
          <a:stretch/>
        </p:blipFill>
        <p:spPr>
          <a:xfrm>
            <a:off x="6533330" y="5520035"/>
            <a:ext cx="2167578" cy="488616"/>
          </a:xfrm>
          <a:prstGeom prst="rect">
            <a:avLst/>
          </a:prstGeom>
        </p:spPr>
      </p:pic>
      <p:sp>
        <p:nvSpPr>
          <p:cNvPr id="13" name="TextBox 12"/>
          <p:cNvSpPr txBox="1"/>
          <p:nvPr/>
        </p:nvSpPr>
        <p:spPr>
          <a:xfrm>
            <a:off x="7135551" y="4005781"/>
            <a:ext cx="1333500" cy="307777"/>
          </a:xfrm>
          <a:prstGeom prst="rect">
            <a:avLst/>
          </a:prstGeom>
          <a:solidFill>
            <a:srgbClr val="BCE2D6"/>
          </a:solidFill>
        </p:spPr>
        <p:txBody>
          <a:bodyPr wrap="square" rtlCol="0">
            <a:spAutoFit/>
          </a:bodyPr>
          <a:lstStyle/>
          <a:p>
            <a:r>
              <a:rPr lang="en-US" sz="1400" b="1" dirty="0">
                <a:latin typeface="Corbel" charset="0"/>
                <a:ea typeface="Corbel" charset="0"/>
                <a:cs typeface="Corbel" charset="0"/>
              </a:rPr>
              <a:t>69 </a:t>
            </a:r>
            <a:r>
              <a:rPr lang="en-US" sz="1400" b="1" dirty="0" err="1">
                <a:latin typeface="Corbel" charset="0"/>
                <a:ea typeface="Corbel" charset="0"/>
                <a:cs typeface="Corbel" charset="0"/>
              </a:rPr>
              <a:t>miliardów</a:t>
            </a:r>
            <a:r>
              <a:rPr lang="en-US" sz="1400" b="1" dirty="0">
                <a:latin typeface="Corbel" charset="0"/>
                <a:ea typeface="Corbel" charset="0"/>
                <a:cs typeface="Corbel" charset="0"/>
              </a:rPr>
              <a:t> $</a:t>
            </a: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t="52110"/>
          <a:stretch/>
        </p:blipFill>
        <p:spPr>
          <a:xfrm>
            <a:off x="6978814" y="6205122"/>
            <a:ext cx="812608" cy="748086"/>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b="52110"/>
          <a:stretch/>
        </p:blipFill>
        <p:spPr>
          <a:xfrm>
            <a:off x="6051906" y="6308361"/>
            <a:ext cx="812608" cy="748086"/>
          </a:xfrm>
          <a:prstGeom prst="rect">
            <a:avLst/>
          </a:prstGeom>
        </p:spPr>
      </p:pic>
      <p:sp>
        <p:nvSpPr>
          <p:cNvPr id="16" name="TextBox 15"/>
          <p:cNvSpPr txBox="1"/>
          <p:nvPr/>
        </p:nvSpPr>
        <p:spPr>
          <a:xfrm>
            <a:off x="6344174" y="6441155"/>
            <a:ext cx="1333500" cy="307777"/>
          </a:xfrm>
          <a:prstGeom prst="rect">
            <a:avLst/>
          </a:prstGeom>
          <a:solidFill>
            <a:srgbClr val="BCE2D6"/>
          </a:solidFill>
        </p:spPr>
        <p:txBody>
          <a:bodyPr wrap="square" rtlCol="0">
            <a:spAutoFit/>
          </a:bodyPr>
          <a:lstStyle/>
          <a:p>
            <a:r>
              <a:rPr lang="en-US" sz="1400" b="1" dirty="0">
                <a:latin typeface="Corbel" charset="0"/>
                <a:ea typeface="Corbel" charset="0"/>
                <a:cs typeface="Corbel" charset="0"/>
              </a:rPr>
              <a:t>69 </a:t>
            </a:r>
            <a:r>
              <a:rPr lang="en-US" sz="1400" b="1" dirty="0" err="1">
                <a:latin typeface="Corbel" charset="0"/>
                <a:ea typeface="Corbel" charset="0"/>
                <a:cs typeface="Corbel" charset="0"/>
              </a:rPr>
              <a:t>miliardów</a:t>
            </a:r>
            <a:r>
              <a:rPr lang="en-US" sz="1400" b="1" dirty="0">
                <a:latin typeface="Corbel" charset="0"/>
                <a:ea typeface="Corbel" charset="0"/>
                <a:cs typeface="Corbel" charset="0"/>
              </a:rPr>
              <a:t> $</a:t>
            </a:r>
          </a:p>
        </p:txBody>
      </p:sp>
    </p:spTree>
    <p:extLst>
      <p:ext uri="{BB962C8B-B14F-4D97-AF65-F5344CB8AC3E}">
        <p14:creationId xmlns:p14="http://schemas.microsoft.com/office/powerpoint/2010/main" val="11503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err="1">
                <a:latin typeface="Corbel" charset="0"/>
                <a:ea typeface="Corbel" charset="0"/>
                <a:cs typeface="Corbel" charset="0"/>
              </a:rPr>
              <a:t>Tradycyjny</a:t>
            </a:r>
            <a:r>
              <a:rPr lang="en-US" sz="2800">
                <a:latin typeface="Corbel" charset="0"/>
                <a:ea typeface="Corbel" charset="0"/>
                <a:cs typeface="Corbel" charset="0"/>
              </a:rPr>
              <a:t> </a:t>
            </a:r>
            <a:r>
              <a:rPr lang="en-US" sz="2800" err="1">
                <a:latin typeface="Corbel" charset="0"/>
                <a:ea typeface="Corbel" charset="0"/>
                <a:cs typeface="Corbel" charset="0"/>
              </a:rPr>
              <a:t>pogląd</a:t>
            </a:r>
            <a:r>
              <a:rPr lang="en-US" sz="2800">
                <a:latin typeface="Corbel" charset="0"/>
                <a:ea typeface="Corbel" charset="0"/>
                <a:cs typeface="Corbel" charset="0"/>
              </a:rPr>
              <a:t> </a:t>
            </a:r>
            <a:r>
              <a:rPr lang="en-US" sz="2800" err="1">
                <a:latin typeface="Corbel" charset="0"/>
                <a:ea typeface="Corbel" charset="0"/>
                <a:cs typeface="Corbel" charset="0"/>
              </a:rPr>
              <a:t>na</a:t>
            </a:r>
            <a:r>
              <a:rPr lang="en-US" sz="2800">
                <a:latin typeface="Corbel" charset="0"/>
                <a:ea typeface="Corbel" charset="0"/>
                <a:cs typeface="Corbel" charset="0"/>
              </a:rPr>
              <a:t> M &amp; 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8" name="Shape 215"/>
          <p:cNvSpPr/>
          <p:nvPr/>
        </p:nvSpPr>
        <p:spPr>
          <a:xfrm>
            <a:off x="867758" y="2053770"/>
            <a:ext cx="8352442" cy="4308929"/>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 name="Text Placeholder 2"/>
          <p:cNvSpPr>
            <a:spLocks noGrp="1"/>
          </p:cNvSpPr>
          <p:nvPr>
            <p:ph type="body" sz="quarter" idx="11"/>
          </p:nvPr>
        </p:nvSpPr>
        <p:spPr>
          <a:xfrm>
            <a:off x="1143000" y="2066471"/>
            <a:ext cx="8077200" cy="3496129"/>
          </a:xfrm>
        </p:spPr>
        <p:txBody>
          <a:bodyPr/>
          <a:lstStyle/>
          <a:p>
            <a:pPr lvl="0" algn="ctr">
              <a:spcAft>
                <a:spcPts val="1417"/>
              </a:spcAft>
              <a:buSzPct val="45000"/>
            </a:pPr>
            <a:r>
              <a:rPr lang="en-US" sz="1600" b="1" dirty="0">
                <a:latin typeface="Corbel" pitchFamily="18"/>
              </a:rPr>
              <a:t>M &amp; A jest </a:t>
            </a:r>
            <a:r>
              <a:rPr lang="en-US" sz="1600" b="1" dirty="0" err="1">
                <a:latin typeface="Corbel" pitchFamily="18"/>
              </a:rPr>
              <a:t>bardziej</a:t>
            </a:r>
            <a:r>
              <a:rPr lang="en-US" sz="1600" b="1" dirty="0">
                <a:latin typeface="Corbel" pitchFamily="18"/>
              </a:rPr>
              <a:t> </a:t>
            </a:r>
            <a:r>
              <a:rPr lang="en-US" sz="1600" b="1" dirty="0" err="1">
                <a:latin typeface="Corbel" pitchFamily="18"/>
              </a:rPr>
              <a:t>skomplikowana</a:t>
            </a:r>
            <a:r>
              <a:rPr lang="en-US" sz="1600" b="1" dirty="0">
                <a:latin typeface="Corbel" pitchFamily="18"/>
              </a:rPr>
              <a:t> </a:t>
            </a:r>
            <a:r>
              <a:rPr lang="en-US" sz="1600" b="1" dirty="0" err="1">
                <a:latin typeface="Corbel" pitchFamily="18"/>
              </a:rPr>
              <a:t>i</a:t>
            </a:r>
            <a:r>
              <a:rPr lang="en-US" sz="1600" b="1" dirty="0">
                <a:latin typeface="Corbel" pitchFamily="18"/>
              </a:rPr>
              <a:t> </a:t>
            </a:r>
            <a:r>
              <a:rPr lang="en-US" sz="1600" b="1" dirty="0" err="1">
                <a:latin typeface="Corbel" pitchFamily="18"/>
              </a:rPr>
              <a:t>pracochłonna</a:t>
            </a:r>
            <a:r>
              <a:rPr lang="en-US" sz="1600" b="1" dirty="0">
                <a:latin typeface="Corbel" pitchFamily="18"/>
              </a:rPr>
              <a:t> </a:t>
            </a:r>
            <a:r>
              <a:rPr lang="en-US" sz="1600" b="1" dirty="0" err="1">
                <a:latin typeface="Corbel" pitchFamily="18"/>
              </a:rPr>
              <a:t>niż</a:t>
            </a:r>
            <a:r>
              <a:rPr lang="en-US" sz="1600" b="1" dirty="0">
                <a:latin typeface="Corbel" pitchFamily="18"/>
              </a:rPr>
              <a:t> </a:t>
            </a:r>
            <a:r>
              <a:rPr lang="en-US" sz="1600" b="1" dirty="0" err="1">
                <a:latin typeface="Corbel" pitchFamily="18"/>
              </a:rPr>
              <a:t>tradycyjne</a:t>
            </a:r>
            <a:r>
              <a:rPr lang="en-US" sz="1600" b="1" dirty="0">
                <a:latin typeface="Corbel" pitchFamily="18"/>
              </a:rPr>
              <a:t>  </a:t>
            </a:r>
            <a:r>
              <a:rPr lang="en-US" sz="1600" b="1" dirty="0" err="1">
                <a:latin typeface="Corbel" pitchFamily="18"/>
              </a:rPr>
              <a:t>metody</a:t>
            </a:r>
            <a:r>
              <a:rPr lang="en-US" sz="1600" b="1" dirty="0">
                <a:latin typeface="Corbel" pitchFamily="18"/>
              </a:rPr>
              <a:t>  </a:t>
            </a:r>
            <a:r>
              <a:rPr lang="en-US" sz="1600" b="1" dirty="0" err="1">
                <a:latin typeface="Corbel" pitchFamily="18"/>
              </a:rPr>
              <a:t>rozwoju</a:t>
            </a:r>
            <a:r>
              <a:rPr lang="en-US" sz="1600" b="1" dirty="0">
                <a:latin typeface="Corbel" pitchFamily="18"/>
              </a:rPr>
              <a:t> </a:t>
            </a:r>
            <a:r>
              <a:rPr lang="en-US" sz="1600" b="1" dirty="0" err="1">
                <a:latin typeface="Corbel" pitchFamily="18"/>
              </a:rPr>
              <a:t>gospodarczego</a:t>
            </a:r>
            <a:r>
              <a:rPr lang="en-US" sz="1600" b="1" dirty="0">
                <a:latin typeface="Corbel" pitchFamily="18"/>
              </a:rPr>
              <a:t>.</a:t>
            </a:r>
          </a:p>
          <a:p>
            <a:pPr marL="285750" lvl="0" indent="-285750">
              <a:spcAft>
                <a:spcPts val="1417"/>
              </a:spcAft>
              <a:buClr>
                <a:srgbClr val="003B4D"/>
              </a:buClr>
              <a:buSzPct val="100000"/>
              <a:buFont typeface="Arial" charset="0"/>
              <a:buChar char="•"/>
            </a:pPr>
            <a:r>
              <a:rPr lang="en-US" sz="1600" dirty="0">
                <a:latin typeface="Corbel" pitchFamily="18"/>
              </a:rPr>
              <a:t>M &amp; A </a:t>
            </a:r>
            <a:r>
              <a:rPr lang="en-US" sz="1600" dirty="0" err="1">
                <a:latin typeface="Corbel" pitchFamily="18"/>
              </a:rPr>
              <a:t>może</a:t>
            </a:r>
            <a:r>
              <a:rPr lang="en-US" sz="1600" dirty="0">
                <a:latin typeface="Corbel" pitchFamily="18"/>
              </a:rPr>
              <a:t>  </a:t>
            </a:r>
            <a:r>
              <a:rPr lang="en-US" sz="1600" dirty="0" err="1">
                <a:latin typeface="Corbel" pitchFamily="18"/>
              </a:rPr>
              <a:t>być</a:t>
            </a:r>
            <a:r>
              <a:rPr lang="en-US" sz="1600" dirty="0">
                <a:latin typeface="Corbel" pitchFamily="18"/>
              </a:rPr>
              <a:t> </a:t>
            </a:r>
            <a:r>
              <a:rPr lang="en-US" sz="1600" dirty="0" err="1">
                <a:latin typeface="Corbel" pitchFamily="18"/>
              </a:rPr>
              <a:t>politycznie</a:t>
            </a:r>
            <a:r>
              <a:rPr lang="en-US" sz="1600" dirty="0">
                <a:latin typeface="Corbel" pitchFamily="18"/>
              </a:rPr>
              <a:t> </a:t>
            </a:r>
            <a:r>
              <a:rPr lang="en-US" sz="1600" dirty="0" err="1">
                <a:latin typeface="Corbel" pitchFamily="18"/>
              </a:rPr>
              <a:t>ryzykowne</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czesto</a:t>
            </a:r>
            <a:r>
              <a:rPr lang="en-US" sz="1600" dirty="0">
                <a:latin typeface="Corbel" pitchFamily="18"/>
              </a:rPr>
              <a:t>  jest  </a:t>
            </a:r>
            <a:r>
              <a:rPr lang="en-US" sz="1600" dirty="0" err="1">
                <a:latin typeface="Corbel" pitchFamily="18"/>
              </a:rPr>
              <a:t>poufne</a:t>
            </a:r>
            <a:r>
              <a:rPr lang="en-US" sz="1600" dirty="0">
                <a:latin typeface="Corbel" pitchFamily="18"/>
              </a:rPr>
              <a:t>.</a:t>
            </a:r>
          </a:p>
          <a:p>
            <a:pPr marL="285750" lvl="0" indent="-285750">
              <a:spcAft>
                <a:spcPts val="1417"/>
              </a:spcAft>
              <a:buClr>
                <a:srgbClr val="003B4D"/>
              </a:buClr>
              <a:buSzPct val="100000"/>
              <a:buFont typeface="Arial" charset="0"/>
              <a:buChar char="•"/>
            </a:pPr>
            <a:r>
              <a:rPr lang="en-US" sz="1600" dirty="0">
                <a:latin typeface="Corbel" pitchFamily="18"/>
              </a:rPr>
              <a:t>M &amp; A </a:t>
            </a:r>
            <a:r>
              <a:rPr lang="en-US" sz="1600" dirty="0" err="1">
                <a:latin typeface="Corbel" pitchFamily="18"/>
              </a:rPr>
              <a:t>stwarza</a:t>
            </a:r>
            <a:r>
              <a:rPr lang="en-US" sz="1600" dirty="0">
                <a:latin typeface="Corbel" pitchFamily="18"/>
              </a:rPr>
              <a:t> </a:t>
            </a:r>
            <a:r>
              <a:rPr lang="en-US" sz="1600" dirty="0" err="1">
                <a:latin typeface="Corbel" pitchFamily="18"/>
              </a:rPr>
              <a:t>ryzyko</a:t>
            </a:r>
            <a:r>
              <a:rPr lang="en-US" sz="1600" dirty="0">
                <a:latin typeface="Corbel" pitchFamily="18"/>
              </a:rPr>
              <a:t> </a:t>
            </a:r>
            <a:r>
              <a:rPr lang="en-US" sz="1600" dirty="0" err="1">
                <a:latin typeface="Corbel" pitchFamily="18"/>
              </a:rPr>
              <a:t>zamknięcia</a:t>
            </a:r>
            <a:r>
              <a:rPr lang="en-US" sz="1600" dirty="0">
                <a:latin typeface="Corbel" pitchFamily="18"/>
              </a:rPr>
              <a:t> </a:t>
            </a:r>
            <a:r>
              <a:rPr lang="en-US" sz="1600" dirty="0" err="1">
                <a:latin typeface="Corbel" pitchFamily="18"/>
              </a:rPr>
              <a:t>po</a:t>
            </a:r>
            <a:r>
              <a:rPr lang="en-US" sz="1600" dirty="0">
                <a:latin typeface="Corbel" pitchFamily="18"/>
              </a:rPr>
              <a:t> k</a:t>
            </a:r>
            <a:r>
              <a:rPr lang="pl-PL" sz="1600" dirty="0" err="1">
                <a:latin typeface="Corbel" pitchFamily="18"/>
              </a:rPr>
              <a:t>ró</a:t>
            </a:r>
            <a:r>
              <a:rPr lang="en-US" sz="1600" dirty="0" err="1">
                <a:latin typeface="Corbel" pitchFamily="18"/>
              </a:rPr>
              <a:t>tkim</a:t>
            </a:r>
            <a:r>
              <a:rPr lang="en-US" sz="1600" dirty="0">
                <a:latin typeface="Corbel" pitchFamily="18"/>
              </a:rPr>
              <a:t> </a:t>
            </a:r>
            <a:r>
              <a:rPr lang="en-US" sz="1600" dirty="0" err="1">
                <a:latin typeface="Corbel" pitchFamily="18"/>
              </a:rPr>
              <a:t>czasie</a:t>
            </a:r>
            <a:r>
              <a:rPr lang="en-US" sz="1600" dirty="0">
                <a:latin typeface="Corbel" pitchFamily="18"/>
              </a:rPr>
              <a:t> </a:t>
            </a:r>
            <a:r>
              <a:rPr lang="en-US" sz="1600" dirty="0" err="1">
                <a:latin typeface="Corbel" pitchFamily="18"/>
              </a:rPr>
              <a:t>lub</a:t>
            </a:r>
            <a:r>
              <a:rPr lang="en-US" sz="1600" dirty="0">
                <a:latin typeface="Corbel" pitchFamily="18"/>
              </a:rPr>
              <a:t> </a:t>
            </a:r>
            <a:r>
              <a:rPr lang="en-US" sz="1600" dirty="0" err="1">
                <a:latin typeface="Corbel" pitchFamily="18"/>
              </a:rPr>
              <a:t>redukcji</a:t>
            </a:r>
            <a:r>
              <a:rPr lang="en-US" sz="1600" dirty="0">
                <a:latin typeface="Corbel" pitchFamily="18"/>
              </a:rPr>
              <a:t> </a:t>
            </a:r>
            <a:r>
              <a:rPr lang="en-US" sz="1600" dirty="0" err="1">
                <a:latin typeface="Corbel" pitchFamily="18"/>
              </a:rPr>
              <a:t>miejsc</a:t>
            </a:r>
            <a:r>
              <a:rPr lang="en-US" sz="1600" dirty="0">
                <a:latin typeface="Corbel" pitchFamily="18"/>
              </a:rPr>
              <a:t> </a:t>
            </a:r>
            <a:r>
              <a:rPr lang="en-US" sz="1600" dirty="0" err="1">
                <a:latin typeface="Corbel" pitchFamily="18"/>
              </a:rPr>
              <a:t>pracy</a:t>
            </a:r>
            <a:r>
              <a:rPr lang="en-US" sz="1600" dirty="0">
                <a:latin typeface="Corbel" pitchFamily="18"/>
              </a:rPr>
              <a:t>.</a:t>
            </a:r>
          </a:p>
          <a:p>
            <a:pPr marL="285750" lvl="0" indent="-285750">
              <a:spcAft>
                <a:spcPts val="1417"/>
              </a:spcAft>
              <a:buClr>
                <a:srgbClr val="003B4D"/>
              </a:buClr>
              <a:buSzPct val="100000"/>
              <a:buFont typeface="Arial" charset="0"/>
              <a:buChar char="•"/>
            </a:pPr>
            <a:r>
              <a:rPr lang="en-US" sz="1600" dirty="0">
                <a:latin typeface="Corbel" pitchFamily="18"/>
              </a:rPr>
              <a:t>M &amp; A jest w </a:t>
            </a:r>
            <a:r>
              <a:rPr lang="en-US" sz="1600" dirty="0" err="1">
                <a:latin typeface="Corbel" pitchFamily="18"/>
              </a:rPr>
              <a:t>całkowicie</a:t>
            </a:r>
            <a:r>
              <a:rPr lang="en-US" sz="1600" dirty="0">
                <a:latin typeface="Corbel" pitchFamily="18"/>
              </a:rPr>
              <a:t> </a:t>
            </a:r>
            <a:r>
              <a:rPr lang="en-US" sz="1600" dirty="0" err="1">
                <a:latin typeface="Corbel" pitchFamily="18"/>
              </a:rPr>
              <a:t>prowadzone</a:t>
            </a:r>
            <a:r>
              <a:rPr lang="en-US" sz="1600" dirty="0">
                <a:latin typeface="Corbel" pitchFamily="18"/>
              </a:rPr>
              <a:t> </a:t>
            </a:r>
            <a:r>
              <a:rPr lang="en-US" sz="1600" dirty="0" err="1">
                <a:latin typeface="Corbel" pitchFamily="18"/>
              </a:rPr>
              <a:t>przez</a:t>
            </a:r>
            <a:r>
              <a:rPr lang="en-US" sz="1600" dirty="0">
                <a:latin typeface="Corbel" pitchFamily="18"/>
              </a:rPr>
              <a:t> </a:t>
            </a:r>
            <a:r>
              <a:rPr lang="en-US" sz="1600" dirty="0" err="1">
                <a:latin typeface="Corbel" pitchFamily="18"/>
              </a:rPr>
              <a:t>sektor</a:t>
            </a:r>
            <a:r>
              <a:rPr lang="en-US" sz="1600" dirty="0">
                <a:latin typeface="Corbel" pitchFamily="18"/>
              </a:rPr>
              <a:t> </a:t>
            </a:r>
            <a:r>
              <a:rPr lang="en-US" sz="1600" dirty="0" err="1">
                <a:latin typeface="Corbel" pitchFamily="18"/>
              </a:rPr>
              <a:t>prywatny</a:t>
            </a:r>
            <a:r>
              <a:rPr lang="en-US" sz="1600" dirty="0">
                <a:latin typeface="Corbel" pitchFamily="18"/>
              </a:rPr>
              <a:t>.</a:t>
            </a:r>
          </a:p>
          <a:p>
            <a:pPr marL="285750" lvl="0" indent="-285750">
              <a:spcAft>
                <a:spcPts val="1417"/>
              </a:spcAft>
              <a:buClr>
                <a:srgbClr val="003B4D"/>
              </a:buClr>
              <a:buSzPct val="100000"/>
              <a:buFont typeface="Arial" charset="0"/>
              <a:buChar char="•"/>
            </a:pPr>
            <a:r>
              <a:rPr lang="en-US" sz="1600" dirty="0">
                <a:latin typeface="Corbel" pitchFamily="18"/>
              </a:rPr>
              <a:t>M &amp; A </a:t>
            </a:r>
            <a:r>
              <a:rPr lang="en-US" sz="1600" dirty="0" err="1">
                <a:latin typeface="Corbel" pitchFamily="18"/>
              </a:rPr>
              <a:t>oferuje</a:t>
            </a:r>
            <a:r>
              <a:rPr lang="en-US" sz="1600" dirty="0">
                <a:latin typeface="Corbel" pitchFamily="18"/>
              </a:rPr>
              <a:t> </a:t>
            </a:r>
            <a:r>
              <a:rPr lang="en-US" sz="1600" dirty="0" err="1">
                <a:latin typeface="Corbel" pitchFamily="18"/>
              </a:rPr>
              <a:t>mniej</a:t>
            </a:r>
            <a:r>
              <a:rPr lang="en-US" sz="1600" dirty="0">
                <a:latin typeface="Corbel" pitchFamily="18"/>
              </a:rPr>
              <a:t> headline</a:t>
            </a:r>
            <a:r>
              <a:rPr lang="pl-PL" sz="1600" dirty="0">
                <a:latin typeface="Corbel" pitchFamily="18"/>
              </a:rPr>
              <a:t> </a:t>
            </a:r>
            <a:r>
              <a:rPr lang="en-US" sz="1600" dirty="0">
                <a:latin typeface="Corbel" pitchFamily="18"/>
              </a:rPr>
              <a:t>- </a:t>
            </a:r>
            <a:r>
              <a:rPr lang="en-US" sz="1600" dirty="0" err="1">
                <a:latin typeface="Corbel" pitchFamily="18"/>
              </a:rPr>
              <a:t>mniejsze</a:t>
            </a:r>
            <a:r>
              <a:rPr lang="en-US" sz="1600" dirty="0">
                <a:latin typeface="Corbel" pitchFamily="18"/>
              </a:rPr>
              <a:t> pole do </a:t>
            </a:r>
            <a:r>
              <a:rPr lang="en-US" sz="1600" dirty="0" err="1">
                <a:latin typeface="Corbel" pitchFamily="18"/>
              </a:rPr>
              <a:t>popisu</a:t>
            </a:r>
            <a:r>
              <a:rPr lang="en-US" sz="1600" dirty="0">
                <a:latin typeface="Corbel" pitchFamily="18"/>
              </a:rPr>
              <a:t> </a:t>
            </a:r>
            <a:r>
              <a:rPr lang="en-US" sz="1600" dirty="0" err="1">
                <a:latin typeface="Corbel" pitchFamily="18"/>
              </a:rPr>
              <a:t>polityków</a:t>
            </a:r>
            <a:r>
              <a:rPr lang="en-US" sz="1600" dirty="0">
                <a:latin typeface="Corbel" pitchFamily="18"/>
              </a:rPr>
              <a:t>.</a:t>
            </a:r>
          </a:p>
          <a:p>
            <a:pPr marL="285750" lvl="0" indent="-285750">
              <a:spcAft>
                <a:spcPts val="1417"/>
              </a:spcAft>
              <a:buClr>
                <a:srgbClr val="003B4D"/>
              </a:buClr>
              <a:buSzPct val="100000"/>
              <a:buFont typeface="Arial" charset="0"/>
              <a:buChar char="•"/>
            </a:pPr>
            <a:r>
              <a:rPr lang="en-US" sz="1600" dirty="0">
                <a:latin typeface="Corbel" pitchFamily="18"/>
              </a:rPr>
              <a:t>M &amp; A </a:t>
            </a:r>
            <a:r>
              <a:rPr lang="en-US" sz="1600" dirty="0" err="1">
                <a:latin typeface="Corbel" pitchFamily="18"/>
              </a:rPr>
              <a:t>nie</a:t>
            </a:r>
            <a:r>
              <a:rPr lang="en-US" sz="1600" dirty="0">
                <a:latin typeface="Corbel" pitchFamily="18"/>
              </a:rPr>
              <a:t> jest </a:t>
            </a:r>
            <a:r>
              <a:rPr lang="en-US" sz="1600" dirty="0" err="1">
                <a:latin typeface="Corbel" pitchFamily="18"/>
              </a:rPr>
              <a:t>częścią</a:t>
            </a:r>
            <a:r>
              <a:rPr lang="en-US" sz="1600" dirty="0">
                <a:latin typeface="Corbel" pitchFamily="18"/>
              </a:rPr>
              <a:t> </a:t>
            </a:r>
            <a:r>
              <a:rPr lang="en-US" sz="1600" dirty="0" err="1">
                <a:latin typeface="Corbel" pitchFamily="18"/>
              </a:rPr>
              <a:t>podstawowej</a:t>
            </a:r>
            <a:r>
              <a:rPr lang="en-US" sz="1600" dirty="0">
                <a:latin typeface="Corbel" pitchFamily="18"/>
              </a:rPr>
              <a:t> </a:t>
            </a:r>
            <a:r>
              <a:rPr lang="en-US" sz="1600" dirty="0" err="1">
                <a:latin typeface="Corbel" pitchFamily="18"/>
              </a:rPr>
              <a:t>działalności</a:t>
            </a:r>
            <a:r>
              <a:rPr lang="en-US" sz="1600" dirty="0">
                <a:latin typeface="Corbel" pitchFamily="18"/>
              </a:rPr>
              <a:t> </a:t>
            </a:r>
            <a:r>
              <a:rPr lang="en-US" sz="1600" dirty="0" err="1">
                <a:latin typeface="Corbel" pitchFamily="18"/>
              </a:rPr>
              <a:t>agencji</a:t>
            </a:r>
            <a:r>
              <a:rPr lang="en-US" sz="1600" dirty="0">
                <a:latin typeface="Corbel" pitchFamily="18"/>
              </a:rPr>
              <a:t>.</a:t>
            </a:r>
          </a:p>
          <a:p>
            <a:pPr marL="285750" lvl="0" indent="-285750">
              <a:spcAft>
                <a:spcPts val="1417"/>
              </a:spcAft>
              <a:buClr>
                <a:srgbClr val="003B4D"/>
              </a:buClr>
              <a:buSzPct val="100000"/>
              <a:buFont typeface="Arial" charset="0"/>
              <a:buChar char="•"/>
            </a:pPr>
            <a:endParaRPr lang="en-US" sz="1600" dirty="0">
              <a:latin typeface="Corbel" pitchFamily="18"/>
            </a:endParaRPr>
          </a:p>
          <a:p>
            <a:pPr lvl="0" algn="ctr">
              <a:spcAft>
                <a:spcPts val="1417"/>
              </a:spcAft>
              <a:buClr>
                <a:srgbClr val="4B9CB9"/>
              </a:buClr>
              <a:buSzPct val="45000"/>
            </a:pPr>
            <a:r>
              <a:rPr lang="en-US" sz="1600" dirty="0" err="1">
                <a:latin typeface="Corbel" pitchFamily="18"/>
              </a:rPr>
              <a:t>Istnieje</a:t>
            </a:r>
            <a:r>
              <a:rPr lang="en-US" sz="1600" dirty="0">
                <a:latin typeface="Corbel" pitchFamily="18"/>
              </a:rPr>
              <a:t> </a:t>
            </a:r>
            <a:r>
              <a:rPr lang="en-US" sz="1600" dirty="0" err="1">
                <a:latin typeface="Corbel" pitchFamily="18"/>
              </a:rPr>
              <a:t>wiele</a:t>
            </a:r>
            <a:r>
              <a:rPr lang="en-US" sz="1600" dirty="0">
                <a:latin typeface="Corbel" pitchFamily="18"/>
              </a:rPr>
              <a:t> </a:t>
            </a:r>
            <a:r>
              <a:rPr lang="en-US" sz="1600" dirty="0" err="1">
                <a:latin typeface="Corbel" pitchFamily="18"/>
              </a:rPr>
              <a:t>sposobów</a:t>
            </a:r>
            <a:r>
              <a:rPr lang="en-US" sz="1600" dirty="0">
                <a:latin typeface="Corbel" pitchFamily="18"/>
              </a:rPr>
              <a:t>, </a:t>
            </a:r>
            <a:r>
              <a:rPr lang="en-US" sz="1600" dirty="0" err="1">
                <a:latin typeface="Corbel" pitchFamily="18"/>
              </a:rPr>
              <a:t>poprzez</a:t>
            </a:r>
            <a:r>
              <a:rPr lang="en-US" sz="1600" dirty="0">
                <a:latin typeface="Corbel" pitchFamily="18"/>
              </a:rPr>
              <a:t> </a:t>
            </a:r>
            <a:r>
              <a:rPr lang="en-US" sz="1600" dirty="0" err="1">
                <a:latin typeface="Corbel" pitchFamily="18"/>
              </a:rPr>
              <a:t>które</a:t>
            </a:r>
            <a:r>
              <a:rPr lang="en-US" sz="1600" dirty="0">
                <a:latin typeface="Corbel" pitchFamily="18"/>
              </a:rPr>
              <a:t> </a:t>
            </a:r>
            <a:r>
              <a:rPr lang="en-US" sz="1600" dirty="0" err="1">
                <a:latin typeface="Corbel" pitchFamily="18"/>
              </a:rPr>
              <a:t>lokalne</a:t>
            </a:r>
            <a:r>
              <a:rPr lang="en-US" sz="1600" dirty="0">
                <a:latin typeface="Corbel" pitchFamily="18"/>
              </a:rPr>
              <a:t> IPA </a:t>
            </a:r>
            <a:r>
              <a:rPr lang="en-US" sz="1600" dirty="0" err="1">
                <a:latin typeface="Corbel" pitchFamily="18"/>
              </a:rPr>
              <a:t>mogą</a:t>
            </a:r>
            <a:r>
              <a:rPr lang="en-US" sz="1600" dirty="0">
                <a:latin typeface="Corbel" pitchFamily="18"/>
              </a:rPr>
              <a:t> </a:t>
            </a:r>
            <a:r>
              <a:rPr lang="en-US" sz="1600" dirty="0" err="1">
                <a:latin typeface="Corbel" pitchFamily="18"/>
              </a:rPr>
              <a:t>mieć</a:t>
            </a:r>
            <a:r>
              <a:rPr lang="en-US" sz="1600" dirty="0">
                <a:latin typeface="Corbel" pitchFamily="18"/>
              </a:rPr>
              <a:t> </a:t>
            </a:r>
            <a:r>
              <a:rPr lang="en-US" sz="1600" dirty="0" err="1">
                <a:latin typeface="Corbel" pitchFamily="18"/>
              </a:rPr>
              <a:t>wpływ</a:t>
            </a:r>
            <a:r>
              <a:rPr lang="en-US" sz="1600" dirty="0">
                <a:latin typeface="Corbel" pitchFamily="18"/>
              </a:rPr>
              <a:t> </a:t>
            </a:r>
            <a:r>
              <a:rPr lang="en-US" sz="1600" dirty="0" err="1">
                <a:latin typeface="Corbel" pitchFamily="18"/>
              </a:rPr>
              <a:t>na</a:t>
            </a:r>
            <a:r>
              <a:rPr lang="en-US" sz="1600" dirty="0">
                <a:latin typeface="Corbel" pitchFamily="18"/>
              </a:rPr>
              <a:t> </a:t>
            </a:r>
            <a:r>
              <a:rPr lang="en-US" sz="1600" dirty="0" err="1">
                <a:latin typeface="Corbel" pitchFamily="18"/>
              </a:rPr>
              <a:t>wyniki</a:t>
            </a:r>
            <a:r>
              <a:rPr lang="en-US" sz="1600" dirty="0">
                <a:latin typeface="Corbel" pitchFamily="18"/>
              </a:rPr>
              <a:t> M &amp; A- </a:t>
            </a:r>
            <a:r>
              <a:rPr lang="en-US" sz="1600" dirty="0" err="1">
                <a:latin typeface="Corbel" pitchFamily="18"/>
              </a:rPr>
              <a:t>nawet</a:t>
            </a:r>
            <a:r>
              <a:rPr lang="en-US" sz="1600" dirty="0">
                <a:latin typeface="Corbel" pitchFamily="18"/>
              </a:rPr>
              <a:t> </a:t>
            </a:r>
            <a:r>
              <a:rPr lang="en-US" sz="1600" dirty="0" err="1">
                <a:latin typeface="Corbel" pitchFamily="18"/>
              </a:rPr>
              <a:t>nie</a:t>
            </a:r>
            <a:r>
              <a:rPr lang="en-US" sz="1600" dirty="0">
                <a:latin typeface="Corbel" pitchFamily="18"/>
              </a:rPr>
              <a:t> </a:t>
            </a:r>
            <a:r>
              <a:rPr lang="en-US" sz="1600" dirty="0" err="1">
                <a:latin typeface="Corbel" pitchFamily="18"/>
              </a:rPr>
              <a:t>będąc</a:t>
            </a:r>
            <a:r>
              <a:rPr lang="en-US" sz="1600" dirty="0">
                <a:latin typeface="Corbel" pitchFamily="18"/>
              </a:rPr>
              <a:t> </a:t>
            </a:r>
            <a:r>
              <a:rPr lang="en-US" sz="1600" dirty="0" err="1">
                <a:latin typeface="Corbel" pitchFamily="18"/>
              </a:rPr>
              <a:t>bezpośrednio</a:t>
            </a:r>
            <a:r>
              <a:rPr lang="en-US" sz="1600" dirty="0">
                <a:latin typeface="Corbel" pitchFamily="18"/>
              </a:rPr>
              <a:t> </a:t>
            </a:r>
            <a:r>
              <a:rPr lang="en-US" sz="1600" dirty="0" err="1">
                <a:latin typeface="Corbel" pitchFamily="18"/>
              </a:rPr>
              <a:t>zaangażowane</a:t>
            </a:r>
            <a:r>
              <a:rPr lang="en-US" sz="1600" dirty="0">
                <a:latin typeface="Corbel" pitchFamily="18"/>
              </a:rPr>
              <a:t> w </a:t>
            </a:r>
            <a:r>
              <a:rPr lang="en-US" sz="1600" dirty="0" err="1">
                <a:latin typeface="Corbel" pitchFamily="18"/>
              </a:rPr>
              <a:t>transakcję</a:t>
            </a:r>
            <a:endParaRPr lang="en-US" sz="1600" dirty="0">
              <a:latin typeface="Corbel" pitchFamily="18"/>
            </a:endParaRPr>
          </a:p>
        </p:txBody>
      </p:sp>
    </p:spTree>
    <p:extLst>
      <p:ext uri="{BB962C8B-B14F-4D97-AF65-F5344CB8AC3E}">
        <p14:creationId xmlns:p14="http://schemas.microsoft.com/office/powerpoint/2010/main" val="23531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215"/>
          <p:cNvSpPr/>
          <p:nvPr/>
        </p:nvSpPr>
        <p:spPr>
          <a:xfrm>
            <a:off x="919710" y="1981200"/>
            <a:ext cx="8352442" cy="4078124"/>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7346373" cy="457200"/>
          </a:xfrm>
        </p:spPr>
        <p:txBody>
          <a:bodyPr/>
          <a:lstStyle/>
          <a:p>
            <a:r>
              <a:rPr lang="en-US" sz="2800" err="1">
                <a:latin typeface="Corbel" charset="0"/>
                <a:ea typeface="Corbel" charset="0"/>
                <a:cs typeface="Corbel" charset="0"/>
              </a:rPr>
              <a:t>Zadanie</a:t>
            </a:r>
            <a:r>
              <a:rPr lang="en-US" sz="2800">
                <a:latin typeface="Corbel" charset="0"/>
                <a:ea typeface="Corbel" charset="0"/>
                <a:cs typeface="Corbel" charset="0"/>
              </a:rPr>
              <a:t> </a:t>
            </a:r>
            <a:r>
              <a:rPr lang="en-US" sz="2800" err="1">
                <a:latin typeface="Corbel" charset="0"/>
                <a:ea typeface="Corbel" charset="0"/>
                <a:cs typeface="Corbel" charset="0"/>
              </a:rPr>
              <a:t>dla</a:t>
            </a:r>
            <a:r>
              <a:rPr lang="en-US" sz="2800">
                <a:latin typeface="Corbel" charset="0"/>
                <a:ea typeface="Corbel" charset="0"/>
                <a:cs typeface="Corbel" charset="0"/>
              </a:rPr>
              <a:t> </a:t>
            </a:r>
            <a:r>
              <a:rPr lang="en-US" sz="2800" err="1">
                <a:latin typeface="Corbel" charset="0"/>
                <a:ea typeface="Corbel" charset="0"/>
                <a:cs typeface="Corbel" charset="0"/>
              </a:rPr>
              <a:t>agencji</a:t>
            </a:r>
            <a:r>
              <a:rPr lang="en-US" sz="2800">
                <a:latin typeface="Corbel" charset="0"/>
                <a:ea typeface="Corbel" charset="0"/>
                <a:cs typeface="Corbel" charset="0"/>
              </a:rPr>
              <a:t>: </a:t>
            </a:r>
            <a:r>
              <a:rPr lang="en-US" sz="2800" err="1">
                <a:latin typeface="Corbel" charset="0"/>
                <a:ea typeface="Corbel" charset="0"/>
                <a:cs typeface="Corbel" charset="0"/>
              </a:rPr>
              <a:t>wspierać</a:t>
            </a:r>
            <a:r>
              <a:rPr lang="en-US" sz="2800">
                <a:latin typeface="Corbel" charset="0"/>
                <a:ea typeface="Corbel" charset="0"/>
                <a:cs typeface="Corbel" charset="0"/>
              </a:rPr>
              <a:t> M &amp; A</a:t>
            </a:r>
          </a:p>
        </p:txBody>
      </p:sp>
      <p:sp>
        <p:nvSpPr>
          <p:cNvPr id="3" name="Text Placeholder 2"/>
          <p:cNvSpPr>
            <a:spLocks noGrp="1"/>
          </p:cNvSpPr>
          <p:nvPr>
            <p:ph type="body" sz="quarter" idx="11"/>
          </p:nvPr>
        </p:nvSpPr>
        <p:spPr>
          <a:xfrm>
            <a:off x="952500" y="2073729"/>
            <a:ext cx="8153400" cy="4746171"/>
          </a:xfrm>
        </p:spPr>
        <p:txBody>
          <a:bodyPr/>
          <a:lstStyle/>
          <a:p>
            <a:pPr lvl="0" algn="ctr">
              <a:spcAft>
                <a:spcPts val="1417"/>
              </a:spcAft>
              <a:buSzPct val="45000"/>
            </a:pPr>
            <a:r>
              <a:rPr lang="en-US" sz="1600" b="1" dirty="0" err="1">
                <a:latin typeface="Corbel" pitchFamily="18"/>
              </a:rPr>
              <a:t>Kompleksowa</a:t>
            </a:r>
            <a:r>
              <a:rPr lang="en-US" sz="1600" b="1" dirty="0">
                <a:latin typeface="Corbel" pitchFamily="18"/>
              </a:rPr>
              <a:t> </a:t>
            </a:r>
            <a:r>
              <a:rPr lang="en-US" sz="1600" b="1" dirty="0" err="1">
                <a:latin typeface="Corbel" pitchFamily="18"/>
              </a:rPr>
              <a:t>strategia</a:t>
            </a:r>
            <a:r>
              <a:rPr lang="en-US" sz="1600" b="1" dirty="0">
                <a:latin typeface="Corbel" pitchFamily="18"/>
              </a:rPr>
              <a:t> FDI </a:t>
            </a:r>
            <a:r>
              <a:rPr lang="en-US" sz="1600" b="1" dirty="0" err="1">
                <a:latin typeface="Corbel" pitchFamily="18"/>
              </a:rPr>
              <a:t>wymaga</a:t>
            </a:r>
            <a:r>
              <a:rPr lang="en-US" sz="1600" b="1" dirty="0">
                <a:latin typeface="Corbel" pitchFamily="18"/>
              </a:rPr>
              <a:t> </a:t>
            </a:r>
            <a:r>
              <a:rPr lang="en-US" sz="1600" b="1" dirty="0" err="1">
                <a:latin typeface="Corbel" pitchFamily="18"/>
              </a:rPr>
              <a:t>coraz</a:t>
            </a:r>
            <a:r>
              <a:rPr lang="en-US" sz="1600" b="1" dirty="0">
                <a:latin typeface="Corbel" pitchFamily="18"/>
              </a:rPr>
              <a:t> </a:t>
            </a:r>
            <a:r>
              <a:rPr lang="en-US" sz="1600" b="1" dirty="0" err="1">
                <a:latin typeface="Corbel" pitchFamily="18"/>
              </a:rPr>
              <a:t>głębszego</a:t>
            </a:r>
            <a:r>
              <a:rPr lang="en-US" sz="1600" b="1" dirty="0">
                <a:latin typeface="Corbel" pitchFamily="18"/>
              </a:rPr>
              <a:t> </a:t>
            </a:r>
            <a:r>
              <a:rPr lang="en-US" sz="1600" b="1" dirty="0" err="1">
                <a:latin typeface="Corbel" pitchFamily="18"/>
              </a:rPr>
              <a:t>rozumienia</a:t>
            </a:r>
            <a:r>
              <a:rPr lang="en-US" sz="1600" b="1" dirty="0">
                <a:latin typeface="Corbel" pitchFamily="18"/>
              </a:rPr>
              <a:t> M &amp; A </a:t>
            </a:r>
            <a:r>
              <a:rPr lang="en-US" sz="1600" b="1" dirty="0" err="1">
                <a:latin typeface="Corbel" pitchFamily="18"/>
              </a:rPr>
              <a:t>i</a:t>
            </a:r>
            <a:r>
              <a:rPr lang="en-US" sz="1600" b="1" dirty="0">
                <a:latin typeface="Corbel" pitchFamily="18"/>
              </a:rPr>
              <a:t> </a:t>
            </a:r>
            <a:r>
              <a:rPr lang="en-US" sz="1600" b="1" dirty="0" err="1">
                <a:latin typeface="Corbel" pitchFamily="18"/>
              </a:rPr>
              <a:t>specjalnej</a:t>
            </a:r>
            <a:r>
              <a:rPr lang="en-US" sz="1600" b="1" dirty="0">
                <a:latin typeface="Corbel" pitchFamily="18"/>
              </a:rPr>
              <a:t>  </a:t>
            </a:r>
            <a:r>
              <a:rPr lang="en-US" sz="1600" b="1" dirty="0" err="1">
                <a:latin typeface="Corbel" pitchFamily="18"/>
              </a:rPr>
              <a:t>taktyki</a:t>
            </a:r>
            <a:r>
              <a:rPr lang="en-US" sz="1600" b="1" dirty="0">
                <a:latin typeface="Corbel" pitchFamily="18"/>
              </a:rPr>
              <a:t>,  aby </a:t>
            </a:r>
            <a:r>
              <a:rPr lang="en-US" sz="1600" b="1" dirty="0" err="1">
                <a:latin typeface="Corbel" pitchFamily="18"/>
              </a:rPr>
              <a:t>sprostać</a:t>
            </a:r>
            <a:r>
              <a:rPr lang="en-US" sz="1600" b="1" dirty="0">
                <a:latin typeface="Corbel" pitchFamily="18"/>
              </a:rPr>
              <a:t> </a:t>
            </a:r>
            <a:r>
              <a:rPr lang="en-US" sz="1600" b="1" dirty="0" err="1">
                <a:latin typeface="Corbel" pitchFamily="18"/>
              </a:rPr>
              <a:t>potrzebom</a:t>
            </a:r>
            <a:r>
              <a:rPr lang="en-US" sz="1600" b="1" dirty="0">
                <a:latin typeface="Corbel" pitchFamily="18"/>
              </a:rPr>
              <a:t> </a:t>
            </a:r>
            <a:r>
              <a:rPr lang="en-US" sz="1600" b="1" dirty="0" err="1">
                <a:latin typeface="Corbel" pitchFamily="18"/>
              </a:rPr>
              <a:t>przed</a:t>
            </a:r>
            <a:r>
              <a:rPr lang="en-US" sz="1600" b="1" dirty="0">
                <a:latin typeface="Corbel" pitchFamily="18"/>
              </a:rPr>
              <a:t> </a:t>
            </a:r>
            <a:r>
              <a:rPr lang="en-US" sz="1600" b="1" dirty="0" err="1">
                <a:latin typeface="Corbel" pitchFamily="18"/>
              </a:rPr>
              <a:t>i</a:t>
            </a:r>
            <a:r>
              <a:rPr lang="en-US" sz="1600" b="1" dirty="0">
                <a:latin typeface="Corbel" pitchFamily="18"/>
              </a:rPr>
              <a:t> </a:t>
            </a:r>
            <a:r>
              <a:rPr lang="en-US" sz="1600" b="1" dirty="0" err="1">
                <a:latin typeface="Corbel" pitchFamily="18"/>
              </a:rPr>
              <a:t>po</a:t>
            </a:r>
            <a:r>
              <a:rPr lang="en-US" sz="1600" b="1" dirty="0">
                <a:latin typeface="Corbel" pitchFamily="18"/>
              </a:rPr>
              <a:t> </a:t>
            </a:r>
            <a:r>
              <a:rPr lang="en-US" sz="1600" b="1" dirty="0" err="1">
                <a:latin typeface="Corbel" pitchFamily="18"/>
              </a:rPr>
              <a:t>fuzji</a:t>
            </a:r>
            <a:r>
              <a:rPr lang="en-US" sz="1600" b="1" dirty="0">
                <a:latin typeface="Corbel" pitchFamily="18"/>
              </a:rPr>
              <a:t>.</a:t>
            </a:r>
          </a:p>
          <a:p>
            <a:pPr lvl="0" algn="ctr">
              <a:spcAft>
                <a:spcPts val="1417"/>
              </a:spcAft>
              <a:buSzPct val="45000"/>
            </a:pPr>
            <a:endParaRPr lang="en-US" sz="1600" dirty="0">
              <a:latin typeface="Corbel" pitchFamily="18"/>
            </a:endParaRPr>
          </a:p>
          <a:p>
            <a:pPr marL="285750" lvl="0" indent="-285750">
              <a:spcAft>
                <a:spcPts val="1417"/>
              </a:spcAft>
              <a:buClr>
                <a:srgbClr val="4B9CB9"/>
              </a:buClr>
              <a:buSzPct val="100000"/>
              <a:buFont typeface="Wingdings" charset="2"/>
              <a:buChar char="§"/>
            </a:pPr>
            <a:r>
              <a:rPr lang="en-US" sz="1600" dirty="0" err="1">
                <a:latin typeface="Corbel" pitchFamily="18"/>
              </a:rPr>
              <a:t>Konieczna</a:t>
            </a:r>
            <a:r>
              <a:rPr lang="en-US" sz="1600" dirty="0">
                <a:latin typeface="Corbel" pitchFamily="18"/>
              </a:rPr>
              <a:t> jest </a:t>
            </a:r>
            <a:r>
              <a:rPr lang="en-US" sz="1600" dirty="0" err="1">
                <a:latin typeface="Corbel" pitchFamily="18"/>
              </a:rPr>
              <a:t>natychmiastowa</a:t>
            </a:r>
            <a:r>
              <a:rPr lang="en-US" sz="1600" dirty="0">
                <a:latin typeface="Corbel" pitchFamily="18"/>
              </a:rPr>
              <a:t> </a:t>
            </a:r>
            <a:r>
              <a:rPr lang="en-US" sz="1600" dirty="0" err="1">
                <a:latin typeface="Corbel" pitchFamily="18"/>
              </a:rPr>
              <a:t>reakcja</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propozycja</a:t>
            </a:r>
            <a:r>
              <a:rPr lang="en-US" sz="1600" dirty="0">
                <a:latin typeface="Corbel" pitchFamily="18"/>
              </a:rPr>
              <a:t> </a:t>
            </a:r>
            <a:r>
              <a:rPr lang="en-US" sz="1600" dirty="0" err="1">
                <a:latin typeface="Corbel" pitchFamily="18"/>
              </a:rPr>
              <a:t>współpracy</a:t>
            </a:r>
            <a:r>
              <a:rPr lang="en-US" sz="1600" dirty="0">
                <a:latin typeface="Corbel" pitchFamily="18"/>
              </a:rPr>
              <a:t> z </a:t>
            </a:r>
            <a:r>
              <a:rPr lang="en-US" sz="1600" dirty="0" err="1">
                <a:latin typeface="Corbel" pitchFamily="18"/>
              </a:rPr>
              <a:t>liderem</a:t>
            </a:r>
            <a:r>
              <a:rPr lang="en-US" sz="1600" dirty="0">
                <a:latin typeface="Corbel" pitchFamily="18"/>
              </a:rPr>
              <a:t>  </a:t>
            </a:r>
            <a:r>
              <a:rPr lang="en-US" sz="1600" dirty="0" err="1">
                <a:latin typeface="Corbel" pitchFamily="18"/>
              </a:rPr>
              <a:t>operacji</a:t>
            </a:r>
            <a:r>
              <a:rPr lang="en-US" sz="1600" dirty="0">
                <a:latin typeface="Corbel" pitchFamily="18"/>
              </a:rPr>
              <a:t>.</a:t>
            </a:r>
          </a:p>
          <a:p>
            <a:pPr marL="285750" lvl="0" indent="-285750">
              <a:spcAft>
                <a:spcPts val="1417"/>
              </a:spcAft>
              <a:buClr>
                <a:srgbClr val="4B9CB9"/>
              </a:buClr>
              <a:buSzPct val="100000"/>
              <a:buFont typeface="Wingdings" charset="2"/>
              <a:buChar char="§"/>
            </a:pPr>
            <a:r>
              <a:rPr lang="en-US" sz="1600" dirty="0" err="1">
                <a:latin typeface="Corbel" pitchFamily="18"/>
              </a:rPr>
              <a:t>Dostosowanie</a:t>
            </a:r>
            <a:r>
              <a:rPr lang="en-US" sz="1600" dirty="0">
                <a:latin typeface="Corbel" pitchFamily="18"/>
              </a:rPr>
              <a:t>  </a:t>
            </a:r>
            <a:r>
              <a:rPr lang="en-US" sz="1600" dirty="0" err="1">
                <a:latin typeface="Corbel" pitchFamily="18"/>
              </a:rPr>
              <a:t>programów</a:t>
            </a:r>
            <a:r>
              <a:rPr lang="en-US" sz="1600" dirty="0">
                <a:latin typeface="Corbel" pitchFamily="18"/>
              </a:rPr>
              <a:t> </a:t>
            </a:r>
            <a:r>
              <a:rPr lang="en-US" sz="1600" dirty="0" err="1">
                <a:latin typeface="Corbel" pitchFamily="18"/>
              </a:rPr>
              <a:t>tak</a:t>
            </a:r>
            <a:r>
              <a:rPr lang="pl-PL" sz="1600" dirty="0">
                <a:latin typeface="Corbel" pitchFamily="18"/>
              </a:rPr>
              <a:t>,</a:t>
            </a:r>
            <a:r>
              <a:rPr lang="en-US" sz="1600" dirty="0">
                <a:latin typeface="Corbel" pitchFamily="18"/>
              </a:rPr>
              <a:t> aby </a:t>
            </a:r>
            <a:r>
              <a:rPr lang="en-US" sz="1600" dirty="0" err="1">
                <a:latin typeface="Corbel" pitchFamily="18"/>
              </a:rPr>
              <a:t>przyjąć</a:t>
            </a:r>
            <a:r>
              <a:rPr lang="en-US" sz="1600" dirty="0">
                <a:latin typeface="Corbel" pitchFamily="18"/>
              </a:rPr>
              <a:t> </a:t>
            </a:r>
            <a:r>
              <a:rPr lang="en-US" sz="1600" dirty="0" err="1">
                <a:latin typeface="Corbel" pitchFamily="18"/>
              </a:rPr>
              <a:t>nowych</a:t>
            </a:r>
            <a:r>
              <a:rPr lang="en-US" sz="1600" dirty="0">
                <a:latin typeface="Corbel" pitchFamily="18"/>
              </a:rPr>
              <a:t> </a:t>
            </a:r>
            <a:r>
              <a:rPr lang="en-US" sz="1600" dirty="0" err="1">
                <a:latin typeface="Corbel" pitchFamily="18"/>
              </a:rPr>
              <a:t>zagranicznych</a:t>
            </a:r>
            <a:r>
              <a:rPr lang="en-US" sz="1600" dirty="0">
                <a:latin typeface="Corbel" pitchFamily="18"/>
              </a:rPr>
              <a:t> </a:t>
            </a:r>
            <a:r>
              <a:rPr lang="en-US" sz="1600" dirty="0" err="1">
                <a:latin typeface="Corbel" pitchFamily="18"/>
              </a:rPr>
              <a:t>właścicieli</a:t>
            </a:r>
            <a:r>
              <a:rPr lang="en-US" sz="1600" dirty="0">
                <a:latin typeface="Corbel" pitchFamily="18"/>
              </a:rPr>
              <a:t> </a:t>
            </a:r>
            <a:r>
              <a:rPr lang="en-US" sz="1600" dirty="0" err="1">
                <a:latin typeface="Corbel" pitchFamily="18"/>
              </a:rPr>
              <a:t>i</a:t>
            </a:r>
            <a:r>
              <a:rPr lang="en-US" sz="1600" dirty="0">
                <a:latin typeface="Corbel" pitchFamily="18"/>
              </a:rPr>
              <a:t> </a:t>
            </a:r>
            <a:r>
              <a:rPr lang="en-US" sz="1600" dirty="0" err="1">
                <a:latin typeface="Corbel" pitchFamily="18"/>
              </a:rPr>
              <a:t>zaspokoić</a:t>
            </a:r>
            <a:r>
              <a:rPr lang="en-US" sz="1600" dirty="0">
                <a:latin typeface="Corbel" pitchFamily="18"/>
              </a:rPr>
              <a:t> </a:t>
            </a:r>
            <a:r>
              <a:rPr lang="en-US" sz="1600" dirty="0" err="1">
                <a:latin typeface="Corbel" pitchFamily="18"/>
              </a:rPr>
              <a:t>potrzeby</a:t>
            </a:r>
            <a:r>
              <a:rPr lang="en-US" sz="1600" dirty="0">
                <a:latin typeface="Corbel" pitchFamily="18"/>
              </a:rPr>
              <a:t> </a:t>
            </a:r>
            <a:r>
              <a:rPr lang="en-US" sz="1600" dirty="0" err="1">
                <a:latin typeface="Corbel" pitchFamily="18"/>
              </a:rPr>
              <a:t>przejętych</a:t>
            </a:r>
            <a:r>
              <a:rPr lang="en-US" sz="1600" dirty="0">
                <a:latin typeface="Corbel" pitchFamily="18"/>
              </a:rPr>
              <a:t> firm.</a:t>
            </a:r>
          </a:p>
          <a:p>
            <a:pPr marL="285750" lvl="0" indent="-285750">
              <a:spcAft>
                <a:spcPts val="1417"/>
              </a:spcAft>
              <a:buClr>
                <a:srgbClr val="4B9CB9"/>
              </a:buClr>
              <a:buSzPct val="100000"/>
              <a:buFont typeface="Wingdings" charset="2"/>
              <a:buChar char="§"/>
            </a:pPr>
            <a:r>
              <a:rPr lang="en-US" sz="1600" dirty="0">
                <a:latin typeface="Corbel" pitchFamily="18"/>
              </a:rPr>
              <a:t>M &amp; A </a:t>
            </a:r>
            <a:r>
              <a:rPr lang="en-US" sz="1600" dirty="0" err="1">
                <a:latin typeface="Corbel" pitchFamily="18"/>
              </a:rPr>
              <a:t>może</a:t>
            </a:r>
            <a:r>
              <a:rPr lang="en-US" sz="1600" dirty="0">
                <a:latin typeface="Corbel" pitchFamily="18"/>
              </a:rPr>
              <a:t> </a:t>
            </a:r>
            <a:r>
              <a:rPr lang="en-US" sz="1600" dirty="0" err="1">
                <a:latin typeface="Corbel" pitchFamily="18"/>
              </a:rPr>
              <a:t>wspierać</a:t>
            </a:r>
            <a:r>
              <a:rPr lang="en-US" sz="1600" dirty="0">
                <a:latin typeface="Corbel" pitchFamily="18"/>
              </a:rPr>
              <a:t> </a:t>
            </a:r>
            <a:r>
              <a:rPr lang="en-US" sz="1600" dirty="0" err="1">
                <a:latin typeface="Corbel" pitchFamily="18"/>
              </a:rPr>
              <a:t>rozwój</a:t>
            </a:r>
            <a:r>
              <a:rPr lang="en-US" sz="1600" dirty="0">
                <a:latin typeface="Corbel" pitchFamily="18"/>
              </a:rPr>
              <a:t> </a:t>
            </a:r>
            <a:r>
              <a:rPr lang="en-US" sz="1600" dirty="0" err="1">
                <a:latin typeface="Corbel" pitchFamily="18"/>
              </a:rPr>
              <a:t>przemysłu</a:t>
            </a:r>
            <a:r>
              <a:rPr lang="en-US" sz="1600" dirty="0">
                <a:latin typeface="Corbel" pitchFamily="18"/>
              </a:rPr>
              <a:t>, </a:t>
            </a:r>
            <a:r>
              <a:rPr lang="en-US" sz="1600" dirty="0" err="1">
                <a:latin typeface="Corbel" pitchFamily="18"/>
              </a:rPr>
              <a:t>jezeli</a:t>
            </a:r>
            <a:r>
              <a:rPr lang="en-US" sz="1600" dirty="0">
                <a:latin typeface="Corbel" pitchFamily="18"/>
              </a:rPr>
              <a:t> </a:t>
            </a:r>
            <a:r>
              <a:rPr lang="en-US" sz="1600" dirty="0" err="1">
                <a:latin typeface="Corbel" pitchFamily="18"/>
              </a:rPr>
              <a:t>inwestycje</a:t>
            </a:r>
            <a:r>
              <a:rPr lang="en-US" sz="1600" dirty="0">
                <a:latin typeface="Corbel" pitchFamily="18"/>
              </a:rPr>
              <a:t> </a:t>
            </a:r>
            <a:r>
              <a:rPr lang="en-US" sz="1600" dirty="0" err="1">
                <a:latin typeface="Corbel" pitchFamily="18"/>
              </a:rPr>
              <a:t>są</a:t>
            </a:r>
            <a:r>
              <a:rPr lang="en-US" sz="1600" dirty="0">
                <a:latin typeface="Corbel" pitchFamily="18"/>
              </a:rPr>
              <a:t> </a:t>
            </a:r>
            <a:r>
              <a:rPr lang="en-US" sz="1600" dirty="0" err="1">
                <a:latin typeface="Corbel" pitchFamily="18"/>
              </a:rPr>
              <a:t>motywowane</a:t>
            </a:r>
            <a:r>
              <a:rPr lang="en-US" sz="1600" dirty="0">
                <a:latin typeface="Corbel" pitchFamily="18"/>
              </a:rPr>
              <a:t> </a:t>
            </a:r>
            <a:r>
              <a:rPr lang="en-US" sz="1600" dirty="0" err="1">
                <a:latin typeface="Corbel" pitchFamily="18"/>
              </a:rPr>
              <a:t>przez</a:t>
            </a:r>
            <a:r>
              <a:rPr lang="en-US" sz="1600" dirty="0">
                <a:latin typeface="Corbel" pitchFamily="18"/>
              </a:rPr>
              <a:t> </a:t>
            </a:r>
            <a:r>
              <a:rPr lang="en-US" sz="1600" dirty="0" err="1">
                <a:latin typeface="Corbel" pitchFamily="18"/>
              </a:rPr>
              <a:t>obecność</a:t>
            </a:r>
            <a:r>
              <a:rPr lang="en-US" sz="1600" dirty="0">
                <a:latin typeface="Corbel" pitchFamily="18"/>
              </a:rPr>
              <a:t> </a:t>
            </a:r>
            <a:r>
              <a:rPr lang="en-US" sz="1600" dirty="0" err="1">
                <a:latin typeface="Corbel" pitchFamily="18"/>
              </a:rPr>
              <a:t>specyficznych</a:t>
            </a:r>
            <a:r>
              <a:rPr lang="en-US" sz="1600" dirty="0">
                <a:latin typeface="Corbel" pitchFamily="18"/>
              </a:rPr>
              <a:t> </a:t>
            </a:r>
            <a:r>
              <a:rPr lang="en-US" sz="1600" dirty="0" err="1">
                <a:latin typeface="Corbel" pitchFamily="18"/>
              </a:rPr>
              <a:t>atutów</a:t>
            </a:r>
            <a:r>
              <a:rPr lang="en-US" sz="1600" dirty="0">
                <a:latin typeface="Corbel" pitchFamily="18"/>
              </a:rPr>
              <a:t> </a:t>
            </a:r>
            <a:r>
              <a:rPr lang="en-US" sz="1600" dirty="0" err="1">
                <a:latin typeface="Corbel" pitchFamily="18"/>
              </a:rPr>
              <a:t>lokalnych</a:t>
            </a:r>
            <a:r>
              <a:rPr lang="en-US" sz="1600" dirty="0">
                <a:latin typeface="Corbel" pitchFamily="18"/>
              </a:rPr>
              <a:t> (</a:t>
            </a:r>
            <a:r>
              <a:rPr lang="en-US" sz="1600" dirty="0" err="1">
                <a:latin typeface="Corbel" pitchFamily="18"/>
              </a:rPr>
              <a:t>klastr</a:t>
            </a:r>
            <a:r>
              <a:rPr lang="pl-PL" sz="1600" dirty="0">
                <a:latin typeface="Corbel" pitchFamily="18"/>
              </a:rPr>
              <a:t>ó</a:t>
            </a:r>
            <a:r>
              <a:rPr lang="en-US" sz="1600" dirty="0">
                <a:latin typeface="Corbel" pitchFamily="18"/>
              </a:rPr>
              <a:t>w),  </a:t>
            </a:r>
            <a:r>
              <a:rPr lang="en-US" sz="1600" dirty="0" err="1">
                <a:latin typeface="Corbel" pitchFamily="18"/>
              </a:rPr>
              <a:t>wtedy</a:t>
            </a:r>
            <a:r>
              <a:rPr lang="en-US" sz="1600" dirty="0">
                <a:latin typeface="Corbel" pitchFamily="18"/>
              </a:rPr>
              <a:t> jest </a:t>
            </a:r>
            <a:r>
              <a:rPr lang="en-US" sz="1600" dirty="0" err="1">
                <a:latin typeface="Corbel" pitchFamily="18"/>
              </a:rPr>
              <a:t>mniejsze</a:t>
            </a:r>
            <a:r>
              <a:rPr lang="en-US" sz="1600" dirty="0">
                <a:latin typeface="Corbel" pitchFamily="18"/>
              </a:rPr>
              <a:t> </a:t>
            </a:r>
            <a:r>
              <a:rPr lang="en-US" sz="1600" dirty="0" err="1">
                <a:latin typeface="Corbel" pitchFamily="18"/>
              </a:rPr>
              <a:t>ryzyko</a:t>
            </a:r>
            <a:r>
              <a:rPr lang="en-US" sz="1600" dirty="0">
                <a:latin typeface="Corbel" pitchFamily="18"/>
              </a:rPr>
              <a:t> </a:t>
            </a:r>
            <a:r>
              <a:rPr lang="en-US" sz="1600" dirty="0" err="1">
                <a:latin typeface="Corbel" pitchFamily="18"/>
              </a:rPr>
              <a:t>redukcji</a:t>
            </a:r>
            <a:r>
              <a:rPr lang="en-US" sz="1600" dirty="0">
                <a:latin typeface="Corbel" pitchFamily="18"/>
              </a:rPr>
              <a:t>  </a:t>
            </a:r>
            <a:r>
              <a:rPr lang="en-US" sz="1600" dirty="0" err="1">
                <a:latin typeface="Corbel" pitchFamily="18"/>
              </a:rPr>
              <a:t>zatrudnienia</a:t>
            </a:r>
            <a:r>
              <a:rPr lang="en-US" sz="1600" dirty="0">
                <a:latin typeface="Corbel" pitchFamily="18"/>
              </a:rPr>
              <a:t> </a:t>
            </a:r>
            <a:r>
              <a:rPr lang="en-US" sz="1600" dirty="0" err="1">
                <a:latin typeface="Corbel" pitchFamily="18"/>
              </a:rPr>
              <a:t>lub</a:t>
            </a:r>
            <a:r>
              <a:rPr lang="en-US" sz="1600" dirty="0">
                <a:latin typeface="Corbel" pitchFamily="18"/>
              </a:rPr>
              <a:t> </a:t>
            </a:r>
            <a:r>
              <a:rPr lang="en-US" sz="1600" dirty="0" err="1">
                <a:latin typeface="Corbel" pitchFamily="18"/>
              </a:rPr>
              <a:t>zamknięcia</a:t>
            </a:r>
            <a:r>
              <a:rPr lang="en-US" sz="1600" dirty="0">
                <a:latin typeface="Corbel" pitchFamily="18"/>
              </a:rPr>
              <a:t> </a:t>
            </a:r>
            <a:r>
              <a:rPr lang="en-US" sz="1600" dirty="0" err="1">
                <a:latin typeface="Corbel" pitchFamily="18"/>
              </a:rPr>
              <a:t>firmy</a:t>
            </a:r>
            <a:r>
              <a:rPr lang="en-US" sz="1600" dirty="0">
                <a:latin typeface="Corbel" pitchFamily="18"/>
              </a:rPr>
              <a:t>.</a:t>
            </a:r>
          </a:p>
          <a:p>
            <a:pPr marL="285750" lvl="0" indent="-285750">
              <a:spcAft>
                <a:spcPts val="1417"/>
              </a:spcAft>
              <a:buClr>
                <a:srgbClr val="4B9CB9"/>
              </a:buClr>
              <a:buSzPct val="100000"/>
              <a:buFont typeface="Wingdings" charset="2"/>
              <a:buChar char="§"/>
            </a:pPr>
            <a:r>
              <a:rPr lang="en-US" sz="1600" dirty="0">
                <a:latin typeface="Corbel" pitchFamily="18"/>
              </a:rPr>
              <a:t> </a:t>
            </a:r>
            <a:r>
              <a:rPr lang="en-US" sz="1600" dirty="0" err="1">
                <a:latin typeface="Corbel" pitchFamily="18"/>
              </a:rPr>
              <a:t>Agencje</a:t>
            </a:r>
            <a:r>
              <a:rPr lang="en-US" sz="1600" dirty="0">
                <a:latin typeface="Corbel" pitchFamily="18"/>
              </a:rPr>
              <a:t> </a:t>
            </a:r>
            <a:r>
              <a:rPr lang="en-US" sz="1600" dirty="0" err="1">
                <a:latin typeface="Corbel" pitchFamily="18"/>
              </a:rPr>
              <a:t>zdają</a:t>
            </a:r>
            <a:r>
              <a:rPr lang="en-US" sz="1600" dirty="0">
                <a:latin typeface="Corbel" pitchFamily="18"/>
              </a:rPr>
              <a:t> </a:t>
            </a:r>
            <a:r>
              <a:rPr lang="en-US" sz="1600" dirty="0" err="1">
                <a:latin typeface="Corbel" pitchFamily="18"/>
              </a:rPr>
              <a:t>sobie</a:t>
            </a:r>
            <a:r>
              <a:rPr lang="en-US" sz="1600" dirty="0">
                <a:latin typeface="Corbel" pitchFamily="18"/>
              </a:rPr>
              <a:t> </a:t>
            </a:r>
            <a:r>
              <a:rPr lang="en-US" sz="1600" dirty="0" err="1">
                <a:latin typeface="Corbel" pitchFamily="18"/>
              </a:rPr>
              <a:t>sprawę</a:t>
            </a:r>
            <a:r>
              <a:rPr lang="en-US" sz="1600" dirty="0">
                <a:latin typeface="Corbel" pitchFamily="18"/>
              </a:rPr>
              <a:t>, </a:t>
            </a:r>
            <a:r>
              <a:rPr lang="en-US" sz="1600" dirty="0" err="1">
                <a:latin typeface="Corbel" pitchFamily="18"/>
              </a:rPr>
              <a:t>że</a:t>
            </a:r>
            <a:r>
              <a:rPr lang="en-US" sz="1600" dirty="0">
                <a:latin typeface="Corbel" pitchFamily="18"/>
              </a:rPr>
              <a:t> </a:t>
            </a:r>
            <a:r>
              <a:rPr lang="en-US" sz="1600" dirty="0" err="1">
                <a:latin typeface="Corbel" pitchFamily="18"/>
              </a:rPr>
              <a:t>kompleksowa</a:t>
            </a:r>
            <a:r>
              <a:rPr lang="en-US" sz="1600" dirty="0">
                <a:latin typeface="Corbel" pitchFamily="18"/>
              </a:rPr>
              <a:t> </a:t>
            </a:r>
            <a:r>
              <a:rPr lang="en-US" sz="1600" dirty="0" err="1">
                <a:latin typeface="Corbel" pitchFamily="18"/>
              </a:rPr>
              <a:t>strategia</a:t>
            </a:r>
            <a:r>
              <a:rPr lang="en-US" sz="1600" dirty="0">
                <a:latin typeface="Corbel" pitchFamily="18"/>
              </a:rPr>
              <a:t> FDI </a:t>
            </a:r>
            <a:r>
              <a:rPr lang="en-US" sz="1600" dirty="0" err="1">
                <a:latin typeface="Corbel" pitchFamily="18"/>
              </a:rPr>
              <a:t>wymaga</a:t>
            </a:r>
            <a:r>
              <a:rPr lang="en-US" sz="1600" dirty="0">
                <a:latin typeface="Corbel" pitchFamily="18"/>
              </a:rPr>
              <a:t> </a:t>
            </a:r>
            <a:r>
              <a:rPr lang="en-US" sz="1600" dirty="0" err="1">
                <a:latin typeface="Corbel" pitchFamily="18"/>
              </a:rPr>
              <a:t>coraz</a:t>
            </a:r>
            <a:r>
              <a:rPr lang="en-US" sz="1600" dirty="0">
                <a:latin typeface="Corbel" pitchFamily="18"/>
              </a:rPr>
              <a:t> </a:t>
            </a:r>
            <a:r>
              <a:rPr lang="en-US" sz="1600" dirty="0" err="1">
                <a:latin typeface="Corbel" pitchFamily="18"/>
              </a:rPr>
              <a:t>głębszego</a:t>
            </a:r>
            <a:r>
              <a:rPr lang="en-US" sz="1600" dirty="0">
                <a:latin typeface="Corbel" pitchFamily="18"/>
              </a:rPr>
              <a:t> </a:t>
            </a:r>
            <a:r>
              <a:rPr lang="en-US" sz="1600" dirty="0" err="1">
                <a:latin typeface="Corbel" pitchFamily="18"/>
              </a:rPr>
              <a:t>rozumienia</a:t>
            </a:r>
            <a:r>
              <a:rPr lang="en-US" sz="1600" dirty="0">
                <a:latin typeface="Corbel" pitchFamily="18"/>
              </a:rPr>
              <a:t> M &amp; A </a:t>
            </a:r>
            <a:r>
              <a:rPr lang="en-US" sz="1600" dirty="0" err="1">
                <a:latin typeface="Corbel" pitchFamily="18"/>
              </a:rPr>
              <a:t>i</a:t>
            </a:r>
            <a:r>
              <a:rPr lang="en-US" sz="1600" dirty="0">
                <a:latin typeface="Corbel" pitchFamily="18"/>
              </a:rPr>
              <a:t> </a:t>
            </a:r>
            <a:r>
              <a:rPr lang="en-US" sz="1600" dirty="0" err="1">
                <a:latin typeface="Corbel" pitchFamily="18"/>
              </a:rPr>
              <a:t>wiedzy</a:t>
            </a:r>
            <a:r>
              <a:rPr lang="en-US" sz="1600" dirty="0">
                <a:latin typeface="Corbel" pitchFamily="18"/>
              </a:rPr>
              <a:t> o </a:t>
            </a:r>
            <a:r>
              <a:rPr lang="en-US" sz="1600" dirty="0" err="1">
                <a:latin typeface="Corbel" pitchFamily="18"/>
              </a:rPr>
              <a:t>aktywnych</a:t>
            </a:r>
            <a:r>
              <a:rPr lang="en-US" sz="1600" dirty="0">
                <a:latin typeface="Corbel" pitchFamily="18"/>
              </a:rPr>
              <a:t> </a:t>
            </a:r>
            <a:r>
              <a:rPr lang="en-US" sz="1600" dirty="0" err="1">
                <a:latin typeface="Corbel" pitchFamily="18"/>
              </a:rPr>
              <a:t>firmach</a:t>
            </a:r>
            <a:r>
              <a:rPr lang="en-US" sz="1600" dirty="0">
                <a:latin typeface="Corbel" pitchFamily="18"/>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22497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2480" y="7630160"/>
            <a:ext cx="184731" cy="369332"/>
          </a:xfrm>
          <a:prstGeom prst="rect">
            <a:avLst/>
          </a:prstGeom>
          <a:noFill/>
        </p:spPr>
        <p:txBody>
          <a:bodyPr wrap="none" rtlCol="0">
            <a:spAutoFit/>
          </a:bodyPr>
          <a:lstStyle/>
          <a:p>
            <a:endParaRPr lang="en-US"/>
          </a:p>
        </p:txBody>
      </p:sp>
      <p:sp>
        <p:nvSpPr>
          <p:cNvPr id="7" name="Text Box 5"/>
          <p:cNvSpPr txBox="1">
            <a:spLocks noChangeArrowheads="1"/>
          </p:cNvSpPr>
          <p:nvPr/>
        </p:nvSpPr>
        <p:spPr bwMode="auto">
          <a:xfrm>
            <a:off x="626717" y="6949346"/>
            <a:ext cx="3727302" cy="400110"/>
          </a:xfrm>
          <a:prstGeom prst="rect">
            <a:avLst/>
          </a:prstGeom>
          <a:noFill/>
          <a:ln w="9525">
            <a:noFill/>
            <a:miter lim="800000"/>
            <a:headEnd/>
            <a:tailEnd/>
          </a:ln>
          <a:effectLst/>
        </p:spPr>
        <p:txBody>
          <a:bodyPr wrap="none">
            <a:spAutoFit/>
          </a:bodyPr>
          <a:lstStyle/>
          <a:p>
            <a:pPr>
              <a:defRPr/>
            </a:pPr>
            <a:r>
              <a:rPr lang="en-US" sz="1000" err="1">
                <a:latin typeface="Corbel" charset="0"/>
                <a:ea typeface="Corbel" charset="0"/>
                <a:cs typeface="Corbel" charset="0"/>
              </a:rPr>
              <a:t>źródło</a:t>
            </a:r>
            <a:r>
              <a:rPr lang="en-US" sz="1000">
                <a:latin typeface="Corbel" charset="0"/>
                <a:ea typeface="Corbel" charset="0"/>
                <a:cs typeface="Corbel" charset="0"/>
              </a:rPr>
              <a:t>:  IBM- PLI Global Location Trend database and analysis 2016</a:t>
            </a:r>
          </a:p>
          <a:p>
            <a:pPr>
              <a:defRPr/>
            </a:pPr>
            <a:endParaRPr lang="en-US" sz="1000">
              <a:latin typeface="Corbel" charset="0"/>
              <a:ea typeface="Corbel" charset="0"/>
              <a:cs typeface="Corbel"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Text Placeholder 3"/>
          <p:cNvSpPr>
            <a:spLocks noGrp="1"/>
          </p:cNvSpPr>
          <p:nvPr>
            <p:ph type="body" sz="quarter" idx="10"/>
          </p:nvPr>
        </p:nvSpPr>
        <p:spPr>
          <a:xfrm>
            <a:off x="654626" y="838200"/>
            <a:ext cx="6261549" cy="921872"/>
          </a:xfrm>
        </p:spPr>
        <p:txBody>
          <a:bodyPr/>
          <a:lstStyle/>
          <a:p>
            <a:r>
              <a:rPr lang="pl-PL" sz="2800" dirty="0">
                <a:latin typeface="Corbel" charset="0"/>
                <a:ea typeface="Corbel" charset="0"/>
                <a:cs typeface="Corbel" charset="0"/>
              </a:rPr>
              <a:t>Kraje Europejskie według napływu projektów FDI i utworzonych miejsca pracy w 2015 vs. 2016</a:t>
            </a:r>
            <a:endParaRPr lang="en-US" sz="2800" dirty="0">
              <a:latin typeface="Corbel" charset="0"/>
              <a:ea typeface="Corbel" charset="0"/>
              <a:cs typeface="Corbel" charset="0"/>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129550"/>
            <a:ext cx="7635305" cy="4970379"/>
          </a:xfrm>
          <a:prstGeom prst="rect">
            <a:avLst/>
          </a:prstGeom>
        </p:spPr>
      </p:pic>
      <p:sp>
        <p:nvSpPr>
          <p:cNvPr id="11" name="TextBox 10"/>
          <p:cNvSpPr txBox="1"/>
          <p:nvPr/>
        </p:nvSpPr>
        <p:spPr>
          <a:xfrm>
            <a:off x="1219200" y="2362200"/>
            <a:ext cx="7429500" cy="338554"/>
          </a:xfrm>
          <a:prstGeom prst="rect">
            <a:avLst/>
          </a:prstGeom>
          <a:solidFill>
            <a:srgbClr val="FFFFFF"/>
          </a:solidFill>
        </p:spPr>
        <p:txBody>
          <a:bodyPr wrap="square" rtlCol="0">
            <a:spAutoFit/>
          </a:bodyPr>
          <a:lstStyle/>
          <a:p>
            <a:r>
              <a:rPr lang="en-US" sz="1600" b="1" dirty="0">
                <a:latin typeface="Corbel" charset="0"/>
                <a:ea typeface="Corbel" charset="0"/>
                <a:cs typeface="Corbel" charset="0"/>
              </a:rPr>
              <a:t>TOP 20 </a:t>
            </a:r>
            <a:r>
              <a:rPr lang="en-US" sz="1600" b="1" dirty="0" err="1">
                <a:latin typeface="Corbel" charset="0"/>
                <a:ea typeface="Corbel" charset="0"/>
                <a:cs typeface="Corbel" charset="0"/>
              </a:rPr>
              <a:t>krajów</a:t>
            </a:r>
            <a:r>
              <a:rPr lang="en-US" sz="1600" b="1" dirty="0">
                <a:latin typeface="Corbel" charset="0"/>
                <a:ea typeface="Corbel" charset="0"/>
                <a:cs typeface="Corbel" charset="0"/>
              </a:rPr>
              <a:t> </a:t>
            </a:r>
            <a:r>
              <a:rPr lang="en-US" sz="1600" b="1" dirty="0" err="1">
                <a:latin typeface="Corbel" charset="0"/>
                <a:ea typeface="Corbel" charset="0"/>
                <a:cs typeface="Corbel" charset="0"/>
              </a:rPr>
              <a:t>według</a:t>
            </a:r>
            <a:r>
              <a:rPr lang="en-US" sz="1600" b="1" dirty="0">
                <a:latin typeface="Corbel" charset="0"/>
                <a:ea typeface="Corbel" charset="0"/>
                <a:cs typeface="Corbel" charset="0"/>
              </a:rPr>
              <a:t> </a:t>
            </a:r>
            <a:r>
              <a:rPr lang="en-US" sz="1600" b="1" dirty="0" err="1">
                <a:latin typeface="Corbel" charset="0"/>
                <a:ea typeface="Corbel" charset="0"/>
                <a:cs typeface="Corbel" charset="0"/>
              </a:rPr>
              <a:t>napływu</a:t>
            </a:r>
            <a:r>
              <a:rPr lang="en-US" sz="1600" b="1" dirty="0">
                <a:latin typeface="Corbel" charset="0"/>
                <a:ea typeface="Corbel" charset="0"/>
                <a:cs typeface="Corbel" charset="0"/>
              </a:rPr>
              <a:t> </a:t>
            </a:r>
            <a:r>
              <a:rPr lang="en-US" sz="1600" b="1" dirty="0" err="1">
                <a:latin typeface="Corbel" charset="0"/>
                <a:ea typeface="Corbel" charset="0"/>
                <a:cs typeface="Corbel" charset="0"/>
              </a:rPr>
              <a:t>projektów</a:t>
            </a:r>
            <a:r>
              <a:rPr lang="en-US" sz="1600" b="1" dirty="0">
                <a:latin typeface="Corbel" charset="0"/>
                <a:ea typeface="Corbel" charset="0"/>
                <a:cs typeface="Corbel" charset="0"/>
              </a:rPr>
              <a:t>         I </a:t>
            </a:r>
            <a:r>
              <a:rPr lang="en-US" sz="1600" b="1" dirty="0" err="1">
                <a:latin typeface="Corbel" charset="0"/>
                <a:ea typeface="Corbel" charset="0"/>
                <a:cs typeface="Corbel" charset="0"/>
              </a:rPr>
              <a:t>według</a:t>
            </a:r>
            <a:r>
              <a:rPr lang="en-US" sz="1600" b="1" dirty="0">
                <a:latin typeface="Corbel" charset="0"/>
                <a:ea typeface="Corbel" charset="0"/>
                <a:cs typeface="Corbel" charset="0"/>
              </a:rPr>
              <a:t> </a:t>
            </a:r>
            <a:r>
              <a:rPr lang="en-US" sz="1600" b="1" dirty="0" err="1">
                <a:latin typeface="Corbel" charset="0"/>
                <a:ea typeface="Corbel" charset="0"/>
                <a:cs typeface="Corbel" charset="0"/>
              </a:rPr>
              <a:t>utworzonych</a:t>
            </a:r>
            <a:r>
              <a:rPr lang="en-US" sz="1600" b="1" dirty="0">
                <a:latin typeface="Corbel" charset="0"/>
                <a:ea typeface="Corbel" charset="0"/>
                <a:cs typeface="Corbel" charset="0"/>
              </a:rPr>
              <a:t> </a:t>
            </a:r>
            <a:r>
              <a:rPr lang="en-US" sz="1600" b="1" dirty="0" err="1">
                <a:latin typeface="Corbel" charset="0"/>
                <a:ea typeface="Corbel" charset="0"/>
                <a:cs typeface="Corbel" charset="0"/>
              </a:rPr>
              <a:t>miejsc</a:t>
            </a:r>
            <a:r>
              <a:rPr lang="en-US" sz="1600" b="1" dirty="0">
                <a:latin typeface="Corbel" charset="0"/>
                <a:ea typeface="Corbel" charset="0"/>
                <a:cs typeface="Corbel" charset="0"/>
              </a:rPr>
              <a:t> </a:t>
            </a:r>
            <a:r>
              <a:rPr lang="en-US" sz="1600" b="1" dirty="0" err="1">
                <a:latin typeface="Corbel" charset="0"/>
                <a:ea typeface="Corbel" charset="0"/>
                <a:cs typeface="Corbel" charset="0"/>
              </a:rPr>
              <a:t>pracy</a:t>
            </a:r>
            <a:endParaRPr lang="en-US" sz="1600" b="1" dirty="0">
              <a:latin typeface="Corbel" charset="0"/>
              <a:ea typeface="Corbel" charset="0"/>
              <a:cs typeface="Corbel" charset="0"/>
            </a:endParaRPr>
          </a:p>
        </p:txBody>
      </p:sp>
      <p:sp>
        <p:nvSpPr>
          <p:cNvPr id="12" name="Ellipse 16"/>
          <p:cNvSpPr/>
          <p:nvPr/>
        </p:nvSpPr>
        <p:spPr>
          <a:xfrm>
            <a:off x="1333500" y="3691756"/>
            <a:ext cx="914400" cy="232544"/>
          </a:xfrm>
          <a:prstGeom prst="ellipse">
            <a:avLst/>
          </a:pr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
        <p:nvSpPr>
          <p:cNvPr id="13" name="Ellipse 16"/>
          <p:cNvSpPr/>
          <p:nvPr/>
        </p:nvSpPr>
        <p:spPr>
          <a:xfrm>
            <a:off x="4933950" y="3182306"/>
            <a:ext cx="829077" cy="211866"/>
          </a:xfrm>
          <a:prstGeom prst="ellipse">
            <a:avLst/>
          </a:pr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28"/>
          </a:p>
        </p:txBody>
      </p:sp>
    </p:spTree>
    <p:extLst>
      <p:ext uri="{BB962C8B-B14F-4D97-AF65-F5344CB8AC3E}">
        <p14:creationId xmlns:p14="http://schemas.microsoft.com/office/powerpoint/2010/main" val="58623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8451274" cy="457200"/>
          </a:xfrm>
        </p:spPr>
        <p:txBody>
          <a:bodyPr/>
          <a:lstStyle/>
          <a:p>
            <a:r>
              <a:rPr lang="en-US" sz="2800" err="1">
                <a:latin typeface="Corbel" charset="0"/>
                <a:ea typeface="Corbel" charset="0"/>
                <a:cs typeface="Corbel" charset="0"/>
              </a:rPr>
              <a:t>Jak</a:t>
            </a:r>
            <a:r>
              <a:rPr lang="en-US" sz="2800">
                <a:latin typeface="Corbel" charset="0"/>
                <a:ea typeface="Corbel" charset="0"/>
                <a:cs typeface="Corbel" charset="0"/>
              </a:rPr>
              <a:t> </a:t>
            </a:r>
            <a:r>
              <a:rPr lang="en-US" sz="2800" err="1">
                <a:latin typeface="Corbel" charset="0"/>
                <a:ea typeface="Corbel" charset="0"/>
                <a:cs typeface="Corbel" charset="0"/>
              </a:rPr>
              <a:t>przyciągnąć</a:t>
            </a:r>
            <a:r>
              <a:rPr lang="en-US" sz="2800">
                <a:latin typeface="Corbel" charset="0"/>
                <a:ea typeface="Corbel" charset="0"/>
                <a:cs typeface="Corbel" charset="0"/>
              </a:rPr>
              <a:t> </a:t>
            </a:r>
            <a:r>
              <a:rPr lang="en-US" sz="2800" err="1">
                <a:latin typeface="Corbel" charset="0"/>
                <a:ea typeface="Corbel" charset="0"/>
                <a:cs typeface="Corbel" charset="0"/>
              </a:rPr>
              <a:t>nowe</a:t>
            </a:r>
            <a:r>
              <a:rPr lang="en-US" sz="2800">
                <a:latin typeface="Corbel" charset="0"/>
                <a:ea typeface="Corbel" charset="0"/>
                <a:cs typeface="Corbel" charset="0"/>
              </a:rPr>
              <a:t> </a:t>
            </a:r>
            <a:r>
              <a:rPr lang="en-US" sz="2800" err="1">
                <a:latin typeface="Corbel" charset="0"/>
                <a:ea typeface="Corbel" charset="0"/>
                <a:cs typeface="Corbel" charset="0"/>
              </a:rPr>
              <a:t>formy</a:t>
            </a:r>
            <a:r>
              <a:rPr lang="en-US" sz="2800">
                <a:latin typeface="Corbel" charset="0"/>
                <a:ea typeface="Corbel" charset="0"/>
                <a:cs typeface="Corbel" charset="0"/>
              </a:rPr>
              <a:t> FDI?</a:t>
            </a:r>
          </a:p>
        </p:txBody>
      </p:sp>
      <p:sp>
        <p:nvSpPr>
          <p:cNvPr id="5" name="Text Placeholder 2"/>
          <p:cNvSpPr txBox="1">
            <a:spLocks/>
          </p:cNvSpPr>
          <p:nvPr/>
        </p:nvSpPr>
        <p:spPr>
          <a:xfrm>
            <a:off x="945874" y="1676400"/>
            <a:ext cx="8153400" cy="5280534"/>
          </a:xfrm>
          <a:prstGeom prst="rect">
            <a:avLst/>
          </a:prstGeom>
        </p:spPr>
        <p:txBody>
          <a:bodyPr/>
          <a:lstStyle>
            <a:lvl1pPr marL="0" indent="0" algn="l" defTabSz="353278" rtl="0" eaLnBrk="1" latinLnBrk="0" hangingPunct="1">
              <a:spcBef>
                <a:spcPct val="20000"/>
              </a:spcBef>
              <a:spcAft>
                <a:spcPts val="600"/>
              </a:spcAft>
              <a:buFontTx/>
              <a:buNone/>
              <a:defRPr lang="de-DE" sz="1100" kern="1200">
                <a:solidFill>
                  <a:schemeClr val="tx1"/>
                </a:solidFill>
                <a:effectLst/>
                <a:latin typeface="+mj-lt"/>
                <a:ea typeface="+mn-ea"/>
                <a:cs typeface="+mn-cs"/>
              </a:defRPr>
            </a:lvl1pPr>
            <a:lvl2pPr marL="0" indent="0" algn="l" defTabSz="353278" rtl="0" eaLnBrk="1" latinLnBrk="0" hangingPunct="1">
              <a:spcBef>
                <a:spcPct val="20000"/>
              </a:spcBef>
              <a:spcAft>
                <a:spcPts val="927"/>
              </a:spcAft>
              <a:buFontTx/>
              <a:buNone/>
              <a:defRPr sz="850" kern="1200" baseline="0">
                <a:solidFill>
                  <a:srgbClr val="003B4D"/>
                </a:solidFill>
                <a:latin typeface="+mj-lt"/>
                <a:ea typeface="+mn-ea"/>
                <a:cs typeface="+mn-cs"/>
              </a:defRPr>
            </a:lvl2pPr>
            <a:lvl3pPr marL="0"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3pPr>
            <a:lvl4pPr marL="35327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4pPr>
            <a:lvl5pPr marL="529918" indent="-176639" algn="l" defTabSz="353278" rtl="0" eaLnBrk="1" latinLnBrk="0" hangingPunct="1">
              <a:spcBef>
                <a:spcPct val="20000"/>
              </a:spcBef>
              <a:spcAft>
                <a:spcPts val="927"/>
              </a:spcAft>
              <a:buFont typeface="Arial"/>
              <a:buChar char="»"/>
              <a:defRPr sz="927" kern="1200">
                <a:solidFill>
                  <a:srgbClr val="003B4D"/>
                </a:solidFill>
                <a:latin typeface="+mj-lt"/>
                <a:ea typeface="+mn-ea"/>
                <a:cs typeface="+mn-cs"/>
              </a:defRPr>
            </a:lvl5pPr>
            <a:lvl6pPr marL="1943031" indent="-176639" algn="l" defTabSz="353278" rtl="0" eaLnBrk="1" latinLnBrk="0" hangingPunct="1">
              <a:spcBef>
                <a:spcPct val="20000"/>
              </a:spcBef>
              <a:buFont typeface="Arial"/>
              <a:buChar char="•"/>
              <a:defRPr sz="1545" kern="1200">
                <a:solidFill>
                  <a:schemeClr val="tx1"/>
                </a:solidFill>
                <a:latin typeface="+mn-lt"/>
                <a:ea typeface="+mn-ea"/>
                <a:cs typeface="+mn-cs"/>
              </a:defRPr>
            </a:lvl6pPr>
            <a:lvl7pPr marL="2296310" indent="-176639" algn="l" defTabSz="353278" rtl="0" eaLnBrk="1" latinLnBrk="0" hangingPunct="1">
              <a:spcBef>
                <a:spcPct val="20000"/>
              </a:spcBef>
              <a:buFont typeface="Arial"/>
              <a:buChar char="•"/>
              <a:defRPr sz="1545" kern="1200">
                <a:solidFill>
                  <a:schemeClr val="tx1"/>
                </a:solidFill>
                <a:latin typeface="+mn-lt"/>
                <a:ea typeface="+mn-ea"/>
                <a:cs typeface="+mn-cs"/>
              </a:defRPr>
            </a:lvl7pPr>
            <a:lvl8pPr marL="2649588" indent="-176639" algn="l" defTabSz="353278" rtl="0" eaLnBrk="1" latinLnBrk="0" hangingPunct="1">
              <a:spcBef>
                <a:spcPct val="20000"/>
              </a:spcBef>
              <a:buFont typeface="Arial"/>
              <a:buChar char="•"/>
              <a:defRPr sz="1545" kern="1200">
                <a:solidFill>
                  <a:schemeClr val="tx1"/>
                </a:solidFill>
                <a:latin typeface="+mn-lt"/>
                <a:ea typeface="+mn-ea"/>
                <a:cs typeface="+mn-cs"/>
              </a:defRPr>
            </a:lvl8pPr>
            <a:lvl9pPr marL="3002867" indent="-176639" algn="l" defTabSz="353278" rtl="0" eaLnBrk="1" latinLnBrk="0" hangingPunct="1">
              <a:spcBef>
                <a:spcPct val="20000"/>
              </a:spcBef>
              <a:buFont typeface="Arial"/>
              <a:buChar char="•"/>
              <a:defRPr sz="1545" kern="1200">
                <a:solidFill>
                  <a:schemeClr val="tx1"/>
                </a:solidFill>
                <a:latin typeface="+mn-lt"/>
                <a:ea typeface="+mn-ea"/>
                <a:cs typeface="+mn-cs"/>
              </a:defRPr>
            </a:lvl9pPr>
          </a:lstStyle>
          <a:p>
            <a:pPr>
              <a:spcBef>
                <a:spcPts val="0"/>
              </a:spcBef>
              <a:spcAft>
                <a:spcPts val="0"/>
              </a:spcAft>
            </a:pPr>
            <a:endParaRPr lang="en-US" sz="400" dirty="0">
              <a:latin typeface="Corbel" charset="0"/>
              <a:ea typeface="Corbel" charset="0"/>
              <a:cs typeface="Corbel" charset="0"/>
            </a:endParaRPr>
          </a:p>
          <a:p>
            <a:pPr>
              <a:spcBef>
                <a:spcPts val="0"/>
              </a:spcBef>
              <a:spcAft>
                <a:spcPts val="0"/>
              </a:spcAft>
            </a:pPr>
            <a:r>
              <a:rPr lang="en-US" sz="1600" dirty="0" err="1">
                <a:latin typeface="Corbel" charset="0"/>
                <a:ea typeface="Corbel" charset="0"/>
                <a:cs typeface="Corbel" charset="0"/>
              </a:rPr>
              <a:t>Firmy</a:t>
            </a:r>
            <a:r>
              <a:rPr lang="en-US" sz="1600" dirty="0">
                <a:latin typeface="Corbel" charset="0"/>
                <a:ea typeface="Corbel" charset="0"/>
                <a:cs typeface="Corbel" charset="0"/>
              </a:rPr>
              <a:t> </a:t>
            </a:r>
            <a:r>
              <a:rPr lang="en-US" sz="1600" dirty="0" err="1">
                <a:latin typeface="Corbel" charset="0"/>
                <a:ea typeface="Corbel" charset="0"/>
                <a:cs typeface="Corbel" charset="0"/>
              </a:rPr>
              <a:t>poszukują</a:t>
            </a:r>
            <a:r>
              <a:rPr lang="en-US" sz="1600" dirty="0">
                <a:latin typeface="Corbel" charset="0"/>
                <a:ea typeface="Corbel" charset="0"/>
                <a:cs typeface="Corbel" charset="0"/>
              </a:rPr>
              <a:t> </a:t>
            </a:r>
            <a:r>
              <a:rPr lang="en-US" sz="1600" dirty="0" err="1">
                <a:latin typeface="Corbel" charset="0"/>
                <a:ea typeface="Corbel" charset="0"/>
                <a:cs typeface="Corbel" charset="0"/>
              </a:rPr>
              <a:t>bardziej</a:t>
            </a:r>
            <a:r>
              <a:rPr lang="en-US" sz="1600" dirty="0">
                <a:latin typeface="Corbel" charset="0"/>
                <a:ea typeface="Corbel" charset="0"/>
                <a:cs typeface="Corbel" charset="0"/>
              </a:rPr>
              <a:t> </a:t>
            </a:r>
            <a:r>
              <a:rPr lang="en-US" sz="1600" dirty="0" err="1">
                <a:latin typeface="Corbel" charset="0"/>
                <a:ea typeface="Corbel" charset="0"/>
                <a:cs typeface="Corbel" charset="0"/>
              </a:rPr>
              <a:t>elastycznych</a:t>
            </a:r>
            <a:r>
              <a:rPr lang="en-US" sz="1600" dirty="0">
                <a:latin typeface="Corbel" charset="0"/>
                <a:ea typeface="Corbel" charset="0"/>
                <a:cs typeface="Corbel" charset="0"/>
              </a:rPr>
              <a:t> </a:t>
            </a:r>
            <a:r>
              <a:rPr lang="en-US" sz="1600" dirty="0" err="1">
                <a:latin typeface="Corbel" charset="0"/>
                <a:ea typeface="Corbel" charset="0"/>
                <a:cs typeface="Corbel" charset="0"/>
              </a:rPr>
              <a:t>sposobów</a:t>
            </a:r>
            <a:r>
              <a:rPr lang="en-US" sz="1600" dirty="0">
                <a:latin typeface="Corbel" charset="0"/>
                <a:ea typeface="Corbel" charset="0"/>
                <a:cs typeface="Corbel" charset="0"/>
              </a:rPr>
              <a:t> </a:t>
            </a:r>
            <a:r>
              <a:rPr lang="en-US" sz="1600" dirty="0" err="1">
                <a:latin typeface="Corbel" charset="0"/>
                <a:ea typeface="Corbel" charset="0"/>
                <a:cs typeface="Corbel" charset="0"/>
              </a:rPr>
              <a:t>inwestowania</a:t>
            </a:r>
            <a:r>
              <a:rPr lang="en-US" sz="1600" dirty="0">
                <a:latin typeface="Corbel" charset="0"/>
                <a:ea typeface="Corbel" charset="0"/>
                <a:cs typeface="Corbel" charset="0"/>
              </a:rPr>
              <a:t>, w </a:t>
            </a:r>
            <a:r>
              <a:rPr lang="en-US" sz="1600" dirty="0" err="1">
                <a:latin typeface="Corbel" charset="0"/>
                <a:ea typeface="Corbel" charset="0"/>
                <a:cs typeface="Corbel" charset="0"/>
              </a:rPr>
              <a:t>szczególności</a:t>
            </a:r>
            <a:r>
              <a:rPr lang="en-US" sz="1600" dirty="0">
                <a:latin typeface="Corbel" charset="0"/>
                <a:ea typeface="Corbel" charset="0"/>
                <a:cs typeface="Corbel" charset="0"/>
              </a:rPr>
              <a:t> w </a:t>
            </a:r>
            <a:r>
              <a:rPr lang="en-US" sz="1600" dirty="0" err="1">
                <a:latin typeface="Corbel" charset="0"/>
                <a:ea typeface="Corbel" charset="0"/>
                <a:cs typeface="Corbel" charset="0"/>
              </a:rPr>
              <a:t>następujących</a:t>
            </a:r>
            <a:r>
              <a:rPr lang="en-US" sz="1600" dirty="0">
                <a:latin typeface="Corbel" charset="0"/>
                <a:ea typeface="Corbel" charset="0"/>
                <a:cs typeface="Corbel" charset="0"/>
              </a:rPr>
              <a:t> </a:t>
            </a:r>
            <a:r>
              <a:rPr lang="en-US" sz="1600" dirty="0" err="1">
                <a:latin typeface="Corbel" charset="0"/>
                <a:ea typeface="Corbel" charset="0"/>
                <a:cs typeface="Corbel" charset="0"/>
              </a:rPr>
              <a:t>branżach</a:t>
            </a:r>
            <a:r>
              <a:rPr lang="en-US" sz="1600" dirty="0">
                <a:latin typeface="Corbel" charset="0"/>
                <a:ea typeface="Corbel" charset="0"/>
                <a:cs typeface="Corbel" charset="0"/>
              </a:rPr>
              <a:t>:</a:t>
            </a:r>
          </a:p>
          <a:p>
            <a:pPr>
              <a:spcBef>
                <a:spcPts val="0"/>
              </a:spcBef>
              <a:spcAft>
                <a:spcPts val="0"/>
              </a:spcAft>
            </a:pPr>
            <a:endParaRPr lang="en-US" sz="1600" dirty="0">
              <a:latin typeface="Corbel" charset="0"/>
              <a:ea typeface="Corbel" charset="0"/>
              <a:cs typeface="Corbel" charset="0"/>
            </a:endParaRPr>
          </a:p>
          <a:p>
            <a:pPr marL="285750" indent="-285750">
              <a:spcBef>
                <a:spcPts val="0"/>
              </a:spcBef>
              <a:spcAft>
                <a:spcPts val="0"/>
              </a:spcAft>
              <a:buFont typeface="Arial" charset="0"/>
              <a:buChar char="•"/>
            </a:pPr>
            <a:r>
              <a:rPr lang="en-US" sz="1600" dirty="0" err="1">
                <a:latin typeface="Corbel" charset="0"/>
                <a:ea typeface="Corbel" charset="0"/>
                <a:cs typeface="Corbel" charset="0"/>
              </a:rPr>
              <a:t>Produkcji</a:t>
            </a:r>
            <a:r>
              <a:rPr lang="en-US" sz="1600" dirty="0">
                <a:latin typeface="Corbel" charset="0"/>
                <a:ea typeface="Corbel" charset="0"/>
                <a:cs typeface="Corbel" charset="0"/>
              </a:rPr>
              <a:t> </a:t>
            </a:r>
            <a:r>
              <a:rPr lang="en-US" sz="1600" dirty="0" err="1">
                <a:latin typeface="Corbel" charset="0"/>
                <a:ea typeface="Corbel" charset="0"/>
                <a:cs typeface="Corbel" charset="0"/>
              </a:rPr>
              <a:t>kontraktowej</a:t>
            </a:r>
            <a:r>
              <a:rPr lang="en-US" sz="1600" dirty="0">
                <a:latin typeface="Corbel" charset="0"/>
                <a:ea typeface="Corbel" charset="0"/>
                <a:cs typeface="Corbel" charset="0"/>
              </a:rPr>
              <a:t>: </a:t>
            </a:r>
            <a:r>
              <a:rPr lang="en-US" sz="1600" dirty="0" err="1">
                <a:latin typeface="Corbel" charset="0"/>
                <a:ea typeface="Corbel" charset="0"/>
                <a:cs typeface="Corbel" charset="0"/>
              </a:rPr>
              <a:t>odzieży</a:t>
            </a:r>
            <a:r>
              <a:rPr lang="en-US" sz="1600" dirty="0">
                <a:latin typeface="Corbel" charset="0"/>
                <a:ea typeface="Corbel" charset="0"/>
                <a:cs typeface="Corbel" charset="0"/>
              </a:rPr>
              <a:t>, </a:t>
            </a:r>
            <a:r>
              <a:rPr lang="en-US" sz="1600" dirty="0" err="1">
                <a:latin typeface="Corbel" charset="0"/>
                <a:ea typeface="Corbel" charset="0"/>
                <a:cs typeface="Corbel" charset="0"/>
              </a:rPr>
              <a:t>motoryzacji</a:t>
            </a:r>
            <a:r>
              <a:rPr lang="en-US" sz="1600" dirty="0">
                <a:latin typeface="Corbel" charset="0"/>
                <a:ea typeface="Corbel" charset="0"/>
                <a:cs typeface="Corbel" charset="0"/>
              </a:rPr>
              <a:t>, </a:t>
            </a:r>
            <a:r>
              <a:rPr lang="en-US" sz="1600" dirty="0" err="1">
                <a:latin typeface="Corbel" charset="0"/>
                <a:ea typeface="Corbel" charset="0"/>
                <a:cs typeface="Corbel" charset="0"/>
              </a:rPr>
              <a:t>elektronice</a:t>
            </a:r>
            <a:endParaRPr lang="en-US" sz="1600" dirty="0">
              <a:latin typeface="Corbel" charset="0"/>
              <a:ea typeface="Corbel" charset="0"/>
              <a:cs typeface="Corbel" charset="0"/>
            </a:endParaRPr>
          </a:p>
          <a:p>
            <a:pPr marL="285750" indent="-285750">
              <a:spcBef>
                <a:spcPts val="0"/>
              </a:spcBef>
              <a:spcAft>
                <a:spcPts val="0"/>
              </a:spcAft>
              <a:buFont typeface="Arial" charset="0"/>
              <a:buChar char="•"/>
            </a:pPr>
            <a:r>
              <a:rPr lang="en-US" sz="1600" dirty="0" err="1">
                <a:latin typeface="Corbel" charset="0"/>
                <a:ea typeface="Corbel" charset="0"/>
                <a:cs typeface="Corbel" charset="0"/>
              </a:rPr>
              <a:t>Usługach</a:t>
            </a:r>
            <a:r>
              <a:rPr lang="en-US" sz="1600" dirty="0">
                <a:latin typeface="Corbel" charset="0"/>
                <a:ea typeface="Corbel" charset="0"/>
                <a:cs typeface="Corbel" charset="0"/>
              </a:rPr>
              <a:t> </a:t>
            </a:r>
            <a:r>
              <a:rPr lang="en-US" sz="1600" dirty="0" err="1">
                <a:latin typeface="Corbel" charset="0"/>
                <a:ea typeface="Corbel" charset="0"/>
                <a:cs typeface="Corbel" charset="0"/>
              </a:rPr>
              <a:t>outsourcingowych</a:t>
            </a:r>
            <a:endParaRPr lang="en-US" sz="1600" dirty="0">
              <a:latin typeface="Corbel" charset="0"/>
              <a:ea typeface="Corbel" charset="0"/>
              <a:cs typeface="Corbel" charset="0"/>
            </a:endParaRPr>
          </a:p>
          <a:p>
            <a:pPr marL="285750" indent="-285750">
              <a:spcBef>
                <a:spcPts val="0"/>
              </a:spcBef>
              <a:spcAft>
                <a:spcPts val="0"/>
              </a:spcAft>
              <a:buFont typeface="Arial" charset="0"/>
              <a:buChar char="•"/>
            </a:pPr>
            <a:r>
              <a:rPr lang="en-US" sz="1600" dirty="0">
                <a:latin typeface="Corbel" charset="0"/>
                <a:ea typeface="Corbel" charset="0"/>
                <a:cs typeface="Corbel" charset="0"/>
              </a:rPr>
              <a:t>Franchising</a:t>
            </a:r>
          </a:p>
          <a:p>
            <a:pPr marL="285750" indent="-285750">
              <a:spcBef>
                <a:spcPts val="0"/>
              </a:spcBef>
              <a:spcAft>
                <a:spcPts val="0"/>
              </a:spcAft>
              <a:buFont typeface="Arial" charset="0"/>
              <a:buChar char="•"/>
            </a:pPr>
            <a:r>
              <a:rPr lang="en-US" sz="1600" dirty="0" err="1">
                <a:latin typeface="Corbel" charset="0"/>
                <a:ea typeface="Corbel" charset="0"/>
                <a:cs typeface="Corbel" charset="0"/>
              </a:rPr>
              <a:t>Logistyce</a:t>
            </a:r>
            <a:r>
              <a:rPr lang="en-US" sz="1600" dirty="0">
                <a:latin typeface="Corbel" charset="0"/>
                <a:ea typeface="Corbel" charset="0"/>
                <a:cs typeface="Corbel" charset="0"/>
              </a:rPr>
              <a:t> </a:t>
            </a:r>
            <a:r>
              <a:rPr lang="en-US" sz="1600" dirty="0" err="1">
                <a:latin typeface="Corbel" charset="0"/>
                <a:ea typeface="Corbel" charset="0"/>
                <a:cs typeface="Corbel" charset="0"/>
              </a:rPr>
              <a:t>kontraktowej</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magazynowaniu</a:t>
            </a:r>
            <a:r>
              <a:rPr lang="en-US" sz="1600" dirty="0">
                <a:latin typeface="Corbel" charset="0"/>
                <a:ea typeface="Corbel" charset="0"/>
                <a:cs typeface="Corbel" charset="0"/>
              </a:rPr>
              <a:t> </a:t>
            </a:r>
            <a:r>
              <a:rPr lang="en-US" sz="1600" dirty="0" err="1">
                <a:latin typeface="Corbel" charset="0"/>
                <a:ea typeface="Corbel" charset="0"/>
                <a:cs typeface="Corbel" charset="0"/>
              </a:rPr>
              <a:t>jako</a:t>
            </a:r>
            <a:r>
              <a:rPr lang="en-US" sz="1600" dirty="0">
                <a:latin typeface="Corbel" charset="0"/>
                <a:ea typeface="Corbel" charset="0"/>
                <a:cs typeface="Corbel" charset="0"/>
              </a:rPr>
              <a:t>  e-commerce</a:t>
            </a:r>
          </a:p>
          <a:p>
            <a:pPr>
              <a:spcBef>
                <a:spcPts val="0"/>
              </a:spcBef>
              <a:spcAft>
                <a:spcPts val="0"/>
              </a:spcAft>
            </a:pPr>
            <a:endParaRPr lang="en-US" sz="1600" dirty="0">
              <a:latin typeface="Corbel" charset="0"/>
              <a:ea typeface="Corbel" charset="0"/>
              <a:cs typeface="Corbel" charset="0"/>
            </a:endParaRPr>
          </a:p>
          <a:p>
            <a:pPr>
              <a:spcBef>
                <a:spcPts val="0"/>
              </a:spcBef>
              <a:spcAft>
                <a:spcPts val="0"/>
              </a:spcAft>
            </a:pPr>
            <a:r>
              <a:rPr lang="en-US" sz="1600" b="1" dirty="0" err="1">
                <a:latin typeface="Corbel" charset="0"/>
                <a:ea typeface="Corbel" charset="0"/>
                <a:cs typeface="Corbel" charset="0"/>
              </a:rPr>
              <a:t>Większość</a:t>
            </a:r>
            <a:r>
              <a:rPr lang="en-US" sz="1600" b="1" dirty="0">
                <a:latin typeface="Corbel" charset="0"/>
                <a:ea typeface="Corbel" charset="0"/>
                <a:cs typeface="Corbel" charset="0"/>
              </a:rPr>
              <a:t> </a:t>
            </a:r>
            <a:r>
              <a:rPr lang="en-US" sz="1600" b="1" dirty="0" err="1">
                <a:latin typeface="Corbel" charset="0"/>
                <a:ea typeface="Corbel" charset="0"/>
                <a:cs typeface="Corbel" charset="0"/>
              </a:rPr>
              <a:t>agencji</a:t>
            </a:r>
            <a:r>
              <a:rPr lang="en-US" sz="1600" b="1" dirty="0">
                <a:latin typeface="Corbel" charset="0"/>
                <a:ea typeface="Corbel" charset="0"/>
                <a:cs typeface="Corbel" charset="0"/>
              </a:rPr>
              <a:t> w </a:t>
            </a:r>
            <a:r>
              <a:rPr lang="en-US" sz="1600" b="1" dirty="0" err="1">
                <a:latin typeface="Corbel" charset="0"/>
                <a:ea typeface="Corbel" charset="0"/>
                <a:cs typeface="Corbel" charset="0"/>
              </a:rPr>
              <a:t>Europie</a:t>
            </a:r>
            <a:r>
              <a:rPr lang="en-US" sz="1600" b="1" dirty="0">
                <a:latin typeface="Corbel" charset="0"/>
                <a:ea typeface="Corbel" charset="0"/>
                <a:cs typeface="Corbel" charset="0"/>
              </a:rPr>
              <a:t> </a:t>
            </a:r>
            <a:r>
              <a:rPr lang="en-US" sz="1600" b="1" dirty="0" err="1">
                <a:latin typeface="Corbel" charset="0"/>
                <a:ea typeface="Corbel" charset="0"/>
                <a:cs typeface="Corbel" charset="0"/>
              </a:rPr>
              <a:t>nie</a:t>
            </a:r>
            <a:r>
              <a:rPr lang="en-US" sz="1600" b="1" dirty="0">
                <a:latin typeface="Corbel" charset="0"/>
                <a:ea typeface="Corbel" charset="0"/>
                <a:cs typeface="Corbel" charset="0"/>
              </a:rPr>
              <a:t> </a:t>
            </a:r>
            <a:r>
              <a:rPr lang="en-US" sz="1600" b="1" dirty="0" err="1">
                <a:latin typeface="Corbel" charset="0"/>
                <a:ea typeface="Corbel" charset="0"/>
                <a:cs typeface="Corbel" charset="0"/>
              </a:rPr>
              <a:t>wspiera</a:t>
            </a:r>
            <a:r>
              <a:rPr lang="en-US" sz="1600" b="1" dirty="0">
                <a:latin typeface="Corbel" charset="0"/>
                <a:ea typeface="Corbel" charset="0"/>
                <a:cs typeface="Corbel" charset="0"/>
              </a:rPr>
              <a:t> </a:t>
            </a:r>
            <a:r>
              <a:rPr lang="en-US" sz="1600" dirty="0">
                <a:latin typeface="Corbel" charset="0"/>
                <a:ea typeface="Corbel" charset="0"/>
                <a:cs typeface="Corbel" charset="0"/>
              </a:rPr>
              <a:t>”Non financial investments (NFI)”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postrzega</a:t>
            </a:r>
            <a:r>
              <a:rPr lang="en-US" sz="1600" dirty="0">
                <a:latin typeface="Corbel" charset="0"/>
                <a:ea typeface="Corbel" charset="0"/>
                <a:cs typeface="Corbel" charset="0"/>
              </a:rPr>
              <a:t> je </a:t>
            </a:r>
            <a:r>
              <a:rPr lang="en-US" sz="1600" dirty="0" err="1">
                <a:latin typeface="Corbel" charset="0"/>
                <a:ea typeface="Corbel" charset="0"/>
                <a:cs typeface="Corbel" charset="0"/>
              </a:rPr>
              <a:t>jako</a:t>
            </a:r>
            <a:r>
              <a:rPr lang="en-US" sz="1600" dirty="0">
                <a:latin typeface="Corbel" charset="0"/>
                <a:ea typeface="Corbel" charset="0"/>
                <a:cs typeface="Corbel" charset="0"/>
              </a:rPr>
              <a:t> </a:t>
            </a:r>
            <a:r>
              <a:rPr lang="en-US" sz="1600" dirty="0" err="1">
                <a:latin typeface="Corbel" charset="0"/>
                <a:ea typeface="Corbel" charset="0"/>
                <a:cs typeface="Corbel" charset="0"/>
              </a:rPr>
              <a:t>szarą</a:t>
            </a:r>
            <a:r>
              <a:rPr lang="en-US" sz="1600" dirty="0">
                <a:latin typeface="Corbel" charset="0"/>
                <a:ea typeface="Corbel" charset="0"/>
                <a:cs typeface="Corbel" charset="0"/>
              </a:rPr>
              <a:t>  </a:t>
            </a:r>
            <a:r>
              <a:rPr lang="en-US" sz="1600" dirty="0" err="1">
                <a:latin typeface="Corbel" charset="0"/>
                <a:ea typeface="Corbel" charset="0"/>
                <a:cs typeface="Corbel" charset="0"/>
              </a:rPr>
              <a:t>strefę</a:t>
            </a:r>
            <a:r>
              <a:rPr lang="en-US" sz="1600" dirty="0">
                <a:latin typeface="Corbel" charset="0"/>
                <a:ea typeface="Corbel" charset="0"/>
                <a:cs typeface="Corbel" charset="0"/>
              </a:rPr>
              <a:t> </a:t>
            </a:r>
            <a:r>
              <a:rPr lang="en-US" sz="1600" dirty="0" err="1">
                <a:latin typeface="Corbel" charset="0"/>
                <a:ea typeface="Corbel" charset="0"/>
                <a:cs typeface="Corbel" charset="0"/>
              </a:rPr>
              <a:t>pomiędzy</a:t>
            </a:r>
            <a:r>
              <a:rPr lang="en-US" sz="1600" dirty="0">
                <a:latin typeface="Corbel" charset="0"/>
                <a:ea typeface="Corbel" charset="0"/>
                <a:cs typeface="Corbel" charset="0"/>
              </a:rPr>
              <a:t> “FDI a TRADE”. </a:t>
            </a:r>
            <a:r>
              <a:rPr lang="en-US" sz="1600" dirty="0" err="1">
                <a:latin typeface="Corbel" charset="0"/>
                <a:ea typeface="Corbel" charset="0"/>
                <a:cs typeface="Corbel" charset="0"/>
              </a:rPr>
              <a:t>Często</a:t>
            </a:r>
            <a:r>
              <a:rPr lang="en-US" sz="1600" dirty="0">
                <a:latin typeface="Corbel" charset="0"/>
                <a:ea typeface="Corbel" charset="0"/>
                <a:cs typeface="Corbel" charset="0"/>
              </a:rPr>
              <a:t> </a:t>
            </a:r>
            <a:r>
              <a:rPr lang="en-US" sz="1600" dirty="0" err="1">
                <a:latin typeface="Corbel" charset="0"/>
                <a:ea typeface="Corbel" charset="0"/>
                <a:cs typeface="Corbel" charset="0"/>
              </a:rPr>
              <a:t>agencje</a:t>
            </a:r>
            <a:r>
              <a:rPr lang="en-US" sz="1600" dirty="0">
                <a:latin typeface="Corbel" charset="0"/>
                <a:ea typeface="Corbel" charset="0"/>
                <a:cs typeface="Corbel" charset="0"/>
              </a:rPr>
              <a:t> </a:t>
            </a:r>
            <a:r>
              <a:rPr lang="en-US" sz="1600" dirty="0" err="1">
                <a:latin typeface="Corbel" charset="0"/>
                <a:ea typeface="Corbel" charset="0"/>
                <a:cs typeface="Corbel" charset="0"/>
              </a:rPr>
              <a:t>nie</a:t>
            </a:r>
            <a:r>
              <a:rPr lang="en-US" sz="1600" dirty="0">
                <a:latin typeface="Corbel" charset="0"/>
                <a:ea typeface="Corbel" charset="0"/>
                <a:cs typeface="Corbel" charset="0"/>
              </a:rPr>
              <a:t> </a:t>
            </a:r>
            <a:r>
              <a:rPr lang="en-US" sz="1600" dirty="0" err="1">
                <a:latin typeface="Corbel" charset="0"/>
                <a:ea typeface="Corbel" charset="0"/>
                <a:cs typeface="Corbel" charset="0"/>
              </a:rPr>
              <a:t>maj</a:t>
            </a:r>
            <a:r>
              <a:rPr lang="pl-PL" sz="1600" dirty="0">
                <a:latin typeface="Corbel" charset="0"/>
                <a:ea typeface="Corbel" charset="0"/>
                <a:cs typeface="Corbel" charset="0"/>
              </a:rPr>
              <a:t>ą</a:t>
            </a:r>
            <a:r>
              <a:rPr lang="en-US" sz="1600" dirty="0">
                <a:latin typeface="Corbel" charset="0"/>
                <a:ea typeface="Corbel" charset="0"/>
                <a:cs typeface="Corbel" charset="0"/>
              </a:rPr>
              <a:t> </a:t>
            </a:r>
            <a:r>
              <a:rPr lang="en-US" sz="1600" dirty="0" err="1">
                <a:latin typeface="Corbel" charset="0"/>
                <a:ea typeface="Corbel" charset="0"/>
                <a:cs typeface="Corbel" charset="0"/>
              </a:rPr>
              <a:t>wystarczających</a:t>
            </a:r>
            <a:r>
              <a:rPr lang="en-US" sz="1600" dirty="0">
                <a:latin typeface="Corbel" charset="0"/>
                <a:ea typeface="Corbel" charset="0"/>
                <a:cs typeface="Corbel" charset="0"/>
              </a:rPr>
              <a:t>  </a:t>
            </a:r>
            <a:r>
              <a:rPr lang="en-US" sz="1600" dirty="0" err="1">
                <a:latin typeface="Corbel" charset="0"/>
                <a:ea typeface="Corbel" charset="0"/>
                <a:cs typeface="Corbel" charset="0"/>
              </a:rPr>
              <a:t>kontaktów</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wiedzy</a:t>
            </a:r>
            <a:r>
              <a:rPr lang="en-US" sz="1600" dirty="0">
                <a:latin typeface="Corbel" charset="0"/>
                <a:ea typeface="Corbel" charset="0"/>
                <a:cs typeface="Corbel" charset="0"/>
              </a:rPr>
              <a:t> o </a:t>
            </a:r>
            <a:r>
              <a:rPr lang="en-US" sz="1600" dirty="0" err="1">
                <a:latin typeface="Corbel" charset="0"/>
                <a:ea typeface="Corbel" charset="0"/>
                <a:cs typeface="Corbel" charset="0"/>
              </a:rPr>
              <a:t>firmach</a:t>
            </a:r>
            <a:r>
              <a:rPr lang="en-US" sz="1600" dirty="0">
                <a:latin typeface="Corbel" charset="0"/>
                <a:ea typeface="Corbel" charset="0"/>
                <a:cs typeface="Corbel" charset="0"/>
              </a:rPr>
              <a:t> </a:t>
            </a:r>
            <a:r>
              <a:rPr lang="en-US" sz="1600" dirty="0" err="1">
                <a:latin typeface="Corbel" charset="0"/>
                <a:ea typeface="Corbel" charset="0"/>
                <a:cs typeface="Corbel" charset="0"/>
              </a:rPr>
              <a:t>lokalnych</a:t>
            </a:r>
            <a:r>
              <a:rPr lang="en-US" sz="1600" dirty="0">
                <a:latin typeface="Corbel" charset="0"/>
                <a:ea typeface="Corbel" charset="0"/>
                <a:cs typeface="Corbel" charset="0"/>
              </a:rPr>
              <a:t> </a:t>
            </a:r>
            <a:r>
              <a:rPr lang="en-US" sz="1600" dirty="0" err="1">
                <a:latin typeface="Corbel" charset="0"/>
                <a:ea typeface="Corbel" charset="0"/>
                <a:cs typeface="Corbel" charset="0"/>
              </a:rPr>
              <a:t>ani</a:t>
            </a:r>
            <a:r>
              <a:rPr lang="en-US" sz="1600" dirty="0">
                <a:latin typeface="Corbel" charset="0"/>
                <a:ea typeface="Corbel" charset="0"/>
                <a:cs typeface="Corbel" charset="0"/>
              </a:rPr>
              <a:t>  </a:t>
            </a:r>
            <a:r>
              <a:rPr lang="en-US" sz="1600" dirty="0" err="1">
                <a:latin typeface="Corbel" charset="0"/>
                <a:ea typeface="Corbel" charset="0"/>
                <a:cs typeface="Corbel" charset="0"/>
              </a:rPr>
              <a:t>potrzebnych</a:t>
            </a:r>
            <a:r>
              <a:rPr lang="en-US" sz="1600" dirty="0">
                <a:latin typeface="Corbel" charset="0"/>
                <a:ea typeface="Corbel" charset="0"/>
                <a:cs typeface="Corbel" charset="0"/>
              </a:rPr>
              <a:t>  do </a:t>
            </a:r>
            <a:r>
              <a:rPr lang="en-US" sz="1600" dirty="0" err="1">
                <a:latin typeface="Corbel" charset="0"/>
                <a:ea typeface="Corbel" charset="0"/>
                <a:cs typeface="Corbel" charset="0"/>
              </a:rPr>
              <a:t>tego</a:t>
            </a:r>
            <a:r>
              <a:rPr lang="en-US" sz="1600" dirty="0">
                <a:latin typeface="Corbel" charset="0"/>
                <a:ea typeface="Corbel" charset="0"/>
                <a:cs typeface="Corbel" charset="0"/>
              </a:rPr>
              <a:t> </a:t>
            </a:r>
            <a:r>
              <a:rPr lang="en-US" sz="1600" dirty="0" err="1">
                <a:latin typeface="Corbel" charset="0"/>
                <a:ea typeface="Corbel" charset="0"/>
                <a:cs typeface="Corbel" charset="0"/>
              </a:rPr>
              <a:t>umiejętności</a:t>
            </a:r>
            <a:r>
              <a:rPr lang="en-US" sz="1600" dirty="0">
                <a:latin typeface="Corbel" charset="0"/>
                <a:ea typeface="Corbel" charset="0"/>
                <a:cs typeface="Corbel" charset="0"/>
              </a:rPr>
              <a:t>.</a:t>
            </a:r>
          </a:p>
          <a:p>
            <a:pPr>
              <a:spcBef>
                <a:spcPts val="0"/>
              </a:spcBef>
              <a:spcAft>
                <a:spcPts val="0"/>
              </a:spcAft>
            </a:pPr>
            <a:endParaRPr lang="en-US" sz="1600" dirty="0">
              <a:latin typeface="Corbel" charset="0"/>
              <a:ea typeface="Corbel" charset="0"/>
              <a:cs typeface="Corbel" charset="0"/>
            </a:endParaRPr>
          </a:p>
          <a:p>
            <a:pPr>
              <a:spcBef>
                <a:spcPts val="0"/>
              </a:spcBef>
              <a:spcAft>
                <a:spcPts val="0"/>
              </a:spcAft>
            </a:pPr>
            <a:r>
              <a:rPr lang="en-US" sz="1600" b="1" dirty="0" err="1">
                <a:latin typeface="Corbel" charset="0"/>
                <a:ea typeface="Corbel" charset="0"/>
                <a:cs typeface="Corbel" charset="0"/>
              </a:rPr>
              <a:t>Agencje</a:t>
            </a:r>
            <a:r>
              <a:rPr lang="en-US" sz="1600" b="1" dirty="0">
                <a:latin typeface="Corbel" charset="0"/>
                <a:ea typeface="Corbel" charset="0"/>
                <a:cs typeface="Corbel" charset="0"/>
              </a:rPr>
              <a:t> s</a:t>
            </a:r>
            <a:r>
              <a:rPr lang="pl-PL" sz="1600" b="1" dirty="0">
                <a:latin typeface="Corbel" charset="0"/>
                <a:ea typeface="Corbel" charset="0"/>
                <a:cs typeface="Corbel" charset="0"/>
              </a:rPr>
              <a:t>ą</a:t>
            </a:r>
            <a:r>
              <a:rPr lang="en-US" sz="1600" b="1" dirty="0">
                <a:latin typeface="Corbel" charset="0"/>
                <a:ea typeface="Corbel" charset="0"/>
                <a:cs typeface="Corbel" charset="0"/>
              </a:rPr>
              <a:t> </a:t>
            </a:r>
            <a:r>
              <a:rPr lang="en-US" sz="1600" b="1" dirty="0" err="1">
                <a:latin typeface="Corbel" charset="0"/>
                <a:ea typeface="Corbel" charset="0"/>
                <a:cs typeface="Corbel" charset="0"/>
              </a:rPr>
              <a:t>bardziej</a:t>
            </a:r>
            <a:r>
              <a:rPr lang="en-US" sz="1600" b="1" dirty="0">
                <a:latin typeface="Corbel" charset="0"/>
                <a:ea typeface="Corbel" charset="0"/>
                <a:cs typeface="Corbel" charset="0"/>
              </a:rPr>
              <a:t> </a:t>
            </a:r>
            <a:r>
              <a:rPr lang="en-US" sz="1600" b="1" dirty="0" err="1">
                <a:latin typeface="Corbel" charset="0"/>
                <a:ea typeface="Corbel" charset="0"/>
                <a:cs typeface="Corbel" charset="0"/>
              </a:rPr>
              <a:t>zainteresowane</a:t>
            </a:r>
            <a:r>
              <a:rPr lang="en-US" sz="1600" b="1" dirty="0">
                <a:latin typeface="Corbel" charset="0"/>
                <a:ea typeface="Corbel" charset="0"/>
                <a:cs typeface="Corbel" charset="0"/>
              </a:rPr>
              <a:t>  </a:t>
            </a:r>
            <a:r>
              <a:rPr lang="en-US" sz="1600" b="1" dirty="0" err="1">
                <a:latin typeface="Corbel" charset="0"/>
                <a:ea typeface="Corbel" charset="0"/>
                <a:cs typeface="Corbel" charset="0"/>
              </a:rPr>
              <a:t>inwestycjami</a:t>
            </a:r>
            <a:r>
              <a:rPr lang="en-US" sz="1600" b="1" dirty="0">
                <a:latin typeface="Corbel" charset="0"/>
                <a:ea typeface="Corbel" charset="0"/>
                <a:cs typeface="Corbel" charset="0"/>
              </a:rPr>
              <a:t> greenfield</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maj</a:t>
            </a:r>
            <a:r>
              <a:rPr lang="pl-PL" sz="1600" dirty="0">
                <a:latin typeface="Corbel" charset="0"/>
                <a:ea typeface="Corbel" charset="0"/>
                <a:cs typeface="Corbel" charset="0"/>
              </a:rPr>
              <a:t>ą</a:t>
            </a:r>
            <a:r>
              <a:rPr lang="en-US" sz="1600" dirty="0">
                <a:latin typeface="Corbel" charset="0"/>
                <a:ea typeface="Corbel" charset="0"/>
                <a:cs typeface="Corbel" charset="0"/>
              </a:rPr>
              <a:t> </a:t>
            </a:r>
            <a:r>
              <a:rPr lang="en-US" sz="1600" dirty="0" err="1">
                <a:latin typeface="Corbel" charset="0"/>
                <a:ea typeface="Corbel" charset="0"/>
                <a:cs typeface="Corbel" charset="0"/>
              </a:rPr>
              <a:t>dużo</a:t>
            </a:r>
            <a:r>
              <a:rPr lang="en-US" sz="1600" dirty="0">
                <a:latin typeface="Corbel" charset="0"/>
                <a:ea typeface="Corbel" charset="0"/>
                <a:cs typeface="Corbel" charset="0"/>
              </a:rPr>
              <a:t> </a:t>
            </a:r>
            <a:r>
              <a:rPr lang="en-US" sz="1600" dirty="0" err="1">
                <a:latin typeface="Corbel" charset="0"/>
                <a:ea typeface="Corbel" charset="0"/>
                <a:cs typeface="Corbel" charset="0"/>
              </a:rPr>
              <a:t>mniejsze</a:t>
            </a:r>
            <a:r>
              <a:rPr lang="en-US" sz="1600" dirty="0">
                <a:latin typeface="Corbel" charset="0"/>
                <a:ea typeface="Corbel" charset="0"/>
                <a:cs typeface="Corbel" charset="0"/>
              </a:rPr>
              <a:t> </a:t>
            </a:r>
            <a:r>
              <a:rPr lang="en-US" sz="1600" dirty="0" err="1">
                <a:latin typeface="Corbel" charset="0"/>
                <a:ea typeface="Corbel" charset="0"/>
                <a:cs typeface="Corbel" charset="0"/>
              </a:rPr>
              <a:t>ryzyko</a:t>
            </a:r>
            <a:r>
              <a:rPr lang="en-US" sz="1600" dirty="0">
                <a:latin typeface="Corbel" charset="0"/>
                <a:ea typeface="Corbel" charset="0"/>
                <a:cs typeface="Corbel" charset="0"/>
              </a:rPr>
              <a:t>, ale </a:t>
            </a:r>
            <a:r>
              <a:rPr lang="en-US" sz="1600" dirty="0" err="1">
                <a:latin typeface="Corbel" charset="0"/>
                <a:ea typeface="Corbel" charset="0"/>
                <a:cs typeface="Corbel" charset="0"/>
              </a:rPr>
              <a:t>przez</a:t>
            </a:r>
            <a:r>
              <a:rPr lang="en-US" sz="1600" dirty="0">
                <a:latin typeface="Corbel" charset="0"/>
                <a:ea typeface="Corbel" charset="0"/>
                <a:cs typeface="Corbel" charset="0"/>
              </a:rPr>
              <a:t> to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te</a:t>
            </a:r>
            <a:r>
              <a:rPr lang="en-US" sz="1600" dirty="0">
                <a:latin typeface="Corbel" charset="0"/>
                <a:ea typeface="Corbel" charset="0"/>
                <a:cs typeface="Corbel" charset="0"/>
              </a:rPr>
              <a:t>  </a:t>
            </a:r>
            <a:r>
              <a:rPr lang="en-US" sz="1600" dirty="0" err="1">
                <a:latin typeface="Corbel" charset="0"/>
                <a:ea typeface="Corbel" charset="0"/>
                <a:cs typeface="Corbel" charset="0"/>
              </a:rPr>
              <a:t>łatwo</a:t>
            </a:r>
            <a:r>
              <a:rPr lang="en-US" sz="1600" dirty="0">
                <a:latin typeface="Corbel" charset="0"/>
                <a:ea typeface="Corbel" charset="0"/>
                <a:cs typeface="Corbel" charset="0"/>
              </a:rPr>
              <a:t>  </a:t>
            </a:r>
            <a:r>
              <a:rPr lang="en-US" sz="1600" dirty="0" err="1">
                <a:latin typeface="Corbel" charset="0"/>
                <a:ea typeface="Corbel" charset="0"/>
                <a:cs typeface="Corbel" charset="0"/>
              </a:rPr>
              <a:t>przenoszą</a:t>
            </a:r>
            <a:r>
              <a:rPr lang="en-US" sz="1600" dirty="0">
                <a:latin typeface="Corbel" charset="0"/>
                <a:ea typeface="Corbel" charset="0"/>
                <a:cs typeface="Corbel" charset="0"/>
              </a:rPr>
              <a:t> </a:t>
            </a:r>
            <a:r>
              <a:rPr lang="en-US" sz="1600" dirty="0" err="1">
                <a:latin typeface="Corbel" charset="0"/>
                <a:ea typeface="Corbel" charset="0"/>
                <a:cs typeface="Corbel" charset="0"/>
              </a:rPr>
              <a:t>się</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maj</a:t>
            </a:r>
            <a:r>
              <a:rPr lang="pl-PL" sz="1600" dirty="0">
                <a:latin typeface="Corbel" charset="0"/>
                <a:ea typeface="Corbel" charset="0"/>
                <a:cs typeface="Corbel" charset="0"/>
              </a:rPr>
              <a:t>ą</a:t>
            </a:r>
            <a:r>
              <a:rPr lang="en-US" sz="1600" dirty="0">
                <a:latin typeface="Corbel" charset="0"/>
                <a:ea typeface="Corbel" charset="0"/>
                <a:cs typeface="Corbel" charset="0"/>
              </a:rPr>
              <a:t> </a:t>
            </a:r>
            <a:r>
              <a:rPr lang="en-US" sz="1600" dirty="0" err="1">
                <a:latin typeface="Corbel" charset="0"/>
                <a:ea typeface="Corbel" charset="0"/>
                <a:cs typeface="Corbel" charset="0"/>
              </a:rPr>
              <a:t>nisk</a:t>
            </a:r>
            <a:r>
              <a:rPr lang="pl-PL" sz="1600" dirty="0">
                <a:latin typeface="Corbel" charset="0"/>
                <a:ea typeface="Corbel" charset="0"/>
                <a:cs typeface="Corbel" charset="0"/>
              </a:rPr>
              <a:t>ą</a:t>
            </a:r>
            <a:r>
              <a:rPr lang="en-US" sz="1600" dirty="0">
                <a:latin typeface="Corbel" charset="0"/>
                <a:ea typeface="Corbel" charset="0"/>
                <a:cs typeface="Corbel" charset="0"/>
              </a:rPr>
              <a:t> </a:t>
            </a:r>
            <a:r>
              <a:rPr lang="en-US" sz="1600" dirty="0" err="1">
                <a:latin typeface="Corbel" charset="0"/>
                <a:ea typeface="Corbel" charset="0"/>
                <a:cs typeface="Corbel" charset="0"/>
              </a:rPr>
              <a:t>wartość</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lokalizacji</a:t>
            </a:r>
            <a:r>
              <a:rPr lang="en-US" sz="1600" dirty="0">
                <a:latin typeface="Corbel" charset="0"/>
                <a:ea typeface="Corbel" charset="0"/>
                <a:cs typeface="Corbel" charset="0"/>
              </a:rPr>
              <a:t>.</a:t>
            </a:r>
          </a:p>
          <a:p>
            <a:pPr>
              <a:spcBef>
                <a:spcPts val="0"/>
              </a:spcBef>
              <a:spcAft>
                <a:spcPts val="0"/>
              </a:spcAft>
            </a:pPr>
            <a:endParaRPr lang="en-US" sz="1600" dirty="0">
              <a:latin typeface="Corbel" charset="0"/>
              <a:ea typeface="Corbel" charset="0"/>
              <a:cs typeface="Corbel" charset="0"/>
            </a:endParaRPr>
          </a:p>
          <a:p>
            <a:pPr>
              <a:spcBef>
                <a:spcPts val="0"/>
              </a:spcBef>
              <a:spcAft>
                <a:spcPts val="0"/>
              </a:spcAft>
            </a:pPr>
            <a:r>
              <a:rPr lang="en-US" sz="1600" b="1" dirty="0">
                <a:latin typeface="Corbel" charset="0"/>
                <a:ea typeface="Corbel" charset="0"/>
                <a:cs typeface="Corbel" charset="0"/>
              </a:rPr>
              <a:t>Ale </a:t>
            </a:r>
            <a:r>
              <a:rPr lang="en-US" sz="1600" b="1" dirty="0" err="1">
                <a:latin typeface="Corbel" charset="0"/>
                <a:ea typeface="Corbel" charset="0"/>
                <a:cs typeface="Corbel" charset="0"/>
              </a:rPr>
              <a:t>agencje</a:t>
            </a:r>
            <a:r>
              <a:rPr lang="en-US" sz="1600" b="1" dirty="0">
                <a:latin typeface="Corbel" charset="0"/>
                <a:ea typeface="Corbel" charset="0"/>
                <a:cs typeface="Corbel" charset="0"/>
              </a:rPr>
              <a:t> </a:t>
            </a:r>
            <a:r>
              <a:rPr lang="en-US" sz="1600" b="1" dirty="0" err="1">
                <a:latin typeface="Corbel" charset="0"/>
                <a:ea typeface="Corbel" charset="0"/>
                <a:cs typeface="Corbel" charset="0"/>
              </a:rPr>
              <a:t>wykazują</a:t>
            </a:r>
            <a:r>
              <a:rPr lang="en-US" sz="1600" b="1" dirty="0">
                <a:latin typeface="Corbel" charset="0"/>
                <a:ea typeface="Corbel" charset="0"/>
                <a:cs typeface="Corbel" charset="0"/>
              </a:rPr>
              <a:t> </a:t>
            </a:r>
            <a:r>
              <a:rPr lang="en-US" sz="1600" b="1" dirty="0" err="1">
                <a:latin typeface="Corbel" charset="0"/>
                <a:ea typeface="Corbel" charset="0"/>
                <a:cs typeface="Corbel" charset="0"/>
              </a:rPr>
              <a:t>elastyczność</a:t>
            </a:r>
            <a:r>
              <a:rPr lang="en-US" sz="1600" b="1" dirty="0">
                <a:latin typeface="Corbel" charset="0"/>
                <a:ea typeface="Corbel" charset="0"/>
                <a:cs typeface="Corbel" charset="0"/>
              </a:rPr>
              <a:t>:</a:t>
            </a:r>
          </a:p>
          <a:p>
            <a:pPr marL="285750" indent="-285750">
              <a:spcBef>
                <a:spcPts val="0"/>
              </a:spcBef>
              <a:spcAft>
                <a:spcPts val="0"/>
              </a:spcAft>
              <a:buFont typeface="Arial" charset="0"/>
              <a:buChar char="•"/>
            </a:pPr>
            <a:r>
              <a:rPr lang="en-US" sz="1600" b="1" dirty="0">
                <a:latin typeface="Corbel" charset="0"/>
                <a:ea typeface="Corbel" charset="0"/>
                <a:cs typeface="Corbel" charset="0"/>
              </a:rPr>
              <a:t>GTAI </a:t>
            </a:r>
            <a:r>
              <a:rPr lang="en-US" sz="1600" dirty="0" err="1">
                <a:latin typeface="Corbel" charset="0"/>
                <a:ea typeface="Corbel" charset="0"/>
                <a:cs typeface="Corbel" charset="0"/>
              </a:rPr>
              <a:t>wspiera</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w </a:t>
            </a:r>
            <a:r>
              <a:rPr lang="en-US" sz="1600" dirty="0" err="1">
                <a:latin typeface="Corbel" charset="0"/>
                <a:ea typeface="Corbel" charset="0"/>
                <a:cs typeface="Corbel" charset="0"/>
              </a:rPr>
              <a:t>badaniach</a:t>
            </a:r>
            <a:r>
              <a:rPr lang="en-US" sz="1600" dirty="0">
                <a:latin typeface="Corbel" charset="0"/>
                <a:ea typeface="Corbel" charset="0"/>
                <a:cs typeface="Corbel" charset="0"/>
              </a:rPr>
              <a:t> </a:t>
            </a:r>
            <a:r>
              <a:rPr lang="en-US" sz="1600" dirty="0" err="1">
                <a:latin typeface="Corbel" charset="0"/>
                <a:ea typeface="Corbel" charset="0"/>
                <a:cs typeface="Corbel" charset="0"/>
              </a:rPr>
              <a:t>klinicznych</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zlecenie</a:t>
            </a:r>
            <a:r>
              <a:rPr lang="en-US" sz="1600" dirty="0">
                <a:latin typeface="Corbel" charset="0"/>
                <a:ea typeface="Corbel" charset="0"/>
                <a:cs typeface="Corbel" charset="0"/>
              </a:rPr>
              <a:t> w </a:t>
            </a:r>
            <a:r>
              <a:rPr lang="en-US" sz="1600" dirty="0" err="1">
                <a:latin typeface="Corbel" charset="0"/>
                <a:ea typeface="Corbel" charset="0"/>
                <a:cs typeface="Corbel" charset="0"/>
              </a:rPr>
              <a:t>przemyśle</a:t>
            </a:r>
            <a:r>
              <a:rPr lang="en-US" sz="1600" dirty="0">
                <a:latin typeface="Corbel" charset="0"/>
                <a:ea typeface="Corbel" charset="0"/>
                <a:cs typeface="Corbel" charset="0"/>
              </a:rPr>
              <a:t> </a:t>
            </a:r>
            <a:r>
              <a:rPr lang="en-US" sz="1600" dirty="0" err="1">
                <a:latin typeface="Corbel" charset="0"/>
                <a:ea typeface="Corbel" charset="0"/>
                <a:cs typeface="Corbel" charset="0"/>
              </a:rPr>
              <a:t>farmaceutycznym</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naukach</a:t>
            </a:r>
            <a:r>
              <a:rPr lang="en-US" sz="1600" dirty="0">
                <a:latin typeface="Corbel" charset="0"/>
                <a:ea typeface="Corbel" charset="0"/>
                <a:cs typeface="Corbel" charset="0"/>
              </a:rPr>
              <a:t> </a:t>
            </a:r>
            <a:r>
              <a:rPr lang="en-US" sz="1600" dirty="0" err="1">
                <a:latin typeface="Corbel" charset="0"/>
                <a:ea typeface="Corbel" charset="0"/>
                <a:cs typeface="Corbel" charset="0"/>
              </a:rPr>
              <a:t>przyrodniczych</a:t>
            </a:r>
            <a:r>
              <a:rPr lang="en-US" sz="1600" dirty="0">
                <a:latin typeface="Corbel" charset="0"/>
                <a:ea typeface="Corbel" charset="0"/>
                <a:cs typeface="Corbel" charset="0"/>
              </a:rPr>
              <a:t>.</a:t>
            </a:r>
          </a:p>
          <a:p>
            <a:pPr marL="285750" indent="-285750">
              <a:spcBef>
                <a:spcPts val="0"/>
              </a:spcBef>
              <a:spcAft>
                <a:spcPts val="0"/>
              </a:spcAft>
              <a:buFont typeface="Arial" charset="0"/>
              <a:buChar char="•"/>
            </a:pPr>
            <a:r>
              <a:rPr lang="en-US" sz="1600" b="1" dirty="0">
                <a:latin typeface="Corbel" charset="0"/>
                <a:ea typeface="Corbel" charset="0"/>
                <a:cs typeface="Corbel" charset="0"/>
              </a:rPr>
              <a:t>Invest in Flanders </a:t>
            </a:r>
            <a:r>
              <a:rPr lang="en-US" sz="1600" dirty="0" err="1">
                <a:latin typeface="Corbel" charset="0"/>
                <a:ea typeface="Corbel" charset="0"/>
                <a:cs typeface="Corbel" charset="0"/>
              </a:rPr>
              <a:t>wspiera</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pl-PL" sz="1600" dirty="0">
                <a:latin typeface="Corbel" charset="0"/>
                <a:ea typeface="Corbel" charset="0"/>
                <a:cs typeface="Corbel" charset="0"/>
              </a:rPr>
              <a:t>,</a:t>
            </a:r>
            <a:r>
              <a:rPr lang="en-US" sz="1600" dirty="0">
                <a:latin typeface="Corbel" charset="0"/>
                <a:ea typeface="Corbel" charset="0"/>
                <a:cs typeface="Corbel" charset="0"/>
              </a:rPr>
              <a:t> </a:t>
            </a:r>
            <a:r>
              <a:rPr lang="en-US" sz="1600" dirty="0" err="1">
                <a:latin typeface="Corbel" charset="0"/>
                <a:ea typeface="Corbel" charset="0"/>
                <a:cs typeface="Corbel" charset="0"/>
              </a:rPr>
              <a:t>które</a:t>
            </a:r>
            <a:r>
              <a:rPr lang="en-US" sz="1600" dirty="0">
                <a:latin typeface="Corbel" charset="0"/>
                <a:ea typeface="Corbel" charset="0"/>
                <a:cs typeface="Corbel" charset="0"/>
              </a:rPr>
              <a:t> </a:t>
            </a:r>
            <a:r>
              <a:rPr lang="en-US" sz="1600" dirty="0" err="1">
                <a:latin typeface="Corbel" charset="0"/>
                <a:ea typeface="Corbel" charset="0"/>
                <a:cs typeface="Corbel" charset="0"/>
              </a:rPr>
              <a:t>chcą</a:t>
            </a:r>
            <a:r>
              <a:rPr lang="en-US" sz="1600" dirty="0">
                <a:latin typeface="Corbel" charset="0"/>
                <a:ea typeface="Corbel" charset="0"/>
                <a:cs typeface="Corbel" charset="0"/>
              </a:rPr>
              <a:t> </a:t>
            </a:r>
            <a:r>
              <a:rPr lang="en-US" sz="1600" dirty="0" err="1">
                <a:latin typeface="Corbel" charset="0"/>
                <a:ea typeface="Corbel" charset="0"/>
                <a:cs typeface="Corbel" charset="0"/>
              </a:rPr>
              <a:t>przetestować</a:t>
            </a:r>
            <a:r>
              <a:rPr lang="en-US" sz="1600" dirty="0">
                <a:latin typeface="Corbel" charset="0"/>
                <a:ea typeface="Corbel" charset="0"/>
                <a:cs typeface="Corbel" charset="0"/>
              </a:rPr>
              <a:t> </a:t>
            </a:r>
            <a:r>
              <a:rPr lang="en-US" sz="1600" dirty="0" err="1">
                <a:latin typeface="Corbel" charset="0"/>
                <a:ea typeface="Corbel" charset="0"/>
                <a:cs typeface="Corbel" charset="0"/>
              </a:rPr>
              <a:t>produkty</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rynku</a:t>
            </a:r>
            <a:r>
              <a:rPr lang="en-US" sz="1600" dirty="0">
                <a:latin typeface="Corbel" charset="0"/>
                <a:ea typeface="Corbel" charset="0"/>
                <a:cs typeface="Corbel" charset="0"/>
              </a:rPr>
              <a:t> </a:t>
            </a:r>
            <a:r>
              <a:rPr lang="en-US" sz="1600" dirty="0" err="1">
                <a:latin typeface="Corbel" charset="0"/>
                <a:ea typeface="Corbel" charset="0"/>
                <a:cs typeface="Corbel" charset="0"/>
              </a:rPr>
              <a:t>belgijskim</a:t>
            </a:r>
            <a:r>
              <a:rPr lang="en-US" sz="1600" dirty="0">
                <a:latin typeface="Corbel" charset="0"/>
                <a:ea typeface="Corbel" charset="0"/>
                <a:cs typeface="Corbel" charset="0"/>
              </a:rPr>
              <a:t>.</a:t>
            </a:r>
          </a:p>
          <a:p>
            <a:pPr marL="285750" indent="-285750">
              <a:spcBef>
                <a:spcPts val="0"/>
              </a:spcBef>
              <a:spcAft>
                <a:spcPts val="0"/>
              </a:spcAft>
              <a:buFont typeface="Arial" charset="0"/>
              <a:buChar char="•"/>
            </a:pPr>
            <a:r>
              <a:rPr lang="en-US" sz="1600" b="1" dirty="0" err="1">
                <a:latin typeface="Corbel" charset="0"/>
                <a:ea typeface="Corbel" charset="0"/>
                <a:cs typeface="Corbel" charset="0"/>
              </a:rPr>
              <a:t>Finlandia</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London </a:t>
            </a:r>
            <a:r>
              <a:rPr lang="en-US" sz="1600" dirty="0" err="1">
                <a:latin typeface="Corbel" charset="0"/>
                <a:ea typeface="Corbel" charset="0"/>
                <a:cs typeface="Corbel" charset="0"/>
              </a:rPr>
              <a:t>wspiera</a:t>
            </a:r>
            <a:r>
              <a:rPr lang="pl-PL" sz="1600" dirty="0">
                <a:latin typeface="Corbel" charset="0"/>
                <a:ea typeface="Corbel" charset="0"/>
                <a:cs typeface="Corbel" charset="0"/>
              </a:rPr>
              <a:t>ją</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kapitałowe</a:t>
            </a:r>
            <a:r>
              <a:rPr lang="en-US" sz="1600" dirty="0">
                <a:latin typeface="Corbel" charset="0"/>
                <a:ea typeface="Corbel" charset="0"/>
                <a:cs typeface="Corbel" charset="0"/>
              </a:rPr>
              <a:t>.</a:t>
            </a:r>
          </a:p>
          <a:p>
            <a:pPr marL="285750" indent="-285750">
              <a:spcBef>
                <a:spcPts val="0"/>
              </a:spcBef>
              <a:spcAft>
                <a:spcPts val="0"/>
              </a:spcAft>
              <a:buFontTx/>
              <a:buChar char="-"/>
            </a:pPr>
            <a:endParaRPr lang="en-US" sz="1600" dirty="0">
              <a:latin typeface="Corbel" charset="0"/>
              <a:ea typeface="Corbel" charset="0"/>
              <a:cs typeface="Corbel" charset="0"/>
            </a:endParaRPr>
          </a:p>
          <a:p>
            <a:r>
              <a:rPr lang="en-US" sz="1600" dirty="0">
                <a:latin typeface="Corbel" charset="0"/>
                <a:ea typeface="Corbel" charset="0"/>
                <a:cs typeface="Corbel" charset="0"/>
              </a:rPr>
              <a:t>.</a:t>
            </a:r>
          </a:p>
          <a:p>
            <a:endParaRPr lang="en-US" sz="1600" dirty="0">
              <a:latin typeface="Corbel" charset="0"/>
              <a:ea typeface="Corbel" charset="0"/>
              <a:cs typeface="Corbe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45127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descr="DeathtoStock_Creative Community3 Kopie.jpg"/>
          <p:cNvPicPr preferRelativeResize="0"/>
          <p:nvPr/>
        </p:nvPicPr>
        <p:blipFill rotWithShape="1">
          <a:blip r:embed="rId3">
            <a:alphaModFix/>
          </a:blip>
          <a:srcRect t="-3604" b="12579"/>
          <a:stretch/>
        </p:blipFill>
        <p:spPr>
          <a:xfrm>
            <a:off x="0" y="1638300"/>
            <a:ext cx="10058402" cy="5367130"/>
          </a:xfrm>
          <a:prstGeom prst="rect">
            <a:avLst/>
          </a:prstGeom>
          <a:noFill/>
          <a:ln>
            <a:noFill/>
          </a:ln>
        </p:spPr>
      </p:pic>
      <p:sp>
        <p:nvSpPr>
          <p:cNvPr id="215" name="Shape 215"/>
          <p:cNvSpPr/>
          <p:nvPr/>
        </p:nvSpPr>
        <p:spPr>
          <a:xfrm>
            <a:off x="916925" y="2362200"/>
            <a:ext cx="8218980" cy="407670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19" name="Shape 219"/>
          <p:cNvSpPr txBox="1"/>
          <p:nvPr/>
        </p:nvSpPr>
        <p:spPr>
          <a:xfrm>
            <a:off x="1254373" y="2376643"/>
            <a:ext cx="7544084" cy="4069877"/>
          </a:xfrm>
          <a:prstGeom prst="rect">
            <a:avLst/>
          </a:prstGeom>
          <a:noFill/>
          <a:ln>
            <a:noFill/>
          </a:ln>
        </p:spPr>
        <p:txBody>
          <a:bodyPr lIns="100568" tIns="100568" rIns="100568" bIns="100568" numCol="1" anchor="t" anchorCtr="0">
            <a:noAutofit/>
          </a:bodyPr>
          <a:lstStyle/>
          <a:p>
            <a:pPr marL="184150"/>
            <a:r>
              <a:rPr lang="is-IS" sz="2800" b="1" dirty="0">
                <a:solidFill>
                  <a:srgbClr val="003B4D"/>
                </a:solidFill>
                <a:latin typeface="Corbel" pitchFamily="18"/>
              </a:rPr>
              <a:t>16:00 – 16:30</a:t>
            </a:r>
            <a:endParaRPr lang="pl-PL" sz="1200" dirty="0">
              <a:solidFill>
                <a:srgbClr val="003B4D"/>
              </a:solidFill>
              <a:latin typeface="Corbel" pitchFamily="18"/>
            </a:endParaRPr>
          </a:p>
          <a:p>
            <a:pPr marL="184150"/>
            <a:r>
              <a:rPr lang="pl-PL" b="1" dirty="0">
                <a:solidFill>
                  <a:srgbClr val="003B4D"/>
                </a:solidFill>
                <a:latin typeface="Corbel" pitchFamily="18"/>
                <a:sym typeface="Calibri"/>
              </a:rPr>
              <a:t>Workshop na temat procedur tworzenia strategii marketingowej</a:t>
            </a:r>
          </a:p>
          <a:p>
            <a:pPr marL="184150"/>
            <a:endParaRPr lang="pl-PL" b="1" dirty="0">
              <a:solidFill>
                <a:srgbClr val="003B4D"/>
              </a:solidFill>
              <a:latin typeface="Corbel" pitchFamily="18"/>
              <a:sym typeface="Calibri"/>
            </a:endParaRPr>
          </a:p>
          <a:p>
            <a:pPr marL="762000" lvl="2" indent="-227013">
              <a:lnSpc>
                <a:spcPct val="150000"/>
              </a:lnSpc>
              <a:buFont typeface="Arial" charset="0"/>
              <a:buChar char="•"/>
            </a:pPr>
            <a:r>
              <a:rPr lang="pl-PL" sz="1600" b="1" dirty="0">
                <a:solidFill>
                  <a:srgbClr val="003B4D"/>
                </a:solidFill>
                <a:latin typeface="Corbel" pitchFamily="18"/>
                <a:sym typeface="Calibri"/>
              </a:rPr>
              <a:t>Sposoby ulepszania planów marketingowych i promocji lokalizacji</a:t>
            </a:r>
          </a:p>
          <a:p>
            <a:pPr marL="762000" lvl="2" indent="-227013">
              <a:lnSpc>
                <a:spcPct val="150000"/>
              </a:lnSpc>
              <a:buFont typeface="Arial" charset="0"/>
              <a:buChar char="•"/>
            </a:pPr>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pl-PL" sz="1600" b="1" dirty="0">
              <a:solidFill>
                <a:srgbClr val="003B4D"/>
              </a:solidFill>
              <a:latin typeface="Corbel" pitchFamily="18"/>
              <a:sym typeface="Calibri"/>
            </a:endParaRPr>
          </a:p>
          <a:p>
            <a:pPr marL="225425" lvl="2" algn="ctr">
              <a:lnSpc>
                <a:spcPct val="150000"/>
              </a:lnSpc>
            </a:pPr>
            <a:r>
              <a:rPr lang="pl-PL" sz="2800" b="1" dirty="0">
                <a:solidFill>
                  <a:srgbClr val="003B4D"/>
                </a:solidFill>
                <a:latin typeface="Corbel" pitchFamily="18"/>
                <a:sym typeface="Calibri"/>
              </a:rPr>
              <a:t>Koniec</a:t>
            </a:r>
          </a:p>
          <a:p>
            <a:endParaRPr lang="pl-PL" sz="1600" b="1" dirty="0">
              <a:solidFill>
                <a:srgbClr val="003B4D"/>
              </a:solidFill>
              <a:latin typeface="Corbel" pitchFamily="18"/>
              <a:sym typeface="Calibri"/>
            </a:endParaRPr>
          </a:p>
          <a:p>
            <a:endParaRPr lang="pl-PL" sz="1600" b="1" dirty="0">
              <a:solidFill>
                <a:srgbClr val="003B4D"/>
              </a:solidFill>
              <a:latin typeface="Corbel" pitchFamily="18"/>
              <a:sym typeface="Calibri"/>
            </a:endParaRPr>
          </a:p>
          <a:p>
            <a:pPr marL="762000" lvl="2" indent="-227013">
              <a:lnSpc>
                <a:spcPct val="150000"/>
              </a:lnSpc>
              <a:buFont typeface="Arial" charset="0"/>
              <a:buChar char="•"/>
            </a:pPr>
            <a:endParaRPr lang="en-US" sz="1600" b="1" dirty="0">
              <a:solidFill>
                <a:srgbClr val="003B4D"/>
              </a:solidFill>
              <a:latin typeface="Corbel" pitchFamily="18"/>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pPr marL="762000" lvl="2" indent="-227013">
              <a:lnSpc>
                <a:spcPct val="150000"/>
              </a:lnSpc>
              <a:buFont typeface="Arial" charset="0"/>
              <a:buChar char="•"/>
            </a:pPr>
            <a:endParaRPr lang="de-DE" sz="1600" b="1" dirty="0">
              <a:solidFill>
                <a:srgbClr val="003B4D"/>
              </a:solidFill>
              <a:latin typeface="Corbel" pitchFamily="18"/>
              <a:sym typeface="Calibri"/>
            </a:endParaRPr>
          </a:p>
          <a:p>
            <a:endParaRPr lang="de-DE" sz="1100" dirty="0">
              <a:latin typeface="Calibri"/>
              <a:ea typeface="Calibri"/>
              <a:cs typeface="Calibri"/>
              <a:sym typeface="Calibri"/>
            </a:endParaRPr>
          </a:p>
          <a:p>
            <a:endParaRPr lang="de-DE"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107"/>
          <a:stretch/>
        </p:blipFill>
        <p:spPr>
          <a:xfrm>
            <a:off x="4754817" y="7005430"/>
            <a:ext cx="5300270" cy="762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45107"/>
          <a:stretch/>
        </p:blipFill>
        <p:spPr>
          <a:xfrm>
            <a:off x="0" y="7005430"/>
            <a:ext cx="5300270" cy="762000"/>
          </a:xfrm>
          <a:prstGeom prst="rect">
            <a:avLst/>
          </a:prstGeom>
        </p:spPr>
      </p:pic>
    </p:spTree>
    <p:extLst>
      <p:ext uri="{BB962C8B-B14F-4D97-AF65-F5344CB8AC3E}">
        <p14:creationId xmlns:p14="http://schemas.microsoft.com/office/powerpoint/2010/main" val="1387323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37986" y="2057400"/>
            <a:ext cx="8167914" cy="5600700"/>
          </a:xfrm>
        </p:spPr>
        <p:txBody>
          <a:bodyPr/>
          <a:lstStyle/>
          <a:p>
            <a:pPr marL="285750" lvl="0" indent="-285750">
              <a:lnSpc>
                <a:spcPct val="150000"/>
              </a:lnSpc>
              <a:spcAft>
                <a:spcPts val="1417"/>
              </a:spcAft>
              <a:buSzPct val="100000"/>
              <a:buFont typeface="Wingdings" charset="2"/>
              <a:buChar char="§"/>
            </a:pPr>
            <a:r>
              <a:rPr lang="en-US" sz="1600" err="1">
                <a:latin typeface="Corbel" pitchFamily="18"/>
              </a:rPr>
              <a:t>Przeprowadź</a:t>
            </a:r>
            <a:r>
              <a:rPr lang="en-US" sz="1600">
                <a:latin typeface="Corbel" pitchFamily="18"/>
              </a:rPr>
              <a:t>  </a:t>
            </a:r>
            <a:r>
              <a:rPr lang="en-US" sz="1600" err="1">
                <a:latin typeface="Corbel" pitchFamily="18"/>
              </a:rPr>
              <a:t>analizę</a:t>
            </a:r>
            <a:r>
              <a:rPr lang="en-US" sz="1600">
                <a:latin typeface="Corbel" pitchFamily="18"/>
              </a:rPr>
              <a:t> </a:t>
            </a:r>
            <a:r>
              <a:rPr lang="en-US" sz="1600" err="1">
                <a:latin typeface="Corbel" pitchFamily="18"/>
              </a:rPr>
              <a:t>mocnych</a:t>
            </a:r>
            <a:r>
              <a:rPr lang="en-US" sz="1600">
                <a:latin typeface="Corbel" pitchFamily="18"/>
              </a:rPr>
              <a:t> </a:t>
            </a:r>
            <a:r>
              <a:rPr lang="en-US" sz="1600" err="1">
                <a:latin typeface="Corbel" pitchFamily="18"/>
              </a:rPr>
              <a:t>stron</a:t>
            </a:r>
            <a:r>
              <a:rPr lang="en-US" sz="1600">
                <a:latin typeface="Corbel" pitchFamily="18"/>
              </a:rPr>
              <a:t> </a:t>
            </a:r>
            <a:r>
              <a:rPr lang="en-US" sz="1600" err="1">
                <a:latin typeface="Corbel" pitchFamily="18"/>
              </a:rPr>
              <a:t>lokalizacji</a:t>
            </a:r>
            <a:r>
              <a:rPr lang="en-US" sz="1600">
                <a:latin typeface="Corbel" pitchFamily="18"/>
              </a:rPr>
              <a:t> </a:t>
            </a:r>
            <a:r>
              <a:rPr lang="en-US" sz="1600" err="1">
                <a:latin typeface="Corbel" pitchFamily="18"/>
              </a:rPr>
              <a:t>i</a:t>
            </a:r>
            <a:r>
              <a:rPr lang="en-US" sz="1600">
                <a:latin typeface="Corbel" pitchFamily="18"/>
              </a:rPr>
              <a:t> </a:t>
            </a:r>
            <a:r>
              <a:rPr lang="en-US" sz="1600" err="1">
                <a:latin typeface="Corbel" pitchFamily="18"/>
              </a:rPr>
              <a:t>najsilniej</a:t>
            </a:r>
            <a:r>
              <a:rPr lang="en-US" sz="1600">
                <a:latin typeface="Corbel" pitchFamily="18"/>
              </a:rPr>
              <a:t> </a:t>
            </a:r>
            <a:r>
              <a:rPr lang="en-US" sz="1600" err="1">
                <a:latin typeface="Corbel" pitchFamily="18"/>
              </a:rPr>
              <a:t>oddziałujących</a:t>
            </a:r>
            <a:r>
              <a:rPr lang="en-US" sz="1600">
                <a:latin typeface="Corbel" pitchFamily="18"/>
              </a:rPr>
              <a:t> </a:t>
            </a:r>
            <a:r>
              <a:rPr lang="en-US" sz="1600" err="1">
                <a:latin typeface="Corbel" pitchFamily="18"/>
              </a:rPr>
              <a:t>informacji</a:t>
            </a:r>
            <a:endParaRPr lang="en-US" sz="1600">
              <a:latin typeface="Corbel" pitchFamily="18"/>
            </a:endParaRPr>
          </a:p>
          <a:p>
            <a:pPr marL="285750" lvl="0" indent="-285750">
              <a:lnSpc>
                <a:spcPct val="150000"/>
              </a:lnSpc>
              <a:spcAft>
                <a:spcPts val="1417"/>
              </a:spcAft>
              <a:buSzPct val="100000"/>
              <a:buFont typeface="Wingdings" charset="2"/>
              <a:buChar char="§"/>
            </a:pPr>
            <a:r>
              <a:rPr lang="en-US" sz="1600" err="1">
                <a:latin typeface="Corbel" pitchFamily="18"/>
              </a:rPr>
              <a:t>Zintegruj</a:t>
            </a:r>
            <a:r>
              <a:rPr lang="en-US" sz="1600">
                <a:latin typeface="Corbel" pitchFamily="18"/>
              </a:rPr>
              <a:t> </a:t>
            </a:r>
            <a:r>
              <a:rPr lang="en-US" sz="1600" err="1">
                <a:latin typeface="Corbel" pitchFamily="18"/>
              </a:rPr>
              <a:t>wiadomości</a:t>
            </a:r>
            <a:r>
              <a:rPr lang="en-US" sz="1600">
                <a:latin typeface="Corbel" pitchFamily="18"/>
              </a:rPr>
              <a:t> we </a:t>
            </a:r>
            <a:r>
              <a:rPr lang="en-US" sz="1600" err="1">
                <a:latin typeface="Corbel" pitchFamily="18"/>
              </a:rPr>
              <a:t>wszystkich</a:t>
            </a:r>
            <a:r>
              <a:rPr lang="en-US" sz="1600">
                <a:latin typeface="Corbel" pitchFamily="18"/>
              </a:rPr>
              <a:t> </a:t>
            </a:r>
            <a:r>
              <a:rPr lang="en-US" sz="1600" err="1">
                <a:latin typeface="Corbel" pitchFamily="18"/>
              </a:rPr>
              <a:t>kanałach</a:t>
            </a:r>
            <a:endParaRPr lang="en-US" sz="1600">
              <a:latin typeface="Corbel" pitchFamily="18"/>
            </a:endParaRPr>
          </a:p>
          <a:p>
            <a:pPr marL="285750" lvl="0" indent="-285750">
              <a:lnSpc>
                <a:spcPct val="150000"/>
              </a:lnSpc>
              <a:spcAft>
                <a:spcPts val="1417"/>
              </a:spcAft>
              <a:buSzPct val="100000"/>
              <a:buFont typeface="Wingdings" charset="2"/>
              <a:buChar char="§"/>
            </a:pPr>
            <a:r>
              <a:rPr lang="en-US" sz="1600" err="1">
                <a:latin typeface="Corbel" pitchFamily="18"/>
              </a:rPr>
              <a:t>Unikaj</a:t>
            </a:r>
            <a:r>
              <a:rPr lang="en-US" sz="1600">
                <a:latin typeface="Corbel" pitchFamily="18"/>
              </a:rPr>
              <a:t>  </a:t>
            </a:r>
            <a:r>
              <a:rPr lang="en-US" sz="1600" err="1">
                <a:latin typeface="Corbel" pitchFamily="18"/>
              </a:rPr>
              <a:t>sformułowań</a:t>
            </a:r>
            <a:r>
              <a:rPr lang="en-US" sz="1600">
                <a:latin typeface="Corbel" pitchFamily="18"/>
              </a:rPr>
              <a:t> </a:t>
            </a:r>
            <a:r>
              <a:rPr lang="en-US" sz="1600" err="1">
                <a:latin typeface="Corbel" pitchFamily="18"/>
              </a:rPr>
              <a:t>ogólnikowych</a:t>
            </a:r>
            <a:endParaRPr lang="en-US" sz="1600">
              <a:latin typeface="Corbel" pitchFamily="18"/>
            </a:endParaRPr>
          </a:p>
          <a:p>
            <a:pPr marL="285750" lvl="0" indent="-285750">
              <a:lnSpc>
                <a:spcPct val="150000"/>
              </a:lnSpc>
              <a:spcAft>
                <a:spcPts val="1417"/>
              </a:spcAft>
              <a:buSzPct val="100000"/>
              <a:buFont typeface="Wingdings" charset="2"/>
              <a:buChar char="§"/>
            </a:pPr>
            <a:r>
              <a:rPr lang="en-US" sz="1600" err="1">
                <a:latin typeface="Corbel" pitchFamily="18"/>
              </a:rPr>
              <a:t>Uwypuklij</a:t>
            </a:r>
            <a:r>
              <a:rPr lang="en-US" sz="1600">
                <a:latin typeface="Corbel" pitchFamily="18"/>
              </a:rPr>
              <a:t>  </a:t>
            </a:r>
            <a:r>
              <a:rPr lang="en-US" sz="1600" err="1">
                <a:latin typeface="Corbel" pitchFamily="18"/>
              </a:rPr>
              <a:t>historie</a:t>
            </a:r>
            <a:r>
              <a:rPr lang="en-US" sz="1600">
                <a:latin typeface="Corbel" pitchFamily="18"/>
              </a:rPr>
              <a:t> </a:t>
            </a:r>
            <a:r>
              <a:rPr lang="en-US" sz="1600" err="1">
                <a:latin typeface="Corbel" pitchFamily="18"/>
              </a:rPr>
              <a:t>sukcesów</a:t>
            </a:r>
            <a:endParaRPr lang="en-US" sz="1600">
              <a:latin typeface="Corbel" pitchFamily="18"/>
            </a:endParaRPr>
          </a:p>
          <a:p>
            <a:pPr marL="285750" lvl="0" indent="-285750">
              <a:lnSpc>
                <a:spcPct val="150000"/>
              </a:lnSpc>
              <a:spcAft>
                <a:spcPts val="1417"/>
              </a:spcAft>
              <a:buSzPct val="100000"/>
              <a:buFont typeface="Wingdings" charset="2"/>
              <a:buChar char="§"/>
            </a:pPr>
            <a:r>
              <a:rPr lang="en-US" sz="1600" err="1">
                <a:latin typeface="Corbel" pitchFamily="18"/>
              </a:rPr>
              <a:t>Umieść</a:t>
            </a:r>
            <a:r>
              <a:rPr lang="en-US" sz="1600">
                <a:latin typeface="Corbel" pitchFamily="18"/>
              </a:rPr>
              <a:t>  </a:t>
            </a:r>
            <a:r>
              <a:rPr lang="en-US" sz="1600" err="1">
                <a:latin typeface="Corbel" pitchFamily="18"/>
              </a:rPr>
              <a:t>statystyki</a:t>
            </a:r>
            <a:r>
              <a:rPr lang="en-US" sz="1600">
                <a:latin typeface="Corbel" pitchFamily="18"/>
              </a:rPr>
              <a:t> w </a:t>
            </a:r>
            <a:r>
              <a:rPr lang="en-US" sz="1600" err="1">
                <a:latin typeface="Corbel" pitchFamily="18"/>
              </a:rPr>
              <a:t>odpowiednim</a:t>
            </a:r>
            <a:r>
              <a:rPr lang="en-US" sz="1600">
                <a:latin typeface="Corbel" pitchFamily="18"/>
              </a:rPr>
              <a:t> </a:t>
            </a:r>
            <a:r>
              <a:rPr lang="en-US" sz="1600" err="1">
                <a:latin typeface="Corbel" pitchFamily="18"/>
              </a:rPr>
              <a:t>kontekście</a:t>
            </a:r>
            <a:endParaRPr lang="en-US" sz="1600">
              <a:latin typeface="Corbel" pitchFamily="18"/>
            </a:endParaRPr>
          </a:p>
          <a:p>
            <a:pPr marL="285750" lvl="0" indent="-285750">
              <a:lnSpc>
                <a:spcPct val="150000"/>
              </a:lnSpc>
              <a:spcAft>
                <a:spcPts val="1417"/>
              </a:spcAft>
              <a:buSzPct val="100000"/>
              <a:buFont typeface="Wingdings" charset="2"/>
              <a:buChar char="§"/>
            </a:pPr>
            <a:r>
              <a:rPr lang="en-US" sz="1600" err="1">
                <a:latin typeface="Corbel" pitchFamily="18"/>
              </a:rPr>
              <a:t>Wykaż</a:t>
            </a:r>
            <a:r>
              <a:rPr lang="en-US" sz="1600">
                <a:latin typeface="Corbel" pitchFamily="18"/>
              </a:rPr>
              <a:t>  </a:t>
            </a:r>
            <a:r>
              <a:rPr lang="en-US" sz="1600" err="1">
                <a:latin typeface="Corbel" pitchFamily="18"/>
              </a:rPr>
              <a:t>wiedzę</a:t>
            </a:r>
            <a:r>
              <a:rPr lang="en-US" sz="1600">
                <a:latin typeface="Corbel" pitchFamily="18"/>
              </a:rPr>
              <a:t> o </a:t>
            </a:r>
            <a:r>
              <a:rPr lang="en-US" sz="1600" err="1">
                <a:latin typeface="Corbel" pitchFamily="18"/>
              </a:rPr>
              <a:t>sektorze</a:t>
            </a:r>
            <a:endParaRPr lang="en-US" sz="1600">
              <a:latin typeface="Corbel" pitchFamily="18"/>
            </a:endParaRPr>
          </a:p>
        </p:txBody>
      </p:sp>
      <p:sp>
        <p:nvSpPr>
          <p:cNvPr id="6" name="Text Placeholder 1"/>
          <p:cNvSpPr>
            <a:spLocks noGrp="1"/>
          </p:cNvSpPr>
          <p:nvPr>
            <p:ph type="body" sz="quarter" idx="10"/>
          </p:nvPr>
        </p:nvSpPr>
        <p:spPr>
          <a:xfrm>
            <a:off x="654626" y="838200"/>
            <a:ext cx="8756073" cy="457200"/>
          </a:xfrm>
        </p:spPr>
        <p:txBody>
          <a:bodyPr/>
          <a:lstStyle/>
          <a:p>
            <a:r>
              <a:rPr lang="en-US" sz="2800" err="1">
                <a:latin typeface="Corbel" charset="0"/>
                <a:ea typeface="Corbel" charset="0"/>
                <a:cs typeface="Corbel" charset="0"/>
              </a:rPr>
              <a:t>Definiowanie</a:t>
            </a:r>
            <a:r>
              <a:rPr lang="en-US" sz="2800">
                <a:latin typeface="Corbel" charset="0"/>
                <a:ea typeface="Corbel" charset="0"/>
                <a:cs typeface="Corbel" charset="0"/>
              </a:rPr>
              <a:t> </a:t>
            </a:r>
            <a:r>
              <a:rPr lang="en-US" sz="2800" err="1">
                <a:latin typeface="Corbel" charset="0"/>
                <a:ea typeface="Corbel" charset="0"/>
                <a:cs typeface="Corbel" charset="0"/>
              </a:rPr>
              <a:t>wartościowych</a:t>
            </a:r>
            <a:r>
              <a:rPr lang="en-US" sz="2800">
                <a:latin typeface="Corbel" charset="0"/>
                <a:ea typeface="Corbel" charset="0"/>
                <a:cs typeface="Corbel" charset="0"/>
              </a:rPr>
              <a:t> </a:t>
            </a:r>
            <a:r>
              <a:rPr lang="en-US" sz="2800" err="1">
                <a:latin typeface="Corbel" charset="0"/>
                <a:ea typeface="Corbel" charset="0"/>
                <a:cs typeface="Corbel" charset="0"/>
              </a:rPr>
              <a:t>propozycji</a:t>
            </a:r>
            <a:endParaRPr lang="en-US" sz="2800">
              <a:latin typeface="Corbel" charset="0"/>
              <a:ea typeface="Corbel" charset="0"/>
              <a:cs typeface="Corbe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9" name="Shape 942"/>
          <p:cNvPicPr preferRelativeResize="0"/>
          <p:nvPr/>
        </p:nvPicPr>
        <p:blipFill>
          <a:blip r:embed="rId3">
            <a:alphaModFix/>
          </a:blip>
          <a:stretch>
            <a:fillRect/>
          </a:stretch>
        </p:blipFill>
        <p:spPr>
          <a:xfrm>
            <a:off x="5829301" y="3638550"/>
            <a:ext cx="3276599" cy="2438400"/>
          </a:xfrm>
          <a:prstGeom prst="rect">
            <a:avLst/>
          </a:prstGeom>
          <a:noFill/>
          <a:ln w="2857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2800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err="1">
                <a:latin typeface="Corbel" charset="0"/>
                <a:ea typeface="Corbel" charset="0"/>
                <a:cs typeface="Corbel" charset="0"/>
              </a:rPr>
              <a:t>Przypomnienie</a:t>
            </a:r>
            <a:endParaRPr lang="en-US" sz="2800" dirty="0">
              <a:latin typeface="Corbel" charset="0"/>
              <a:ea typeface="Corbel" charset="0"/>
              <a:cs typeface="Corbel"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
        <p:nvSpPr>
          <p:cNvPr id="9" name="Rectangle 8"/>
          <p:cNvSpPr/>
          <p:nvPr/>
        </p:nvSpPr>
        <p:spPr>
          <a:xfrm>
            <a:off x="1066800" y="1828799"/>
            <a:ext cx="8153400" cy="5016758"/>
          </a:xfrm>
          <a:prstGeom prst="rect">
            <a:avLst/>
          </a:prstGeom>
        </p:spPr>
        <p:txBody>
          <a:bodyPr wrap="square">
            <a:spAutoFit/>
          </a:bodyPr>
          <a:lstStyle/>
          <a:p>
            <a:r>
              <a:rPr lang="en-US" sz="1600" b="1" dirty="0" err="1">
                <a:latin typeface="Corbel" charset="0"/>
                <a:ea typeface="Corbel" charset="0"/>
                <a:cs typeface="Corbel" charset="0"/>
              </a:rPr>
              <a:t>Definicja</a:t>
            </a:r>
            <a:r>
              <a:rPr lang="en-US" sz="1600" b="1" dirty="0">
                <a:latin typeface="Corbel" charset="0"/>
                <a:ea typeface="Corbel" charset="0"/>
                <a:cs typeface="Corbel" charset="0"/>
              </a:rPr>
              <a:t> </a:t>
            </a:r>
            <a:r>
              <a:rPr lang="en-US" sz="1600" b="1" dirty="0" err="1">
                <a:latin typeface="Corbel" charset="0"/>
                <a:ea typeface="Corbel" charset="0"/>
                <a:cs typeface="Corbel" charset="0"/>
              </a:rPr>
              <a:t>sektorow</a:t>
            </a:r>
            <a:r>
              <a:rPr lang="en-US" sz="1600" b="1" dirty="0">
                <a:latin typeface="Corbel" charset="0"/>
                <a:ea typeface="Corbel" charset="0"/>
                <a:cs typeface="Corbel" charset="0"/>
              </a:rPr>
              <a:t> </a:t>
            </a:r>
            <a:r>
              <a:rPr lang="en-US" sz="1600" b="1" dirty="0" err="1">
                <a:latin typeface="Corbel" charset="0"/>
                <a:ea typeface="Corbel" charset="0"/>
                <a:cs typeface="Corbel" charset="0"/>
              </a:rPr>
              <a:t>reginalnych</a:t>
            </a:r>
            <a:endParaRPr lang="en-US" sz="1600" b="1"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Jakie</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kluczowe</a:t>
            </a:r>
            <a:r>
              <a:rPr lang="en-US" sz="1600" dirty="0">
                <a:latin typeface="Corbel" charset="0"/>
                <a:ea typeface="Corbel" charset="0"/>
                <a:cs typeface="Corbel" charset="0"/>
              </a:rPr>
              <a:t> </a:t>
            </a:r>
            <a:r>
              <a:rPr lang="en-US" sz="1600" dirty="0" err="1">
                <a:latin typeface="Corbel" charset="0"/>
                <a:ea typeface="Corbel" charset="0"/>
                <a:cs typeface="Corbel" charset="0"/>
              </a:rPr>
              <a:t>branże</a:t>
            </a:r>
            <a:r>
              <a:rPr lang="en-US" sz="1600" dirty="0">
                <a:latin typeface="Corbel" charset="0"/>
                <a:ea typeface="Corbel" charset="0"/>
                <a:cs typeface="Corbel" charset="0"/>
              </a:rPr>
              <a:t> w </a:t>
            </a:r>
            <a:r>
              <a:rPr lang="en-US" sz="1600" dirty="0" err="1">
                <a:latin typeface="Corbel" charset="0"/>
                <a:ea typeface="Corbel" charset="0"/>
                <a:cs typeface="Corbel" charset="0"/>
              </a:rPr>
              <a:t>regionie</a:t>
            </a:r>
            <a:r>
              <a:rPr lang="en-US" sz="1600" dirty="0">
                <a:latin typeface="Corbel" charset="0"/>
                <a:ea typeface="Corbel" charset="0"/>
                <a:cs typeface="Corbel" charset="0"/>
              </a:rPr>
              <a:t>?</a:t>
            </a:r>
          </a:p>
          <a:p>
            <a:pPr marL="285750" indent="-285750">
              <a:buFontTx/>
              <a:buChar char="-"/>
            </a:pPr>
            <a:r>
              <a:rPr lang="en-US" sz="1600" dirty="0" err="1">
                <a:latin typeface="Corbel" charset="0"/>
                <a:ea typeface="Corbel" charset="0"/>
                <a:cs typeface="Corbel" charset="0"/>
              </a:rPr>
              <a:t>Jakie</a:t>
            </a:r>
            <a:r>
              <a:rPr lang="en-US" sz="1600" dirty="0">
                <a:latin typeface="Corbel" charset="0"/>
                <a:ea typeface="Corbel" charset="0"/>
                <a:cs typeface="Corbel" charset="0"/>
              </a:rPr>
              <a:t> </a:t>
            </a:r>
            <a:r>
              <a:rPr lang="en-US" sz="1600" dirty="0" err="1">
                <a:latin typeface="Corbel" charset="0"/>
                <a:ea typeface="Corbel" charset="0"/>
                <a:cs typeface="Corbel" charset="0"/>
              </a:rPr>
              <a:t>działania</a:t>
            </a:r>
            <a:r>
              <a:rPr lang="en-US" sz="1600" dirty="0">
                <a:latin typeface="Corbel" charset="0"/>
                <a:ea typeface="Corbel" charset="0"/>
                <a:cs typeface="Corbel" charset="0"/>
              </a:rPr>
              <a:t> </a:t>
            </a:r>
            <a:r>
              <a:rPr lang="en-US" sz="1600" dirty="0" err="1">
                <a:latin typeface="Corbel" charset="0"/>
                <a:ea typeface="Corbel" charset="0"/>
                <a:cs typeface="Corbel" charset="0"/>
              </a:rPr>
              <a:t>prowadzą</a:t>
            </a:r>
            <a:r>
              <a:rPr lang="en-US" sz="1600" dirty="0">
                <a:latin typeface="Corbel" charset="0"/>
                <a:ea typeface="Corbel" charset="0"/>
                <a:cs typeface="Corbel" charset="0"/>
              </a:rPr>
              <a:t> </a:t>
            </a:r>
            <a:r>
              <a:rPr lang="en-US" sz="1600" dirty="0" err="1">
                <a:latin typeface="Corbel" charset="0"/>
                <a:ea typeface="Corbel" charset="0"/>
                <a:cs typeface="Corbel" charset="0"/>
              </a:rPr>
              <a:t>istniejące</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w </a:t>
            </a:r>
            <a:r>
              <a:rPr lang="en-US" sz="1600" dirty="0" err="1">
                <a:latin typeface="Corbel" charset="0"/>
                <a:ea typeface="Corbel" charset="0"/>
                <a:cs typeface="Corbel" charset="0"/>
              </a:rPr>
              <a:t>regione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gdzie</a:t>
            </a:r>
            <a:r>
              <a:rPr lang="en-US" sz="1600" dirty="0">
                <a:latin typeface="Corbel" charset="0"/>
                <a:ea typeface="Corbel" charset="0"/>
                <a:cs typeface="Corbel" charset="0"/>
              </a:rPr>
              <a:t> </a:t>
            </a:r>
            <a:r>
              <a:rPr lang="en-US" sz="1600" dirty="0" err="1">
                <a:latin typeface="Corbel" charset="0"/>
                <a:ea typeface="Corbel" charset="0"/>
                <a:cs typeface="Corbel" charset="0"/>
              </a:rPr>
              <a:t>sie</a:t>
            </a:r>
            <a:r>
              <a:rPr lang="en-US" sz="1600" dirty="0">
                <a:latin typeface="Corbel" charset="0"/>
                <a:ea typeface="Corbel" charset="0"/>
                <a:cs typeface="Corbel" charset="0"/>
              </a:rPr>
              <a:t> </a:t>
            </a:r>
            <a:r>
              <a:rPr lang="en-US" sz="1600" dirty="0" err="1">
                <a:latin typeface="Corbel" charset="0"/>
                <a:ea typeface="Corbel" charset="0"/>
                <a:cs typeface="Corbel" charset="0"/>
              </a:rPr>
              <a:t>znajduja</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r>
              <a:rPr lang="en-US" sz="1600" b="1" dirty="0" err="1">
                <a:latin typeface="Corbel" charset="0"/>
                <a:ea typeface="Corbel" charset="0"/>
                <a:cs typeface="Corbel" charset="0"/>
              </a:rPr>
              <a:t>Generalne</a:t>
            </a:r>
            <a:r>
              <a:rPr lang="en-US" sz="1600" b="1" dirty="0">
                <a:latin typeface="Corbel" charset="0"/>
                <a:ea typeface="Corbel" charset="0"/>
                <a:cs typeface="Corbel" charset="0"/>
              </a:rPr>
              <a:t> trendy</a:t>
            </a:r>
          </a:p>
          <a:p>
            <a:pPr marL="285750" indent="-285750">
              <a:buFontTx/>
              <a:buChar char="-"/>
            </a:pPr>
            <a:r>
              <a:rPr lang="en-US" sz="1600" dirty="0" err="1">
                <a:latin typeface="Corbel" charset="0"/>
                <a:ea typeface="Corbel" charset="0"/>
                <a:cs typeface="Corbel" charset="0"/>
              </a:rPr>
              <a:t>Czy</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z </a:t>
            </a:r>
            <a:r>
              <a:rPr lang="en-US" sz="1600" dirty="0" err="1">
                <a:latin typeface="Corbel" charset="0"/>
                <a:ea typeface="Corbel" charset="0"/>
                <a:cs typeface="Corbel" charset="0"/>
              </a:rPr>
              <a:t>tego</a:t>
            </a:r>
            <a:r>
              <a:rPr lang="en-US" sz="1600" dirty="0">
                <a:latin typeface="Corbel" charset="0"/>
                <a:ea typeface="Corbel" charset="0"/>
                <a:cs typeface="Corbel" charset="0"/>
              </a:rPr>
              <a:t> </a:t>
            </a:r>
            <a:r>
              <a:rPr lang="en-US" sz="1600" dirty="0" err="1">
                <a:latin typeface="Corbel" charset="0"/>
                <a:ea typeface="Corbel" charset="0"/>
                <a:cs typeface="Corbel" charset="0"/>
              </a:rPr>
              <a:t>sektora</a:t>
            </a:r>
            <a:r>
              <a:rPr lang="en-US" sz="1600" dirty="0">
                <a:latin typeface="Corbel" charset="0"/>
                <a:ea typeface="Corbel" charset="0"/>
                <a:cs typeface="Corbel" charset="0"/>
              </a:rPr>
              <a:t> </a:t>
            </a:r>
            <a:r>
              <a:rPr lang="en-US" sz="1600" dirty="0" err="1">
                <a:latin typeface="Corbel" charset="0"/>
                <a:ea typeface="Corbel" charset="0"/>
                <a:cs typeface="Corbel" charset="0"/>
              </a:rPr>
              <a:t>inwestują</a:t>
            </a:r>
            <a:r>
              <a:rPr lang="en-US" sz="1600" dirty="0">
                <a:latin typeface="Corbel" charset="0"/>
                <a:ea typeface="Corbel" charset="0"/>
                <a:cs typeface="Corbel" charset="0"/>
              </a:rPr>
              <a:t> </a:t>
            </a:r>
            <a:r>
              <a:rPr lang="en-US" sz="1600" dirty="0" err="1">
                <a:latin typeface="Corbel" charset="0"/>
                <a:ea typeface="Corbel" charset="0"/>
                <a:cs typeface="Corbel" charset="0"/>
              </a:rPr>
              <a:t>za</a:t>
            </a:r>
            <a:r>
              <a:rPr lang="en-US" sz="1600" dirty="0">
                <a:latin typeface="Corbel" charset="0"/>
                <a:ea typeface="Corbel" charset="0"/>
                <a:cs typeface="Corbel" charset="0"/>
              </a:rPr>
              <a:t> </a:t>
            </a:r>
            <a:r>
              <a:rPr lang="en-US" sz="1600" dirty="0" err="1">
                <a:latin typeface="Corbel" charset="0"/>
                <a:ea typeface="Corbel" charset="0"/>
                <a:cs typeface="Corbel" charset="0"/>
              </a:rPr>
              <a:t>granicę</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a:t>
            </a:r>
            <a:r>
              <a:rPr lang="en-US" sz="1600" dirty="0" err="1">
                <a:latin typeface="Corbel" charset="0"/>
                <a:ea typeface="Corbel" charset="0"/>
                <a:cs typeface="Corbel" charset="0"/>
              </a:rPr>
              <a:t>gdzie</a:t>
            </a:r>
            <a:r>
              <a:rPr lang="en-US" sz="1600" dirty="0">
                <a:latin typeface="Corbel" charset="0"/>
                <a:ea typeface="Corbel" charset="0"/>
                <a:cs typeface="Corbel" charset="0"/>
              </a:rPr>
              <a:t>?</a:t>
            </a:r>
          </a:p>
          <a:p>
            <a:pPr marL="285750" indent="-285750">
              <a:buFontTx/>
              <a:buChar char="-"/>
            </a:pPr>
            <a:r>
              <a:rPr lang="en-US" sz="1600" dirty="0" err="1">
                <a:latin typeface="Corbel" charset="0"/>
                <a:ea typeface="Corbel" charset="0"/>
                <a:cs typeface="Corbel" charset="0"/>
              </a:rPr>
              <a:t>Jakie</a:t>
            </a:r>
            <a:r>
              <a:rPr lang="en-US" sz="1600" dirty="0">
                <a:latin typeface="Corbel" charset="0"/>
                <a:ea typeface="Corbel" charset="0"/>
                <a:cs typeface="Corbel" charset="0"/>
              </a:rPr>
              <a:t> </a:t>
            </a:r>
            <a:r>
              <a:rPr lang="en-US" sz="1600" dirty="0" err="1">
                <a:latin typeface="Corbel" charset="0"/>
                <a:ea typeface="Corbel" charset="0"/>
                <a:cs typeface="Corbel" charset="0"/>
              </a:rPr>
              <a:t>rodzaje</a:t>
            </a:r>
            <a:r>
              <a:rPr lang="en-US" sz="1600" dirty="0">
                <a:latin typeface="Corbel" charset="0"/>
                <a:ea typeface="Corbel" charset="0"/>
                <a:cs typeface="Corbel" charset="0"/>
              </a:rPr>
              <a:t> </a:t>
            </a:r>
            <a:r>
              <a:rPr lang="en-US" sz="1600" dirty="0" err="1">
                <a:latin typeface="Corbel" charset="0"/>
                <a:ea typeface="Corbel" charset="0"/>
                <a:cs typeface="Corbel" charset="0"/>
              </a:rPr>
              <a:t>inwestycji</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podejmowane</a:t>
            </a:r>
            <a:r>
              <a:rPr lang="en-US" sz="1600" dirty="0">
                <a:latin typeface="Corbel" charset="0"/>
                <a:ea typeface="Corbel" charset="0"/>
                <a:cs typeface="Corbel" charset="0"/>
              </a:rPr>
              <a:t> </a:t>
            </a:r>
            <a:r>
              <a:rPr lang="en-US" sz="1600" dirty="0" err="1">
                <a:latin typeface="Corbel" charset="0"/>
                <a:ea typeface="Corbel" charset="0"/>
                <a:cs typeface="Corbel" charset="0"/>
              </a:rPr>
              <a:t>i</a:t>
            </a:r>
            <a:r>
              <a:rPr lang="en-US" sz="1600" dirty="0">
                <a:latin typeface="Corbel" charset="0"/>
                <a:ea typeface="Corbel" charset="0"/>
                <a:cs typeface="Corbel" charset="0"/>
              </a:rPr>
              <a:t> co </a:t>
            </a:r>
            <a:r>
              <a:rPr lang="en-US" sz="1600" dirty="0" err="1">
                <a:latin typeface="Corbel" charset="0"/>
                <a:ea typeface="Corbel" charset="0"/>
                <a:cs typeface="Corbel" charset="0"/>
              </a:rPr>
              <a:t>wpływa</a:t>
            </a:r>
            <a:r>
              <a:rPr lang="en-US" sz="1600" dirty="0">
                <a:latin typeface="Corbel" charset="0"/>
                <a:ea typeface="Corbel" charset="0"/>
                <a:cs typeface="Corbel" charset="0"/>
              </a:rPr>
              <a:t> </a:t>
            </a:r>
            <a:r>
              <a:rPr lang="en-US" sz="1600" dirty="0" err="1">
                <a:latin typeface="Corbel" charset="0"/>
                <a:ea typeface="Corbel" charset="0"/>
                <a:cs typeface="Corbel" charset="0"/>
              </a:rPr>
              <a:t>na</a:t>
            </a:r>
            <a:r>
              <a:rPr lang="en-US" sz="1600" dirty="0">
                <a:latin typeface="Corbel" charset="0"/>
                <a:ea typeface="Corbel" charset="0"/>
                <a:cs typeface="Corbel" charset="0"/>
              </a:rPr>
              <a:t> </a:t>
            </a:r>
            <a:r>
              <a:rPr lang="en-US" sz="1600" dirty="0" err="1">
                <a:latin typeface="Corbel" charset="0"/>
                <a:ea typeface="Corbel" charset="0"/>
                <a:cs typeface="Corbel" charset="0"/>
              </a:rPr>
              <a:t>decyzje</a:t>
            </a:r>
            <a:r>
              <a:rPr lang="en-US" sz="1600" dirty="0">
                <a:latin typeface="Corbel" charset="0"/>
                <a:ea typeface="Corbel" charset="0"/>
                <a:cs typeface="Corbel" charset="0"/>
              </a:rPr>
              <a:t> </a:t>
            </a:r>
            <a:r>
              <a:rPr lang="en-US" sz="1600" dirty="0" err="1">
                <a:latin typeface="Corbel" charset="0"/>
                <a:ea typeface="Corbel" charset="0"/>
                <a:cs typeface="Corbel" charset="0"/>
              </a:rPr>
              <a:t>lokalizacyjne</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r>
              <a:rPr lang="en-US" sz="1600" b="1" dirty="0" err="1">
                <a:latin typeface="Corbel" charset="0"/>
                <a:ea typeface="Corbel" charset="0"/>
                <a:cs typeface="Corbel" charset="0"/>
              </a:rPr>
              <a:t>Możliwości</a:t>
            </a:r>
            <a:endParaRPr lang="en-US" sz="1600" b="1"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Jakiego</a:t>
            </a:r>
            <a:r>
              <a:rPr lang="en-US" sz="1600" dirty="0">
                <a:latin typeface="Corbel" charset="0"/>
                <a:ea typeface="Corbel" charset="0"/>
                <a:cs typeface="Corbel" charset="0"/>
              </a:rPr>
              <a:t> </a:t>
            </a:r>
            <a:r>
              <a:rPr lang="en-US" sz="1600" dirty="0" err="1">
                <a:latin typeface="Corbel" charset="0"/>
                <a:ea typeface="Corbel" charset="0"/>
                <a:cs typeface="Corbel" charset="0"/>
              </a:rPr>
              <a:t>typu</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mogą</a:t>
            </a:r>
            <a:r>
              <a:rPr lang="en-US" sz="1600" dirty="0">
                <a:latin typeface="Corbel" charset="0"/>
                <a:ea typeface="Corbel" charset="0"/>
                <a:cs typeface="Corbel" charset="0"/>
              </a:rPr>
              <a:t> </a:t>
            </a:r>
            <a:r>
              <a:rPr lang="en-US" sz="1600" dirty="0" err="1">
                <a:latin typeface="Corbel" charset="0"/>
                <a:ea typeface="Corbel" charset="0"/>
                <a:cs typeface="Corbel" charset="0"/>
              </a:rPr>
              <a:t>zrobić</a:t>
            </a:r>
            <a:r>
              <a:rPr lang="en-US" sz="1600" dirty="0">
                <a:latin typeface="Corbel" charset="0"/>
                <a:ea typeface="Corbel" charset="0"/>
                <a:cs typeface="Corbel" charset="0"/>
              </a:rPr>
              <a:t> </a:t>
            </a:r>
            <a:r>
              <a:rPr lang="en-US" sz="1600" dirty="0" err="1">
                <a:latin typeface="Corbel" charset="0"/>
                <a:ea typeface="Corbel" charset="0"/>
                <a:cs typeface="Corbel" charset="0"/>
              </a:rPr>
              <a:t>firmy</a:t>
            </a:r>
            <a:r>
              <a:rPr lang="en-US" sz="1600" dirty="0">
                <a:latin typeface="Corbel" charset="0"/>
                <a:ea typeface="Corbel" charset="0"/>
                <a:cs typeface="Corbel" charset="0"/>
              </a:rPr>
              <a:t>? </a:t>
            </a:r>
          </a:p>
          <a:p>
            <a:pPr marL="285750" indent="-285750">
              <a:buFontTx/>
              <a:buChar char="-"/>
            </a:pPr>
            <a:r>
              <a:rPr lang="en-US" sz="1600" dirty="0" err="1">
                <a:latin typeface="Corbel" charset="0"/>
                <a:ea typeface="Corbel" charset="0"/>
                <a:cs typeface="Corbel" charset="0"/>
              </a:rPr>
              <a:t>Jak</a:t>
            </a:r>
            <a:r>
              <a:rPr lang="en-US" sz="1600" dirty="0">
                <a:latin typeface="Corbel" charset="0"/>
                <a:ea typeface="Corbel" charset="0"/>
                <a:cs typeface="Corbel" charset="0"/>
              </a:rPr>
              <a:t> </a:t>
            </a:r>
            <a:r>
              <a:rPr lang="en-US" sz="1600" dirty="0" err="1">
                <a:latin typeface="Corbel" charset="0"/>
                <a:ea typeface="Corbel" charset="0"/>
                <a:cs typeface="Corbel" charset="0"/>
              </a:rPr>
              <a:t>istotne</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te</a:t>
            </a:r>
            <a:r>
              <a:rPr lang="en-US" sz="1600" dirty="0">
                <a:latin typeface="Corbel" charset="0"/>
                <a:ea typeface="Corbel" charset="0"/>
                <a:cs typeface="Corbel" charset="0"/>
              </a:rPr>
              <a:t> </a:t>
            </a:r>
            <a:r>
              <a:rPr lang="en-US" sz="1600" dirty="0" err="1">
                <a:latin typeface="Corbel" charset="0"/>
                <a:ea typeface="Corbel" charset="0"/>
                <a:cs typeface="Corbel" charset="0"/>
              </a:rPr>
              <a:t>inwestycje</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regionu</a:t>
            </a:r>
            <a:r>
              <a:rPr lang="en-US" sz="1600" dirty="0">
                <a:latin typeface="Corbel" charset="0"/>
                <a:ea typeface="Corbel" charset="0"/>
                <a:cs typeface="Corbel" charset="0"/>
              </a:rPr>
              <a:t> I </a:t>
            </a:r>
            <a:r>
              <a:rPr lang="en-US" sz="1600" dirty="0" err="1">
                <a:latin typeface="Corbel" charset="0"/>
                <a:ea typeface="Corbel" charset="0"/>
                <a:cs typeface="Corbel" charset="0"/>
              </a:rPr>
              <a:t>ile</a:t>
            </a:r>
            <a:r>
              <a:rPr lang="en-US" sz="1600" dirty="0">
                <a:latin typeface="Corbel" charset="0"/>
                <a:ea typeface="Corbel" charset="0"/>
                <a:cs typeface="Corbel" charset="0"/>
              </a:rPr>
              <a:t> jest </a:t>
            </a:r>
            <a:r>
              <a:rPr lang="en-US" sz="1600" dirty="0" err="1">
                <a:latin typeface="Corbel" charset="0"/>
                <a:ea typeface="Corbel" charset="0"/>
                <a:cs typeface="Corbel" charset="0"/>
              </a:rPr>
              <a:t>potecjalnych</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r>
              <a:rPr lang="en-US" sz="1600" b="1" dirty="0" err="1">
                <a:latin typeface="Corbel" charset="0"/>
                <a:ea typeface="Corbel" charset="0"/>
                <a:cs typeface="Corbel" charset="0"/>
              </a:rPr>
              <a:t>Mocne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słabe</a:t>
            </a:r>
            <a:r>
              <a:rPr lang="en-US" sz="1600" b="1" dirty="0">
                <a:latin typeface="Corbel" charset="0"/>
                <a:ea typeface="Corbel" charset="0"/>
                <a:cs typeface="Corbel" charset="0"/>
              </a:rPr>
              <a:t> </a:t>
            </a:r>
            <a:r>
              <a:rPr lang="en-US" sz="1600" b="1" dirty="0" err="1">
                <a:latin typeface="Corbel" charset="0"/>
                <a:ea typeface="Corbel" charset="0"/>
                <a:cs typeface="Corbel" charset="0"/>
              </a:rPr>
              <a:t>strony</a:t>
            </a:r>
            <a:endParaRPr lang="en-US" sz="1600" b="1" dirty="0">
              <a:latin typeface="Corbel" charset="0"/>
              <a:ea typeface="Corbel" charset="0"/>
              <a:cs typeface="Corbel" charset="0"/>
            </a:endParaRPr>
          </a:p>
          <a:p>
            <a:pPr marL="285750" indent="-285750">
              <a:buFontTx/>
              <a:buChar char="-"/>
            </a:pPr>
            <a:r>
              <a:rPr lang="en-US" sz="1600" dirty="0">
                <a:latin typeface="Corbel" charset="0"/>
                <a:ea typeface="Corbel" charset="0"/>
                <a:cs typeface="Corbel" charset="0"/>
              </a:rPr>
              <a:t>W </a:t>
            </a:r>
            <a:r>
              <a:rPr lang="en-US" sz="1600" dirty="0" err="1">
                <a:latin typeface="Corbel" charset="0"/>
                <a:ea typeface="Corbel" charset="0"/>
                <a:cs typeface="Corbel" charset="0"/>
              </a:rPr>
              <a:t>jaki</a:t>
            </a:r>
            <a:r>
              <a:rPr lang="en-US" sz="1600" dirty="0">
                <a:latin typeface="Corbel" charset="0"/>
                <a:ea typeface="Corbel" charset="0"/>
                <a:cs typeface="Corbel" charset="0"/>
              </a:rPr>
              <a:t> </a:t>
            </a:r>
            <a:r>
              <a:rPr lang="en-US" sz="1600" dirty="0" err="1">
                <a:latin typeface="Corbel" charset="0"/>
                <a:ea typeface="Corbel" charset="0"/>
                <a:cs typeface="Corbel" charset="0"/>
              </a:rPr>
              <a:t>sposób</a:t>
            </a:r>
            <a:r>
              <a:rPr lang="en-US" sz="1600" dirty="0">
                <a:latin typeface="Corbel" charset="0"/>
                <a:ea typeface="Corbel" charset="0"/>
                <a:cs typeface="Corbel" charset="0"/>
              </a:rPr>
              <a:t> region </a:t>
            </a:r>
            <a:r>
              <a:rPr lang="en-US" sz="1600" dirty="0" err="1">
                <a:latin typeface="Corbel" charset="0"/>
                <a:ea typeface="Corbel" charset="0"/>
                <a:cs typeface="Corbel" charset="0"/>
              </a:rPr>
              <a:t>będzie</a:t>
            </a:r>
            <a:r>
              <a:rPr lang="en-US" sz="1600" dirty="0">
                <a:latin typeface="Corbel" charset="0"/>
                <a:ea typeface="Corbel" charset="0"/>
                <a:cs typeface="Corbel" charset="0"/>
              </a:rPr>
              <a:t> </a:t>
            </a:r>
            <a:r>
              <a:rPr lang="en-US" sz="1600" dirty="0" err="1">
                <a:latin typeface="Corbel" charset="0"/>
                <a:ea typeface="Corbel" charset="0"/>
                <a:cs typeface="Corbel" charset="0"/>
              </a:rPr>
              <a:t>bardziej</a:t>
            </a:r>
            <a:r>
              <a:rPr lang="en-US" sz="1600" dirty="0">
                <a:latin typeface="Corbel" charset="0"/>
                <a:ea typeface="Corbel" charset="0"/>
                <a:cs typeface="Corbel" charset="0"/>
              </a:rPr>
              <a:t> </a:t>
            </a:r>
            <a:r>
              <a:rPr lang="en-US" sz="1600" dirty="0" err="1">
                <a:latin typeface="Corbel" charset="0"/>
                <a:ea typeface="Corbel" charset="0"/>
                <a:cs typeface="Corbel" charset="0"/>
              </a:rPr>
              <a:t>atrakcyjny</a:t>
            </a:r>
            <a:r>
              <a:rPr lang="en-US" sz="1600" dirty="0">
                <a:latin typeface="Corbel" charset="0"/>
                <a:ea typeface="Corbel" charset="0"/>
                <a:cs typeface="Corbel" charset="0"/>
              </a:rPr>
              <a:t> </a:t>
            </a:r>
            <a:r>
              <a:rPr lang="en-US" sz="1600" dirty="0" err="1">
                <a:latin typeface="Corbel" charset="0"/>
                <a:ea typeface="Corbel" charset="0"/>
                <a:cs typeface="Corbel" charset="0"/>
              </a:rPr>
              <a:t>dla</a:t>
            </a:r>
            <a:r>
              <a:rPr lang="en-US" sz="1600" dirty="0">
                <a:latin typeface="Corbel" charset="0"/>
                <a:ea typeface="Corbel" charset="0"/>
                <a:cs typeface="Corbel" charset="0"/>
              </a:rPr>
              <a:t> </a:t>
            </a:r>
            <a:r>
              <a:rPr lang="en-US" sz="1600" dirty="0" err="1">
                <a:latin typeface="Corbel" charset="0"/>
                <a:ea typeface="Corbel" charset="0"/>
                <a:cs typeface="Corbel" charset="0"/>
              </a:rPr>
              <a:t>inwestorów</a:t>
            </a:r>
            <a:r>
              <a:rPr lang="en-US" sz="1600" dirty="0">
                <a:latin typeface="Corbel" charset="0"/>
                <a:ea typeface="Corbel" charset="0"/>
                <a:cs typeface="Corbel" charset="0"/>
              </a:rPr>
              <a:t>?</a:t>
            </a:r>
          </a:p>
          <a:p>
            <a:pPr marL="285750" indent="-285750">
              <a:buFontTx/>
              <a:buChar char="-"/>
            </a:pPr>
            <a:r>
              <a:rPr lang="en-US" sz="1600" dirty="0" err="1">
                <a:latin typeface="Corbel" charset="0"/>
                <a:ea typeface="Corbel" charset="0"/>
                <a:cs typeface="Corbel" charset="0"/>
              </a:rPr>
              <a:t>Jakie</a:t>
            </a:r>
            <a:r>
              <a:rPr lang="en-US" sz="1600" dirty="0">
                <a:latin typeface="Corbel" charset="0"/>
                <a:ea typeface="Corbel" charset="0"/>
                <a:cs typeface="Corbel" charset="0"/>
              </a:rPr>
              <a:t> </a:t>
            </a:r>
            <a:r>
              <a:rPr lang="en-US" sz="1600" dirty="0" err="1">
                <a:latin typeface="Corbel" charset="0"/>
                <a:ea typeface="Corbel" charset="0"/>
                <a:cs typeface="Corbel" charset="0"/>
              </a:rPr>
              <a:t>są</a:t>
            </a:r>
            <a:r>
              <a:rPr lang="en-US" sz="1600" dirty="0">
                <a:latin typeface="Corbel" charset="0"/>
                <a:ea typeface="Corbel" charset="0"/>
                <a:cs typeface="Corbel" charset="0"/>
              </a:rPr>
              <a:t> </a:t>
            </a:r>
            <a:r>
              <a:rPr lang="en-US" sz="1600" dirty="0" err="1">
                <a:latin typeface="Corbel" charset="0"/>
                <a:ea typeface="Corbel" charset="0"/>
                <a:cs typeface="Corbel" charset="0"/>
              </a:rPr>
              <a:t>zalety</a:t>
            </a:r>
            <a:r>
              <a:rPr lang="en-US" sz="1600" dirty="0">
                <a:latin typeface="Corbel" charset="0"/>
                <a:ea typeface="Corbel" charset="0"/>
                <a:cs typeface="Corbel" charset="0"/>
              </a:rPr>
              <a:t> </a:t>
            </a:r>
            <a:r>
              <a:rPr lang="en-US" sz="1600" dirty="0" err="1">
                <a:latin typeface="Corbel" charset="0"/>
                <a:ea typeface="Corbel" charset="0"/>
                <a:cs typeface="Corbel" charset="0"/>
              </a:rPr>
              <a:t>regionu</a:t>
            </a:r>
            <a:r>
              <a:rPr lang="en-US" sz="1600" dirty="0">
                <a:latin typeface="Corbel" charset="0"/>
                <a:ea typeface="Corbel" charset="0"/>
                <a:cs typeface="Corbel" charset="0"/>
              </a:rPr>
              <a:t> w </a:t>
            </a:r>
            <a:r>
              <a:rPr lang="en-US" sz="1600" dirty="0" err="1">
                <a:latin typeface="Corbel" charset="0"/>
                <a:ea typeface="Corbel" charset="0"/>
                <a:cs typeface="Corbel" charset="0"/>
              </a:rPr>
              <a:t>porównaniu</a:t>
            </a:r>
            <a:r>
              <a:rPr lang="en-US" sz="1600" dirty="0">
                <a:latin typeface="Corbel" charset="0"/>
                <a:ea typeface="Corbel" charset="0"/>
                <a:cs typeface="Corbel" charset="0"/>
              </a:rPr>
              <a:t> do </a:t>
            </a:r>
            <a:r>
              <a:rPr lang="en-US" sz="1600" dirty="0" err="1">
                <a:latin typeface="Corbel" charset="0"/>
                <a:ea typeface="Corbel" charset="0"/>
                <a:cs typeface="Corbel" charset="0"/>
              </a:rPr>
              <a:t>konkurentów</a:t>
            </a:r>
            <a:r>
              <a:rPr lang="en-US" sz="1600" dirty="0">
                <a:latin typeface="Corbel" charset="0"/>
                <a:ea typeface="Corbel" charset="0"/>
                <a:cs typeface="Corbel" charset="0"/>
              </a:rPr>
              <a:t>?</a:t>
            </a:r>
          </a:p>
          <a:p>
            <a:pPr marL="285750" indent="-285750">
              <a:buFontTx/>
              <a:buChar char="-"/>
            </a:pPr>
            <a:endParaRPr lang="en-US" sz="1600" dirty="0">
              <a:latin typeface="Corbel" charset="0"/>
              <a:ea typeface="Corbel" charset="0"/>
              <a:cs typeface="Corbel" charset="0"/>
            </a:endParaRPr>
          </a:p>
          <a:p>
            <a:r>
              <a:rPr lang="en-US" sz="1600" b="1" dirty="0" err="1">
                <a:latin typeface="Corbel" charset="0"/>
                <a:ea typeface="Corbel" charset="0"/>
                <a:cs typeface="Corbel" charset="0"/>
              </a:rPr>
              <a:t>Grupy</a:t>
            </a:r>
            <a:r>
              <a:rPr lang="en-US" sz="1600" b="1" dirty="0">
                <a:latin typeface="Corbel" charset="0"/>
                <a:ea typeface="Corbel" charset="0"/>
                <a:cs typeface="Corbel" charset="0"/>
              </a:rPr>
              <a:t> </a:t>
            </a:r>
            <a:r>
              <a:rPr lang="en-US" sz="1600" b="1" dirty="0" err="1">
                <a:latin typeface="Corbel" charset="0"/>
                <a:ea typeface="Corbel" charset="0"/>
                <a:cs typeface="Corbel" charset="0"/>
              </a:rPr>
              <a:t>docelowe</a:t>
            </a:r>
            <a:endParaRPr lang="en-US" sz="1600" b="1"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Rodzaje</a:t>
            </a:r>
            <a:r>
              <a:rPr lang="en-US" sz="1600" dirty="0">
                <a:latin typeface="Corbel" charset="0"/>
                <a:ea typeface="Corbel" charset="0"/>
                <a:cs typeface="Corbel" charset="0"/>
              </a:rPr>
              <a:t> firm</a:t>
            </a:r>
          </a:p>
          <a:p>
            <a:pPr marL="285750" indent="-285750">
              <a:buFontTx/>
              <a:buChar char="-"/>
            </a:pPr>
            <a:r>
              <a:rPr lang="en-US" sz="1600" dirty="0" err="1">
                <a:latin typeface="Corbel" charset="0"/>
                <a:ea typeface="Corbel" charset="0"/>
                <a:cs typeface="Corbel" charset="0"/>
              </a:rPr>
              <a:t>Typy</a:t>
            </a:r>
            <a:r>
              <a:rPr lang="en-US" sz="1600" dirty="0">
                <a:latin typeface="Corbel" charset="0"/>
                <a:ea typeface="Corbel" charset="0"/>
                <a:cs typeface="Corbel" charset="0"/>
              </a:rPr>
              <a:t> </a:t>
            </a:r>
            <a:r>
              <a:rPr lang="en-US" sz="1600" dirty="0" err="1">
                <a:latin typeface="Corbel" charset="0"/>
                <a:ea typeface="Corbel" charset="0"/>
                <a:cs typeface="Corbel" charset="0"/>
              </a:rPr>
              <a:t>działań</a:t>
            </a:r>
            <a:endParaRPr lang="en-US" sz="1600" dirty="0">
              <a:latin typeface="Corbel" charset="0"/>
              <a:ea typeface="Corbel" charset="0"/>
              <a:cs typeface="Corbel" charset="0"/>
            </a:endParaRPr>
          </a:p>
          <a:p>
            <a:pPr marL="285750" indent="-285750">
              <a:buFontTx/>
              <a:buChar char="-"/>
            </a:pPr>
            <a:r>
              <a:rPr lang="en-US" sz="1600" dirty="0" err="1">
                <a:latin typeface="Corbel" charset="0"/>
                <a:ea typeface="Corbel" charset="0"/>
                <a:cs typeface="Corbel" charset="0"/>
              </a:rPr>
              <a:t>Pochodzenie</a:t>
            </a:r>
            <a:r>
              <a:rPr lang="en-US" sz="1600" dirty="0">
                <a:latin typeface="Corbel" charset="0"/>
                <a:ea typeface="Corbel" charset="0"/>
                <a:cs typeface="Corbel" charset="0"/>
              </a:rPr>
              <a:t> </a:t>
            </a:r>
            <a:r>
              <a:rPr lang="en-US" sz="1600" dirty="0" err="1">
                <a:latin typeface="Corbel" charset="0"/>
                <a:ea typeface="Corbel" charset="0"/>
                <a:cs typeface="Corbel" charset="0"/>
              </a:rPr>
              <a:t>geograficzne</a:t>
            </a:r>
            <a:endParaRPr lang="en-US" sz="1600" dirty="0">
              <a:latin typeface="Corbel" charset="0"/>
              <a:ea typeface="Corbel" charset="0"/>
              <a:cs typeface="Corbel" charset="0"/>
            </a:endParaRPr>
          </a:p>
        </p:txBody>
      </p:sp>
    </p:spTree>
    <p:extLst>
      <p:ext uri="{BB962C8B-B14F-4D97-AF65-F5344CB8AC3E}">
        <p14:creationId xmlns:p14="http://schemas.microsoft.com/office/powerpoint/2010/main" val="13656159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sektorów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r>
              <a:rPr lang="pl-PL" sz="2800" dirty="0">
                <a:latin typeface="Corbel" charset="0"/>
                <a:ea typeface="Corbel" charset="0"/>
                <a:cs typeface="Corbel" charset="0"/>
              </a:rPr>
              <a:t> </a:t>
            </a:r>
            <a:r>
              <a:rPr lang="en-US" sz="2800" dirty="0">
                <a:latin typeface="Corbel" charset="0"/>
                <a:ea typeface="Corbel" charset="0"/>
                <a:cs typeface="Corbel" charset="0"/>
              </a:rPr>
              <a:t>– </a:t>
            </a:r>
            <a:r>
              <a:rPr lang="en-US" sz="2800" dirty="0" err="1">
                <a:latin typeface="Corbel" charset="0"/>
                <a:ea typeface="Corbel" charset="0"/>
                <a:cs typeface="Corbel" charset="0"/>
              </a:rPr>
              <a:t>segmentacja</a:t>
            </a:r>
            <a:r>
              <a:rPr lang="en-US" sz="2800" dirty="0">
                <a:latin typeface="Corbel" charset="0"/>
                <a:ea typeface="Corbel" charset="0"/>
                <a:cs typeface="Corbel" charset="0"/>
              </a:rPr>
              <a:t> </a:t>
            </a:r>
            <a:r>
              <a:rPr lang="en-US" sz="2800" dirty="0" err="1">
                <a:latin typeface="Corbel" charset="0"/>
                <a:ea typeface="Corbel" charset="0"/>
                <a:cs typeface="Corbel" charset="0"/>
              </a:rPr>
              <a:t>sektora</a:t>
            </a:r>
            <a:endParaRPr lang="en-US" sz="2800" dirty="0">
              <a:latin typeface="Corbel" charset="0"/>
              <a:ea typeface="Corbel" charset="0"/>
              <a:cs typeface="Corbel" charset="0"/>
            </a:endParaRPr>
          </a:p>
        </p:txBody>
      </p:sp>
      <p:sp>
        <p:nvSpPr>
          <p:cNvPr id="4" name="Rectangle 22"/>
          <p:cNvSpPr/>
          <p:nvPr/>
        </p:nvSpPr>
        <p:spPr bwMode="gray">
          <a:xfrm>
            <a:off x="7293669" y="2019300"/>
            <a:ext cx="2193231" cy="4569231"/>
          </a:xfrm>
          <a:prstGeom prst="rect">
            <a:avLst/>
          </a:pr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Diagnostic	Antibodies</a:t>
            </a: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Peptides, 	Conjugates, 	</a:t>
            </a:r>
            <a:r>
              <a:rPr lang="en-US" sz="1422" err="1">
                <a:ln w="0"/>
                <a:solidFill>
                  <a:schemeClr val="tx1"/>
                </a:solidFill>
                <a:effectLst>
                  <a:outerShdw blurRad="38100" dist="19050" dir="2700000" algn="tl" rotWithShape="0">
                    <a:schemeClr val="dk1">
                      <a:alpha val="40000"/>
                    </a:schemeClr>
                  </a:outerShdw>
                </a:effectLst>
                <a:latin typeface="+mj-lt"/>
                <a:cs typeface="Arial" pitchFamily="34" charset="0"/>
              </a:rPr>
              <a:t>Oligonucleo</a:t>
            </a:r>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tides 	synthesis</a:t>
            </a: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DNA 	diagnostics</a:t>
            </a: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Biosensors, 	</a:t>
            </a:r>
            <a:r>
              <a:rPr lang="en-US" sz="1422" err="1">
                <a:ln w="0"/>
                <a:solidFill>
                  <a:schemeClr val="tx1"/>
                </a:solidFill>
                <a:effectLst>
                  <a:outerShdw blurRad="38100" dist="19050" dir="2700000" algn="tl" rotWithShape="0">
                    <a:schemeClr val="dk1">
                      <a:alpha val="40000"/>
                    </a:schemeClr>
                  </a:outerShdw>
                </a:effectLst>
                <a:latin typeface="+mj-lt"/>
                <a:cs typeface="Arial" pitchFamily="34" charset="0"/>
              </a:rPr>
              <a:t>biomonitorin</a:t>
            </a:r>
            <a:endParaRPr lang="en-US" sz="1422">
              <a:ln w="0"/>
              <a:solidFill>
                <a:schemeClr val="tx1"/>
              </a:solidFill>
              <a:effectLst>
                <a:outerShdw blurRad="38100" dist="19050" dir="2700000" algn="tl" rotWithShape="0">
                  <a:schemeClr val="dk1">
                    <a:alpha val="40000"/>
                  </a:schemeClr>
                </a:outerShdw>
              </a:effectLst>
              <a:latin typeface="+mj-lt"/>
              <a:cs typeface="Arial" pitchFamily="34" charset="0"/>
            </a:endParaRP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Genome 	</a:t>
            </a:r>
            <a:r>
              <a:rPr lang="en-US" sz="1422" err="1">
                <a:ln w="0"/>
                <a:solidFill>
                  <a:schemeClr val="tx1"/>
                </a:solidFill>
                <a:effectLst>
                  <a:outerShdw blurRad="38100" dist="19050" dir="2700000" algn="tl" rotWithShape="0">
                    <a:schemeClr val="dk1">
                      <a:alpha val="40000"/>
                    </a:schemeClr>
                  </a:outerShdw>
                </a:effectLst>
                <a:latin typeface="+mj-lt"/>
                <a:cs typeface="Arial" pitchFamily="34" charset="0"/>
              </a:rPr>
              <a:t>analysing</a:t>
            </a:r>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techniques</a:t>
            </a: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Bio-data-	informatics</a:t>
            </a:r>
          </a:p>
          <a:p>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	Bio-	informatics</a:t>
            </a:r>
          </a:p>
        </p:txBody>
      </p:sp>
      <p:sp>
        <p:nvSpPr>
          <p:cNvPr id="5" name="Freeform 27"/>
          <p:cNvSpPr/>
          <p:nvPr/>
        </p:nvSpPr>
        <p:spPr bwMode="gray">
          <a:xfrm>
            <a:off x="5066906" y="2023915"/>
            <a:ext cx="2663061" cy="3881586"/>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Plant biotechnology</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Animal biotechnology</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Environmental biotechnology</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Industrial biotechnology</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Medical and pharmaceutical biotechnology</a:t>
            </a:r>
          </a:p>
          <a:p>
            <a:pPr defTabSz="814034">
              <a:spcBef>
                <a:spcPct val="20000"/>
              </a:spcBef>
            </a:pPr>
            <a:r>
              <a:rPr lang="en-US" sz="1422" dirty="0">
                <a:ln w="0"/>
                <a:solidFill>
                  <a:srgbClr val="FFFFFF"/>
                </a:solidFill>
                <a:effectLst>
                  <a:outerShdw blurRad="38100" dist="19050" dir="2700000" algn="tl" rotWithShape="0">
                    <a:schemeClr val="dk1">
                      <a:alpha val="40000"/>
                    </a:schemeClr>
                  </a:outerShdw>
                </a:effectLst>
                <a:latin typeface="+mj-lt"/>
                <a:cs typeface="Arial" pitchFamily="34" charset="0"/>
              </a:rPr>
              <a:t>Diagnostics and bioinformatics</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Biotech service suppliers</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Biotech material suppliers</a:t>
            </a:r>
          </a:p>
        </p:txBody>
      </p:sp>
      <p:sp>
        <p:nvSpPr>
          <p:cNvPr id="6" name="Freeform 27"/>
          <p:cNvSpPr/>
          <p:nvPr/>
        </p:nvSpPr>
        <p:spPr bwMode="gray">
          <a:xfrm>
            <a:off x="2840142" y="2021607"/>
            <a:ext cx="2663061" cy="2397995"/>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indent="-96717" defTabSz="814034">
              <a:spcBef>
                <a:spcPct val="20000"/>
              </a:spcBef>
              <a:buFont typeface="Arial" pitchFamily="34" charset="0"/>
              <a:buChar char="•"/>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Pharmaceuticals</a:t>
            </a:r>
          </a:p>
          <a:p>
            <a:pPr indent="-96717" defTabSz="814034">
              <a:spcBef>
                <a:spcPct val="20000"/>
              </a:spcBef>
              <a:buFont typeface="Arial" pitchFamily="34" charset="0"/>
              <a:buChar char="•"/>
            </a:pPr>
            <a:r>
              <a:rPr lang="en-US" sz="1422" dirty="0">
                <a:ln w="0"/>
                <a:solidFill>
                  <a:srgbClr val="FFFFFF"/>
                </a:solidFill>
                <a:effectLst>
                  <a:outerShdw blurRad="38100" dist="19050" dir="2700000" algn="tl" rotWithShape="0">
                    <a:schemeClr val="dk1">
                      <a:alpha val="40000"/>
                    </a:schemeClr>
                  </a:outerShdw>
                </a:effectLst>
                <a:latin typeface="+mj-lt"/>
                <a:cs typeface="Arial" pitchFamily="34" charset="0"/>
              </a:rPr>
              <a:t>Biotechnology</a:t>
            </a:r>
          </a:p>
          <a:p>
            <a:pPr indent="-96717" defTabSz="814034">
              <a:spcBef>
                <a:spcPct val="20000"/>
              </a:spcBef>
              <a:buFont typeface="Arial" pitchFamily="34" charset="0"/>
              <a:buChar char="•"/>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Medical devices</a:t>
            </a:r>
          </a:p>
          <a:p>
            <a:pPr indent="-96717" defTabSz="814034">
              <a:spcBef>
                <a:spcPct val="20000"/>
              </a:spcBef>
              <a:buFont typeface="Arial" pitchFamily="34" charset="0"/>
              <a:buChar char="•"/>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Healthcare services</a:t>
            </a:r>
          </a:p>
          <a:p>
            <a:pPr defTabSz="814034">
              <a:spcBef>
                <a:spcPct val="20000"/>
              </a:spcBef>
              <a:buFont typeface="Arial" pitchFamily="34" charset="0"/>
              <a:buChar char="•"/>
            </a:pPr>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p:txBody>
      </p:sp>
      <p:sp>
        <p:nvSpPr>
          <p:cNvPr id="7" name="Freeform 27"/>
          <p:cNvSpPr/>
          <p:nvPr/>
        </p:nvSpPr>
        <p:spPr bwMode="gray">
          <a:xfrm>
            <a:off x="613378" y="2019301"/>
            <a:ext cx="2663061" cy="1676400"/>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Life Sciences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10803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2"/>
          <p:cNvSpPr/>
          <p:nvPr/>
        </p:nvSpPr>
        <p:spPr bwMode="gray">
          <a:xfrm>
            <a:off x="7293669" y="2019300"/>
            <a:ext cx="2193231" cy="3429001"/>
          </a:xfrm>
          <a:prstGeom prst="rect">
            <a:avLst/>
          </a:pr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Paint</a:t>
            </a:r>
          </a:p>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Ceramic</a:t>
            </a:r>
          </a:p>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Water 	Treatment</a:t>
            </a:r>
          </a:p>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Detergents</a:t>
            </a:r>
          </a:p>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Textiles</a:t>
            </a:r>
          </a:p>
          <a:p>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	Mining</a:t>
            </a:r>
          </a:p>
          <a:p>
            <a:endParaRPr lang="en-US" sz="1422">
              <a:ln w="0"/>
              <a:solidFill>
                <a:srgbClr val="003B4D"/>
              </a:solidFill>
              <a:effectLst>
                <a:outerShdw blurRad="38100" dist="19050" dir="2700000" algn="tl" rotWithShape="0">
                  <a:schemeClr val="dk1">
                    <a:alpha val="40000"/>
                  </a:schemeClr>
                </a:outerShdw>
              </a:effectLst>
              <a:latin typeface="+mj-lt"/>
              <a:cs typeface="Arial" pitchFamily="34" charset="0"/>
            </a:endParaRPr>
          </a:p>
        </p:txBody>
      </p:sp>
      <p:sp>
        <p:nvSpPr>
          <p:cNvPr id="5" name="Freeform 27"/>
          <p:cNvSpPr/>
          <p:nvPr/>
        </p:nvSpPr>
        <p:spPr bwMode="gray">
          <a:xfrm>
            <a:off x="5066906" y="2023915"/>
            <a:ext cx="2663061" cy="3424386"/>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Adhesives and Sealants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Antioxidants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Biocides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Catalysts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Petroleum refining catalysts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Emission control catalysts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Flame Retardants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Flavors and Fragrances</a:t>
            </a:r>
          </a:p>
          <a:p>
            <a:pPr defTabSz="814034">
              <a:spcBef>
                <a:spcPct val="20000"/>
              </a:spcBef>
            </a:pPr>
            <a:r>
              <a:rPr lang="en-US" sz="1422" dirty="0">
                <a:ln w="0"/>
                <a:solidFill>
                  <a:srgbClr val="003B4D"/>
                </a:solidFill>
                <a:effectLst>
                  <a:outerShdw blurRad="38100" dist="19050" dir="2700000" algn="tl" rotWithShape="0">
                    <a:schemeClr val="dk1">
                      <a:alpha val="40000"/>
                    </a:schemeClr>
                  </a:outerShdw>
                </a:effectLst>
                <a:latin typeface="+mj-lt"/>
                <a:cs typeface="Arial" pitchFamily="34" charset="0"/>
              </a:rPr>
              <a:t>Specialty Coatings</a:t>
            </a:r>
          </a:p>
          <a:p>
            <a:pPr defTabSz="814034">
              <a:spcBef>
                <a:spcPct val="20000"/>
              </a:spcBef>
            </a:pPr>
            <a:r>
              <a:rPr lang="en-US" sz="1422" dirty="0">
                <a:ln w="0"/>
                <a:solidFill>
                  <a:srgbClr val="FFFFFF"/>
                </a:solidFill>
                <a:effectLst>
                  <a:outerShdw blurRad="38100" dist="19050" dir="2700000" algn="tl" rotWithShape="0">
                    <a:schemeClr val="dk1">
                      <a:alpha val="40000"/>
                    </a:schemeClr>
                  </a:outerShdw>
                </a:effectLst>
                <a:latin typeface="+mj-lt"/>
                <a:cs typeface="Arial" pitchFamily="34" charset="0"/>
              </a:rPr>
              <a:t>Specialty Polymers</a:t>
            </a:r>
          </a:p>
        </p:txBody>
      </p:sp>
      <p:sp>
        <p:nvSpPr>
          <p:cNvPr id="6" name="Freeform 27"/>
          <p:cNvSpPr/>
          <p:nvPr/>
        </p:nvSpPr>
        <p:spPr bwMode="gray">
          <a:xfrm>
            <a:off x="2840142" y="2021608"/>
            <a:ext cx="2663061" cy="2071376"/>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marL="285750" indent="-285750" defTabSz="814034">
              <a:spcBef>
                <a:spcPct val="20000"/>
              </a:spcBef>
              <a:buFont typeface="Arial" charset="0"/>
              <a:buChar char="•"/>
            </a:pPr>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Commodity chemicals</a:t>
            </a:r>
          </a:p>
          <a:p>
            <a:pPr marL="285750" indent="-285750" defTabSz="814034">
              <a:spcBef>
                <a:spcPct val="20000"/>
              </a:spcBef>
              <a:buFont typeface="Arial" charset="0"/>
              <a:buChar char="•"/>
            </a:pPr>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Specialty chemicals</a:t>
            </a:r>
          </a:p>
          <a:p>
            <a:pPr defTabSz="814034">
              <a:spcBef>
                <a:spcPct val="20000"/>
              </a:spcBef>
              <a:buFont typeface="Arial" pitchFamily="34" charset="0"/>
              <a:buChar char="•"/>
            </a:pPr>
            <a:endParaRPr lang="en-US" sz="1422">
              <a:ln w="0"/>
              <a:solidFill>
                <a:srgbClr val="003B4D"/>
              </a:solidFill>
              <a:effectLst>
                <a:outerShdw blurRad="38100" dist="19050" dir="2700000" algn="tl" rotWithShape="0">
                  <a:schemeClr val="dk1">
                    <a:alpha val="40000"/>
                  </a:schemeClr>
                </a:outerShdw>
              </a:effectLst>
              <a:latin typeface="+mj-lt"/>
              <a:cs typeface="Arial" pitchFamily="34" charset="0"/>
            </a:endParaRPr>
          </a:p>
        </p:txBody>
      </p:sp>
      <p:sp>
        <p:nvSpPr>
          <p:cNvPr id="7" name="Freeform 27"/>
          <p:cNvSpPr/>
          <p:nvPr/>
        </p:nvSpPr>
        <p:spPr bwMode="gray">
          <a:xfrm>
            <a:off x="613378" y="2019301"/>
            <a:ext cx="2663061" cy="1485900"/>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a:ln w="0"/>
                <a:solidFill>
                  <a:srgbClr val="003B4D"/>
                </a:solidFill>
                <a:effectLst>
                  <a:outerShdw blurRad="38100" dist="19050" dir="2700000" algn="tl" rotWithShape="0">
                    <a:schemeClr val="dk1">
                      <a:alpha val="40000"/>
                    </a:schemeClr>
                  </a:outerShdw>
                </a:effectLst>
                <a:latin typeface="+mj-lt"/>
                <a:cs typeface="Arial" pitchFamily="34" charset="0"/>
              </a:rPr>
              <a:t>Chemical</a:t>
            </a:r>
          </a:p>
        </p:txBody>
      </p:sp>
      <p:sp>
        <p:nvSpPr>
          <p:cNvPr id="9" name="Text Placeholder 1"/>
          <p:cNvSpPr>
            <a:spLocks noGrp="1"/>
          </p:cNvSpPr>
          <p:nvPr>
            <p:ph type="body" sz="quarter" idx="10"/>
          </p:nvPr>
        </p:nvSpPr>
        <p:spPr>
          <a:xfrm>
            <a:off x="654626" y="838200"/>
            <a:ext cx="6261549" cy="457200"/>
          </a:xfrm>
        </p:spPr>
        <p:txBody>
          <a:bodyPr/>
          <a:lstStyle/>
          <a:p>
            <a:r>
              <a:rPr lang="en-US" sz="280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sektorów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r>
              <a:rPr lang="en-US" sz="2800" dirty="0">
                <a:latin typeface="Corbel" charset="0"/>
                <a:ea typeface="Corbel" charset="0"/>
                <a:cs typeface="Corbel" charset="0"/>
              </a:rPr>
              <a:t>– </a:t>
            </a:r>
            <a:r>
              <a:rPr lang="en-US" sz="2800" dirty="0" err="1">
                <a:latin typeface="Corbel" charset="0"/>
                <a:ea typeface="Corbel" charset="0"/>
                <a:cs typeface="Corbel" charset="0"/>
              </a:rPr>
              <a:t>segmentacja</a:t>
            </a:r>
            <a:r>
              <a:rPr lang="en-US" sz="2800" dirty="0">
                <a:latin typeface="Corbel" charset="0"/>
                <a:ea typeface="Corbel" charset="0"/>
                <a:cs typeface="Corbel" charset="0"/>
              </a:rPr>
              <a:t> </a:t>
            </a:r>
            <a:r>
              <a:rPr lang="en-US" sz="2800" dirty="0" err="1">
                <a:latin typeface="Corbel" charset="0"/>
                <a:ea typeface="Corbel" charset="0"/>
                <a:cs typeface="Corbel" charset="0"/>
              </a:rPr>
              <a:t>sektora</a:t>
            </a:r>
            <a:endParaRPr lang="en-US" sz="2800" dirty="0">
              <a:latin typeface="Corbel" charset="0"/>
              <a:ea typeface="Corbel" charset="0"/>
              <a:cs typeface="Corbel"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20284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2"/>
          <p:cNvSpPr/>
          <p:nvPr/>
        </p:nvSpPr>
        <p:spPr bwMode="gray">
          <a:xfrm>
            <a:off x="7293669" y="2019300"/>
            <a:ext cx="2193231" cy="4697967"/>
          </a:xfrm>
          <a:prstGeom prst="rect">
            <a:avLst/>
          </a:pr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Electronic </a:t>
            </a:r>
            <a:r>
              <a:rPr lang="en-US" sz="1422" dirty="0" err="1">
                <a:ln w="0"/>
                <a:solidFill>
                  <a:schemeClr val="tx1"/>
                </a:solidFill>
                <a:effectLst>
                  <a:outerShdw blurRad="38100" dist="19050" dir="2700000" algn="tl" rotWithShape="0">
                    <a:schemeClr val="dk1">
                      <a:alpha val="40000"/>
                    </a:schemeClr>
                  </a:outerShdw>
                </a:effectLst>
                <a:latin typeface="+mj-lt"/>
                <a:cs typeface="Arial" pitchFamily="34" charset="0"/>
              </a:rPr>
              <a:t>vehicule</a:t>
            </a: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 manufacturers</a:t>
            </a:r>
          </a:p>
          <a:p>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Charging infrastructure providers</a:t>
            </a:r>
          </a:p>
          <a:p>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Battery and components manufacturers</a:t>
            </a:r>
          </a:p>
          <a:p>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Car sharing service providers</a:t>
            </a:r>
          </a:p>
          <a:p>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Specialized technology providers</a:t>
            </a:r>
          </a:p>
          <a:p>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p:txBody>
      </p:sp>
      <p:sp>
        <p:nvSpPr>
          <p:cNvPr id="5" name="Freeform 27"/>
          <p:cNvSpPr/>
          <p:nvPr/>
        </p:nvSpPr>
        <p:spPr bwMode="gray">
          <a:xfrm>
            <a:off x="5066906" y="2023914"/>
            <a:ext cx="2663061" cy="4693354"/>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Traffic infrastructure</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Intelligent transport systems</a:t>
            </a:r>
          </a:p>
          <a:p>
            <a:pPr defTabSz="814034">
              <a:spcBef>
                <a:spcPct val="20000"/>
              </a:spcBef>
            </a:pPr>
            <a:r>
              <a:rPr lang="en-US" sz="1422" dirty="0">
                <a:ln w="0"/>
                <a:solidFill>
                  <a:srgbClr val="FFFFFF"/>
                </a:solidFill>
                <a:effectLst>
                  <a:outerShdw blurRad="38100" dist="19050" dir="2700000" algn="tl" rotWithShape="0">
                    <a:schemeClr val="dk1">
                      <a:alpha val="40000"/>
                    </a:schemeClr>
                  </a:outerShdw>
                </a:effectLst>
                <a:latin typeface="+mj-lt"/>
                <a:cs typeface="Arial" pitchFamily="34" charset="0"/>
              </a:rPr>
              <a:t>E-mobility</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Transport information integration</a:t>
            </a:r>
          </a:p>
          <a:p>
            <a:pPr defTabSz="814034">
              <a:spcBef>
                <a:spcPct val="20000"/>
              </a:spcBef>
            </a:pPr>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p:txBody>
      </p:sp>
      <p:sp>
        <p:nvSpPr>
          <p:cNvPr id="6" name="Freeform 27"/>
          <p:cNvSpPr/>
          <p:nvPr/>
        </p:nvSpPr>
        <p:spPr bwMode="gray">
          <a:xfrm>
            <a:off x="2840142" y="2021608"/>
            <a:ext cx="2663061" cy="2969492"/>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Building</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healthcare</a:t>
            </a:r>
          </a:p>
          <a:p>
            <a:pPr defTabSz="814034">
              <a:spcBef>
                <a:spcPct val="20000"/>
              </a:spcBef>
            </a:pPr>
            <a:r>
              <a:rPr lang="en-US" sz="1422" dirty="0">
                <a:ln w="0"/>
                <a:solidFill>
                  <a:srgbClr val="FFFFFF"/>
                </a:solidFill>
                <a:effectLst>
                  <a:outerShdw blurRad="38100" dist="19050" dir="2700000" algn="tl" rotWithShape="0">
                    <a:schemeClr val="dk1">
                      <a:alpha val="40000"/>
                    </a:schemeClr>
                  </a:outerShdw>
                </a:effectLst>
                <a:latin typeface="+mj-lt"/>
                <a:cs typeface="Arial" pitchFamily="34" charset="0"/>
              </a:rPr>
              <a:t>Smart Transportation</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infrastructure</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Governance</a:t>
            </a: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a:t>
            </a:r>
            <a:r>
              <a:rPr lang="en-US" sz="1422" dirty="0" err="1">
                <a:ln w="0"/>
                <a:solidFill>
                  <a:schemeClr val="tx1"/>
                </a:solidFill>
                <a:effectLst>
                  <a:outerShdw blurRad="38100" dist="19050" dir="2700000" algn="tl" rotWithShape="0">
                    <a:schemeClr val="dk1">
                      <a:alpha val="40000"/>
                    </a:schemeClr>
                  </a:outerShdw>
                </a:effectLst>
                <a:latin typeface="+mj-lt"/>
                <a:cs typeface="Arial" pitchFamily="34" charset="0"/>
              </a:rPr>
              <a:t>eductaion</a:t>
            </a:r>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a:t>
            </a:r>
            <a:r>
              <a:rPr lang="en-US" sz="1422" dirty="0" err="1">
                <a:ln w="0"/>
                <a:solidFill>
                  <a:schemeClr val="tx1"/>
                </a:solidFill>
                <a:effectLst>
                  <a:outerShdw blurRad="38100" dist="19050" dir="2700000" algn="tl" rotWithShape="0">
                    <a:schemeClr val="dk1">
                      <a:alpha val="40000"/>
                    </a:schemeClr>
                  </a:outerShdw>
                </a:effectLst>
                <a:latin typeface="+mj-lt"/>
                <a:cs typeface="Arial" pitchFamily="34" charset="0"/>
              </a:rPr>
              <a:t>securty</a:t>
            </a:r>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a:p>
            <a:pPr defTabSz="814034">
              <a:spcBef>
                <a:spcPct val="20000"/>
              </a:spcBef>
            </a:pPr>
            <a:r>
              <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rPr>
              <a:t>Smart Energy</a:t>
            </a:r>
          </a:p>
          <a:p>
            <a:pPr defTabSz="814034">
              <a:spcBef>
                <a:spcPct val="20000"/>
              </a:spcBef>
              <a:buFont typeface="Arial" pitchFamily="34" charset="0"/>
              <a:buChar char="•"/>
            </a:pPr>
            <a:endParaRPr lang="en-US" sz="1422" dirty="0">
              <a:ln w="0"/>
              <a:solidFill>
                <a:schemeClr val="tx1"/>
              </a:solidFill>
              <a:effectLst>
                <a:outerShdw blurRad="38100" dist="19050" dir="2700000" algn="tl" rotWithShape="0">
                  <a:schemeClr val="dk1">
                    <a:alpha val="40000"/>
                  </a:schemeClr>
                </a:outerShdw>
              </a:effectLst>
              <a:latin typeface="+mj-lt"/>
              <a:cs typeface="Arial" pitchFamily="34" charset="0"/>
            </a:endParaRPr>
          </a:p>
        </p:txBody>
      </p:sp>
      <p:sp>
        <p:nvSpPr>
          <p:cNvPr id="7" name="Freeform 27"/>
          <p:cNvSpPr/>
          <p:nvPr/>
        </p:nvSpPr>
        <p:spPr bwMode="gray">
          <a:xfrm>
            <a:off x="613378" y="2019300"/>
            <a:ext cx="2663061" cy="2971799"/>
          </a:xfrm>
          <a:custGeom>
            <a:avLst/>
            <a:gdLst>
              <a:gd name="connsiteX0" fmla="*/ 0 w 2057400"/>
              <a:gd name="connsiteY0" fmla="*/ 2946400 h 2946400"/>
              <a:gd name="connsiteX1" fmla="*/ 6350 w 2057400"/>
              <a:gd name="connsiteY1" fmla="*/ 0 h 2946400"/>
              <a:gd name="connsiteX2" fmla="*/ 1593850 w 2057400"/>
              <a:gd name="connsiteY2" fmla="*/ 0 h 2946400"/>
              <a:gd name="connsiteX3" fmla="*/ 1600200 w 2057400"/>
              <a:gd name="connsiteY3" fmla="*/ 2159000 h 2946400"/>
              <a:gd name="connsiteX4" fmla="*/ 1841500 w 2057400"/>
              <a:gd name="connsiteY4" fmla="*/ 2159000 h 2946400"/>
              <a:gd name="connsiteX5" fmla="*/ 1841500 w 2057400"/>
              <a:gd name="connsiteY5" fmla="*/ 2095500 h 2946400"/>
              <a:gd name="connsiteX6" fmla="*/ 2057400 w 2057400"/>
              <a:gd name="connsiteY6" fmla="*/ 2286000 h 2946400"/>
              <a:gd name="connsiteX7" fmla="*/ 1847850 w 2057400"/>
              <a:gd name="connsiteY7" fmla="*/ 2463800 h 2946400"/>
              <a:gd name="connsiteX8" fmla="*/ 1847850 w 2057400"/>
              <a:gd name="connsiteY8" fmla="*/ 2406650 h 2946400"/>
              <a:gd name="connsiteX9" fmla="*/ 1600200 w 2057400"/>
              <a:gd name="connsiteY9" fmla="*/ 2406650 h 2946400"/>
              <a:gd name="connsiteX10" fmla="*/ 1606550 w 2057400"/>
              <a:gd name="connsiteY10" fmla="*/ 2946400 h 2946400"/>
              <a:gd name="connsiteX11" fmla="*/ 0 w 2057400"/>
              <a:gd name="connsiteY11"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2946400">
                <a:moveTo>
                  <a:pt x="0" y="2946400"/>
                </a:moveTo>
                <a:cubicBezTo>
                  <a:pt x="2117" y="1964267"/>
                  <a:pt x="4233" y="982133"/>
                  <a:pt x="6350" y="0"/>
                </a:cubicBezTo>
                <a:lnTo>
                  <a:pt x="1593850" y="0"/>
                </a:lnTo>
                <a:cubicBezTo>
                  <a:pt x="1595967" y="719667"/>
                  <a:pt x="1598083" y="1439333"/>
                  <a:pt x="1600200" y="2159000"/>
                </a:cubicBezTo>
                <a:lnTo>
                  <a:pt x="1841500" y="2159000"/>
                </a:lnTo>
                <a:lnTo>
                  <a:pt x="1841500" y="2095500"/>
                </a:lnTo>
                <a:lnTo>
                  <a:pt x="2057400" y="2286000"/>
                </a:lnTo>
                <a:lnTo>
                  <a:pt x="1847850" y="2463800"/>
                </a:lnTo>
                <a:lnTo>
                  <a:pt x="1847850" y="2406650"/>
                </a:lnTo>
                <a:lnTo>
                  <a:pt x="1600200" y="2406650"/>
                </a:lnTo>
                <a:cubicBezTo>
                  <a:pt x="1602317" y="2586567"/>
                  <a:pt x="1604433" y="2766483"/>
                  <a:pt x="1606550" y="2946400"/>
                </a:cubicBezTo>
                <a:lnTo>
                  <a:pt x="0" y="2946400"/>
                </a:lnTo>
                <a:close/>
              </a:path>
            </a:pathLst>
          </a:custGeom>
          <a:solidFill>
            <a:srgbClr val="95A3AC"/>
          </a:solidFill>
          <a:ln w="28575">
            <a:solidFill>
              <a:srgbClr val="003B4D"/>
            </a:solidFill>
          </a:ln>
        </p:spPr>
        <p:style>
          <a:lnRef idx="2">
            <a:schemeClr val="accent1">
              <a:shade val="50000"/>
            </a:schemeClr>
          </a:lnRef>
          <a:fillRef idx="1">
            <a:schemeClr val="accent1"/>
          </a:fillRef>
          <a:effectRef idx="0">
            <a:schemeClr val="accent1"/>
          </a:effectRef>
          <a:fontRef idx="minor">
            <a:schemeClr val="lt1"/>
          </a:fontRef>
        </p:style>
        <p:txBody>
          <a:bodyPr lIns="73108" tIns="73108" rIns="548308" bIns="73108" rtlCol="0" anchor="t" anchorCtr="0"/>
          <a:lstStyle/>
          <a:p>
            <a:pPr defTabSz="814034">
              <a:spcBef>
                <a:spcPct val="20000"/>
              </a:spcBef>
            </a:pPr>
            <a:r>
              <a:rPr lang="en-US" sz="1422">
                <a:ln w="0"/>
                <a:solidFill>
                  <a:schemeClr val="tx1"/>
                </a:solidFill>
                <a:effectLst>
                  <a:outerShdw blurRad="38100" dist="19050" dir="2700000" algn="tl" rotWithShape="0">
                    <a:schemeClr val="dk1">
                      <a:alpha val="40000"/>
                    </a:schemeClr>
                  </a:outerShdw>
                </a:effectLst>
                <a:latin typeface="+mj-lt"/>
                <a:cs typeface="Arial" pitchFamily="34" charset="0"/>
              </a:rPr>
              <a:t>Smart city</a:t>
            </a:r>
          </a:p>
        </p:txBody>
      </p:sp>
      <p:sp>
        <p:nvSpPr>
          <p:cNvPr id="8" name="Text Placeholder 1"/>
          <p:cNvSpPr>
            <a:spLocks noGrp="1"/>
          </p:cNvSpPr>
          <p:nvPr>
            <p:ph type="body" sz="quarter" idx="10"/>
          </p:nvPr>
        </p:nvSpPr>
        <p:spPr>
          <a:xfrm>
            <a:off x="654626" y="838200"/>
            <a:ext cx="6261549" cy="457200"/>
          </a:xfrm>
        </p:spPr>
        <p:txBody>
          <a:bodyPr/>
          <a:lstStyle/>
          <a:p>
            <a:r>
              <a:rPr lang="en-US" sz="2800" dirty="0" err="1">
                <a:latin typeface="Corbel" charset="0"/>
                <a:ea typeface="Corbel" charset="0"/>
                <a:cs typeface="Corbel" charset="0"/>
              </a:rPr>
              <a:t>Wybór</a:t>
            </a:r>
            <a:r>
              <a:rPr lang="en-US" sz="2800" dirty="0">
                <a:latin typeface="Corbel" charset="0"/>
                <a:ea typeface="Corbel" charset="0"/>
                <a:cs typeface="Corbel" charset="0"/>
              </a:rPr>
              <a:t> </a:t>
            </a:r>
            <a:r>
              <a:rPr lang="en-US" sz="2800" dirty="0" err="1">
                <a:latin typeface="Corbel" charset="0"/>
                <a:ea typeface="Corbel" charset="0"/>
                <a:cs typeface="Corbel" charset="0"/>
              </a:rPr>
              <a:t>sektorów</a:t>
            </a:r>
            <a:r>
              <a:rPr lang="en-US" sz="2800" dirty="0">
                <a:latin typeface="Corbel" charset="0"/>
                <a:ea typeface="Corbel" charset="0"/>
                <a:cs typeface="Corbel" charset="0"/>
              </a:rPr>
              <a:t> </a:t>
            </a:r>
            <a:r>
              <a:rPr lang="en-US" sz="2800" dirty="0" err="1">
                <a:latin typeface="Corbel" charset="0"/>
                <a:ea typeface="Corbel" charset="0"/>
                <a:cs typeface="Corbel" charset="0"/>
              </a:rPr>
              <a:t>docelowych</a:t>
            </a:r>
            <a:r>
              <a:rPr lang="pl-PL" sz="2800" dirty="0">
                <a:latin typeface="Corbel" charset="0"/>
                <a:ea typeface="Corbel" charset="0"/>
                <a:cs typeface="Corbel" charset="0"/>
              </a:rPr>
              <a:t> </a:t>
            </a:r>
            <a:r>
              <a:rPr lang="en-US" sz="2800" dirty="0">
                <a:latin typeface="Corbel" charset="0"/>
                <a:ea typeface="Corbel" charset="0"/>
                <a:cs typeface="Corbel" charset="0"/>
              </a:rPr>
              <a:t>– </a:t>
            </a:r>
            <a:r>
              <a:rPr lang="en-US" sz="2800" dirty="0" err="1">
                <a:latin typeface="Corbel" charset="0"/>
                <a:ea typeface="Corbel" charset="0"/>
                <a:cs typeface="Corbel" charset="0"/>
              </a:rPr>
              <a:t>segmentacja</a:t>
            </a:r>
            <a:r>
              <a:rPr lang="en-US" sz="2800" dirty="0">
                <a:latin typeface="Corbel" charset="0"/>
                <a:ea typeface="Corbel" charset="0"/>
                <a:cs typeface="Corbel" charset="0"/>
              </a:rPr>
              <a:t> </a:t>
            </a:r>
            <a:r>
              <a:rPr lang="en-US" sz="2800" dirty="0" err="1">
                <a:latin typeface="Corbel" charset="0"/>
                <a:ea typeface="Corbel" charset="0"/>
                <a:cs typeface="Corbel" charset="0"/>
              </a:rPr>
              <a:t>sektora</a:t>
            </a:r>
            <a:endParaRPr lang="en-US" sz="2800" dirty="0">
              <a:latin typeface="Corbel" charset="0"/>
              <a:ea typeface="Corbel" charset="0"/>
              <a:cs typeface="Corbel"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54817" y="6858000"/>
            <a:ext cx="5300270" cy="76200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0" y="7010400"/>
            <a:ext cx="5300270" cy="762000"/>
          </a:xfrm>
          <a:prstGeom prst="rect">
            <a:avLst/>
          </a:prstGeom>
        </p:spPr>
      </p:pic>
    </p:spTree>
    <p:extLst>
      <p:ext uri="{BB962C8B-B14F-4D97-AF65-F5344CB8AC3E}">
        <p14:creationId xmlns:p14="http://schemas.microsoft.com/office/powerpoint/2010/main" val="4327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215"/>
          <p:cNvSpPr/>
          <p:nvPr/>
        </p:nvSpPr>
        <p:spPr>
          <a:xfrm>
            <a:off x="5400007" y="1872192"/>
            <a:ext cx="4373204" cy="4903797"/>
          </a:xfrm>
          <a:prstGeom prst="rect">
            <a:avLst/>
          </a:prstGeom>
          <a:solidFill>
            <a:srgbClr val="FBFBFB">
              <a:alpha val="67690"/>
            </a:srgbClr>
          </a:solidFill>
          <a:ln>
            <a:noFill/>
          </a:ln>
        </p:spPr>
        <p:txBody>
          <a:bodyPr lIns="100568" tIns="100568" rIns="100568" bIns="100568" anchor="ctr" anchorCtr="0">
            <a:noAutofit/>
          </a:bodyPr>
          <a:lstStyle/>
          <a:p>
            <a:endParaRPr sz="1980" b="1"/>
          </a:p>
        </p:txBody>
      </p:sp>
      <p:sp>
        <p:nvSpPr>
          <p:cNvPr id="33" name="Shape 215"/>
          <p:cNvSpPr/>
          <p:nvPr/>
        </p:nvSpPr>
        <p:spPr>
          <a:xfrm>
            <a:off x="297832" y="1884892"/>
            <a:ext cx="4366717" cy="4891097"/>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err="1">
                <a:latin typeface="Corbel" charset="0"/>
                <a:ea typeface="Corbel" charset="0"/>
                <a:cs typeface="Corbel" charset="0"/>
              </a:rPr>
              <a:t>Integracja</a:t>
            </a:r>
            <a:r>
              <a:rPr lang="en-US" sz="2800">
                <a:latin typeface="Corbel" charset="0"/>
                <a:ea typeface="Corbel" charset="0"/>
                <a:cs typeface="Corbel" charset="0"/>
              </a:rPr>
              <a:t> </a:t>
            </a:r>
            <a:r>
              <a:rPr lang="en-US" sz="2800" err="1">
                <a:latin typeface="Corbel" charset="0"/>
                <a:ea typeface="Corbel" charset="0"/>
                <a:cs typeface="Corbel" charset="0"/>
              </a:rPr>
              <a:t>marketingu</a:t>
            </a:r>
            <a:r>
              <a:rPr lang="en-US" sz="2800">
                <a:latin typeface="Corbel" charset="0"/>
                <a:ea typeface="Corbel" charset="0"/>
                <a:cs typeface="Corbel" charset="0"/>
              </a:rPr>
              <a:t> </a:t>
            </a:r>
            <a:r>
              <a:rPr lang="en-US" sz="2800" err="1">
                <a:latin typeface="Corbel" charset="0"/>
                <a:ea typeface="Corbel" charset="0"/>
                <a:cs typeface="Corbel" charset="0"/>
              </a:rPr>
              <a:t>i</a:t>
            </a:r>
            <a:r>
              <a:rPr lang="en-US" sz="2800">
                <a:latin typeface="Corbel" charset="0"/>
                <a:ea typeface="Corbel" charset="0"/>
                <a:cs typeface="Corbel" charset="0"/>
              </a:rPr>
              <a:t> </a:t>
            </a:r>
            <a:r>
              <a:rPr lang="en-US" sz="2800" err="1">
                <a:latin typeface="Corbel" charset="0"/>
                <a:ea typeface="Corbel" charset="0"/>
                <a:cs typeface="Corbel" charset="0"/>
              </a:rPr>
              <a:t>sprzedaży</a:t>
            </a:r>
            <a:endParaRPr lang="en-US" sz="2800">
              <a:latin typeface="Corbel" charset="0"/>
              <a:ea typeface="Corbel" charset="0"/>
              <a:cs typeface="Corbel" charset="0"/>
            </a:endParaRPr>
          </a:p>
        </p:txBody>
      </p:sp>
      <p:sp>
        <p:nvSpPr>
          <p:cNvPr id="11" name="Textfeld 11"/>
          <p:cNvSpPr txBox="1"/>
          <p:nvPr/>
        </p:nvSpPr>
        <p:spPr>
          <a:xfrm>
            <a:off x="317500" y="2673684"/>
            <a:ext cx="3981933" cy="4062651"/>
          </a:xfrm>
          <a:prstGeom prst="rect">
            <a:avLst/>
          </a:prstGeom>
          <a:noFill/>
        </p:spPr>
        <p:txBody>
          <a:bodyPr wrap="square" rtlCol="0">
            <a:spAutoFit/>
          </a:bodyPr>
          <a:lstStyle/>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Pfizer</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Novartis</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Roche</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Johnson§Johnson</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GlaxoSmith</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Gilead Sciences</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Merch§Co</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Sanofi </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AstraZeneca</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Teva</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a:solidFill>
                  <a:srgbClr val="C00000"/>
                </a:solidFill>
                <a:latin typeface="Corbel" charset="0"/>
                <a:ea typeface="Corbel" charset="0"/>
                <a:cs typeface="Corbel" charset="0"/>
                <a:sym typeface="Calibri" charset="0"/>
              </a:rPr>
              <a:t>GSK</a:t>
            </a:r>
          </a:p>
          <a:p>
            <a:pPr marL="285750" indent="-285750">
              <a:spcBef>
                <a:spcPts val="495"/>
              </a:spcBef>
              <a:buClr>
                <a:srgbClr val="95A3AC"/>
              </a:buClr>
              <a:buSzPct val="120000"/>
              <a:buFont typeface="Arial" charset="0"/>
              <a:buChar char="•"/>
            </a:pPr>
            <a:endParaRPr lang="en-US" sz="1600" b="1"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p:txBody>
      </p:sp>
      <p:sp>
        <p:nvSpPr>
          <p:cNvPr id="17" name="Textfeld 18"/>
          <p:cNvSpPr txBox="1"/>
          <p:nvPr/>
        </p:nvSpPr>
        <p:spPr>
          <a:xfrm>
            <a:off x="5391582" y="1875896"/>
            <a:ext cx="4381630" cy="369332"/>
          </a:xfrm>
          <a:prstGeom prst="rect">
            <a:avLst/>
          </a:prstGeom>
          <a:noFill/>
        </p:spPr>
        <p:txBody>
          <a:bodyPr wrap="square" rtlCol="0">
            <a:spAutoFit/>
          </a:bodyPr>
          <a:lstStyle/>
          <a:p>
            <a:pPr algn="ctr">
              <a:buClr>
                <a:srgbClr val="70A838"/>
              </a:buClr>
              <a:buSzPct val="120000"/>
            </a:pPr>
            <a:r>
              <a:rPr lang="en-US" b="1" dirty="0">
                <a:solidFill>
                  <a:srgbClr val="3C4A4A"/>
                </a:solidFill>
                <a:latin typeface="Corbel" charset="0"/>
                <a:ea typeface="Corbel" charset="0"/>
                <a:cs typeface="Corbel" charset="0"/>
                <a:sym typeface="Calibri" charset="0"/>
              </a:rPr>
              <a:t>TARGET COMPANIES E-mobility</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TextBox 3"/>
          <p:cNvSpPr txBox="1"/>
          <p:nvPr/>
        </p:nvSpPr>
        <p:spPr>
          <a:xfrm>
            <a:off x="654625" y="1868269"/>
            <a:ext cx="3434259" cy="646331"/>
          </a:xfrm>
          <a:prstGeom prst="rect">
            <a:avLst/>
          </a:prstGeom>
          <a:noFill/>
        </p:spPr>
        <p:txBody>
          <a:bodyPr wrap="square" rtlCol="0">
            <a:spAutoFit/>
          </a:bodyPr>
          <a:lstStyle/>
          <a:p>
            <a:pPr algn="ctr"/>
            <a:r>
              <a:rPr lang="en-US" b="1" dirty="0">
                <a:latin typeface="Corbel" charset="0"/>
                <a:ea typeface="Corbel" charset="0"/>
                <a:cs typeface="Corbel" charset="0"/>
              </a:rPr>
              <a:t>TARGET COMPANIES LIFE SCIENCE</a:t>
            </a:r>
          </a:p>
        </p:txBody>
      </p:sp>
      <p:sp>
        <p:nvSpPr>
          <p:cNvPr id="13" name="TextBox 12"/>
          <p:cNvSpPr txBox="1"/>
          <p:nvPr/>
        </p:nvSpPr>
        <p:spPr>
          <a:xfrm>
            <a:off x="5391581" y="2673684"/>
            <a:ext cx="4643979" cy="4993675"/>
          </a:xfrm>
          <a:prstGeom prst="rect">
            <a:avLst/>
          </a:prstGeom>
          <a:noFill/>
        </p:spPr>
        <p:txBody>
          <a:bodyPr wrap="square" numCol="1" rtlCol="0">
            <a:spAutoFit/>
          </a:bodyPr>
          <a:lstStyle/>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ABB</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IBM</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Webasto</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Varta</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BMW</a:t>
            </a:r>
          </a:p>
          <a:p>
            <a:pPr marL="342900" lvl="1" indent="-342900">
              <a:spcBef>
                <a:spcPts val="495"/>
              </a:spcBef>
              <a:buClr>
                <a:srgbClr val="95A3AC"/>
              </a:buClr>
              <a:buSzPct val="120000"/>
              <a:buFont typeface="+mj-lt"/>
              <a:buAutoNum type="arabicPeriod"/>
            </a:pPr>
            <a:r>
              <a:rPr lang="en-US" sz="1600" b="1" dirty="0">
                <a:solidFill>
                  <a:srgbClr val="C00000"/>
                </a:solidFill>
                <a:latin typeface="Corbel" charset="0"/>
                <a:ea typeface="Corbel" charset="0"/>
                <a:cs typeface="Corbel" charset="0"/>
                <a:sym typeface="Calibri" charset="0"/>
              </a:rPr>
              <a:t>Daimler</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Ford </a:t>
            </a:r>
            <a:r>
              <a:rPr lang="en-US" sz="1600" b="1" dirty="0" err="1">
                <a:solidFill>
                  <a:srgbClr val="3C4A4A"/>
                </a:solidFill>
                <a:latin typeface="Corbel" charset="0"/>
                <a:ea typeface="Corbel" charset="0"/>
                <a:cs typeface="Corbel" charset="0"/>
                <a:sym typeface="Calibri" charset="0"/>
              </a:rPr>
              <a:t>europa</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Olli bus</a:t>
            </a:r>
          </a:p>
          <a:p>
            <a:pPr marL="342900" lvl="1" indent="-342900">
              <a:spcBef>
                <a:spcPts val="495"/>
              </a:spcBef>
              <a:buClr>
                <a:srgbClr val="95A3AC"/>
              </a:buClr>
              <a:buSzPct val="120000"/>
              <a:buFont typeface="+mj-lt"/>
              <a:buAutoNum type="arabicPeriod"/>
            </a:pPr>
            <a:r>
              <a:rPr lang="en-US" sz="1600" b="1" dirty="0">
                <a:solidFill>
                  <a:srgbClr val="3C4A4A"/>
                </a:solidFill>
                <a:latin typeface="Corbel" charset="0"/>
                <a:ea typeface="Corbel" charset="0"/>
                <a:cs typeface="Corbel" charset="0"/>
                <a:sym typeface="Calibri" charset="0"/>
              </a:rPr>
              <a:t>Shell</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Tauron</a:t>
            </a:r>
            <a:r>
              <a:rPr lang="en-US" sz="1600" b="1" dirty="0">
                <a:solidFill>
                  <a:srgbClr val="3C4A4A"/>
                </a:solidFill>
                <a:latin typeface="Corbel" charset="0"/>
                <a:ea typeface="Corbel" charset="0"/>
                <a:cs typeface="Corbel" charset="0"/>
                <a:sym typeface="Calibri" charset="0"/>
              </a:rPr>
              <a:t>??</a:t>
            </a: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Mennense</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Allego</a:t>
            </a:r>
            <a:endParaRPr lang="en-US" sz="1600" b="1" dirty="0">
              <a:solidFill>
                <a:srgbClr val="3C4A4A"/>
              </a:solidFill>
              <a:latin typeface="Corbel" charset="0"/>
              <a:ea typeface="Corbel" charset="0"/>
              <a:cs typeface="Corbel" charset="0"/>
              <a:sym typeface="Calibri" charset="0"/>
            </a:endParaRPr>
          </a:p>
          <a:p>
            <a:pPr marL="342900" lvl="1" indent="-342900">
              <a:spcBef>
                <a:spcPts val="495"/>
              </a:spcBef>
              <a:buClr>
                <a:srgbClr val="95A3AC"/>
              </a:buClr>
              <a:buSzPct val="120000"/>
              <a:buFont typeface="+mj-lt"/>
              <a:buAutoNum type="arabicPeriod"/>
            </a:pPr>
            <a:r>
              <a:rPr lang="en-US" sz="1600" b="1" dirty="0" err="1">
                <a:solidFill>
                  <a:srgbClr val="3C4A4A"/>
                </a:solidFill>
                <a:latin typeface="Corbel" charset="0"/>
                <a:ea typeface="Corbel" charset="0"/>
                <a:cs typeface="Corbel" charset="0"/>
                <a:sym typeface="Calibri" charset="0"/>
              </a:rPr>
              <a:t>FOrtum</a:t>
            </a:r>
            <a:endParaRPr lang="en-US" sz="1600" b="1" dirty="0">
              <a:solidFill>
                <a:srgbClr val="3C4A4A"/>
              </a:solidFill>
              <a:latin typeface="Corbel" charset="0"/>
              <a:ea typeface="Corbel" charset="0"/>
              <a:cs typeface="Corbel" charset="0"/>
              <a:sym typeface="Calibri" charset="0"/>
            </a:endParaRPr>
          </a:p>
          <a:p>
            <a:pPr marL="285750" lvl="1" indent="-285750">
              <a:spcBef>
                <a:spcPts val="495"/>
              </a:spcBef>
              <a:buClr>
                <a:srgbClr val="95A3AC"/>
              </a:buClr>
              <a:buSzPct val="120000"/>
              <a:buFont typeface="Arial" charset="0"/>
              <a:buChar char="•"/>
            </a:pPr>
            <a:endParaRPr lang="en-US" sz="1600" b="1" dirty="0">
              <a:solidFill>
                <a:srgbClr val="3C4A4A"/>
              </a:solidFill>
              <a:latin typeface="Corbel" charset="0"/>
              <a:ea typeface="Corbel" charset="0"/>
              <a:cs typeface="Corbel" charset="0"/>
              <a:sym typeface="Calibri" charset="0"/>
            </a:endParaRPr>
          </a:p>
          <a:p>
            <a:pPr marL="0" lvl="1">
              <a:spcBef>
                <a:spcPts val="495"/>
              </a:spcBef>
              <a:buClr>
                <a:srgbClr val="4B9CB9"/>
              </a:buClr>
              <a:buSzPct val="120000"/>
            </a:pPr>
            <a:endParaRPr lang="en-US" sz="1600" b="1" dirty="0">
              <a:solidFill>
                <a:srgbClr val="3C4A4A"/>
              </a:solidFill>
              <a:latin typeface="Corbel" charset="0"/>
              <a:ea typeface="Corbel" charset="0"/>
              <a:cs typeface="Corbel" charset="0"/>
              <a:sym typeface="Calibri" charset="0"/>
            </a:endParaRPr>
          </a:p>
          <a:p>
            <a:pPr marL="0" lvl="1">
              <a:spcBef>
                <a:spcPts val="495"/>
              </a:spcBef>
              <a:buClr>
                <a:srgbClr val="4B9CB9"/>
              </a:buClr>
              <a:buSzPct val="120000"/>
            </a:pPr>
            <a:endParaRPr lang="en-US" sz="1600" dirty="0">
              <a:solidFill>
                <a:srgbClr val="3C4A4A"/>
              </a:solidFill>
              <a:latin typeface="Corbel" charset="0"/>
              <a:ea typeface="Corbel" charset="0"/>
              <a:cs typeface="Corbel" charset="0"/>
            </a:endParaRPr>
          </a:p>
        </p:txBody>
      </p:sp>
    </p:spTree>
    <p:extLst>
      <p:ext uri="{BB962C8B-B14F-4D97-AF65-F5344CB8AC3E}">
        <p14:creationId xmlns:p14="http://schemas.microsoft.com/office/powerpoint/2010/main" val="14446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215"/>
          <p:cNvSpPr/>
          <p:nvPr/>
        </p:nvSpPr>
        <p:spPr>
          <a:xfrm>
            <a:off x="5400007" y="1872192"/>
            <a:ext cx="4373204" cy="4903797"/>
          </a:xfrm>
          <a:prstGeom prst="rect">
            <a:avLst/>
          </a:prstGeom>
          <a:solidFill>
            <a:srgbClr val="FBFBFB">
              <a:alpha val="67690"/>
            </a:srgbClr>
          </a:solidFill>
          <a:ln>
            <a:noFill/>
          </a:ln>
        </p:spPr>
        <p:txBody>
          <a:bodyPr lIns="100568" tIns="100568" rIns="100568" bIns="100568" anchor="ctr" anchorCtr="0">
            <a:noAutofit/>
          </a:bodyPr>
          <a:lstStyle/>
          <a:p>
            <a:endParaRPr sz="1980" b="1"/>
          </a:p>
        </p:txBody>
      </p:sp>
      <p:sp>
        <p:nvSpPr>
          <p:cNvPr id="33" name="Shape 215"/>
          <p:cNvSpPr/>
          <p:nvPr/>
        </p:nvSpPr>
        <p:spPr>
          <a:xfrm>
            <a:off x="297832" y="1884893"/>
            <a:ext cx="4366717" cy="4891096"/>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a:latin typeface="Corbel" charset="0"/>
                <a:ea typeface="Corbel" charset="0"/>
                <a:cs typeface="Corbel" charset="0"/>
              </a:rPr>
              <a:t>Results</a:t>
            </a:r>
          </a:p>
        </p:txBody>
      </p:sp>
      <p:sp>
        <p:nvSpPr>
          <p:cNvPr id="11" name="Textfeld 11"/>
          <p:cNvSpPr txBox="1"/>
          <p:nvPr/>
        </p:nvSpPr>
        <p:spPr>
          <a:xfrm>
            <a:off x="571500" y="2673684"/>
            <a:ext cx="3848100" cy="5647700"/>
          </a:xfrm>
          <a:prstGeom prst="rect">
            <a:avLst/>
          </a:prstGeom>
          <a:noFill/>
        </p:spPr>
        <p:txBody>
          <a:bodyPr wrap="square" rtlCol="0">
            <a:spAutoFit/>
          </a:bodyPr>
          <a:lstStyle/>
          <a:p>
            <a:pPr>
              <a:spcBef>
                <a:spcPts val="495"/>
              </a:spcBef>
              <a:buClr>
                <a:srgbClr val="95A3AC"/>
              </a:buClr>
              <a:buSzPct val="120000"/>
            </a:pPr>
            <a:r>
              <a:rPr lang="en-US" sz="1600" b="1" dirty="0">
                <a:solidFill>
                  <a:srgbClr val="3C4A4A"/>
                </a:solidFill>
                <a:latin typeface="Corbel" charset="0"/>
                <a:ea typeface="Corbel" charset="0"/>
                <a:cs typeface="Corbel" charset="0"/>
                <a:sym typeface="Calibri" charset="0"/>
              </a:rPr>
              <a:t>Reach: </a:t>
            </a:r>
            <a:r>
              <a:rPr lang="en-US" sz="1600" dirty="0">
                <a:solidFill>
                  <a:srgbClr val="3C4A4A"/>
                </a:solidFill>
                <a:latin typeface="Corbel" charset="0"/>
                <a:ea typeface="Corbel" charset="0"/>
                <a:cs typeface="Corbel" charset="0"/>
                <a:sym typeface="Calibri" charset="0"/>
              </a:rPr>
              <a:t>Certification companies, research development activities and clinical </a:t>
            </a:r>
            <a:r>
              <a:rPr lang="en-US" sz="1600" dirty="0" err="1">
                <a:solidFill>
                  <a:srgbClr val="3C4A4A"/>
                </a:solidFill>
                <a:latin typeface="Corbel" charset="0"/>
                <a:ea typeface="Corbel" charset="0"/>
                <a:cs typeface="Corbel" charset="0"/>
                <a:sym typeface="Calibri" charset="0"/>
              </a:rPr>
              <a:t>trials.Pharmaceutical</a:t>
            </a:r>
            <a:r>
              <a:rPr lang="en-US" sz="1600" dirty="0">
                <a:solidFill>
                  <a:srgbClr val="3C4A4A"/>
                </a:solidFill>
                <a:latin typeface="Corbel" charset="0"/>
                <a:ea typeface="Corbel" charset="0"/>
                <a:cs typeface="Corbel" charset="0"/>
                <a:sym typeface="Calibri" charset="0"/>
              </a:rPr>
              <a:t> and Cosmetics production/logistics. Headquarters for CEE, sales and marketing activities.</a:t>
            </a:r>
          </a:p>
          <a:p>
            <a:pPr algn="just">
              <a:spcBef>
                <a:spcPts val="495"/>
              </a:spcBef>
              <a:buClr>
                <a:srgbClr val="95A3AC"/>
              </a:buClr>
              <a:buSzPct val="120000"/>
            </a:pPr>
            <a:r>
              <a:rPr lang="en-US" sz="1600" b="1" dirty="0">
                <a:solidFill>
                  <a:srgbClr val="3C4A4A"/>
                </a:solidFill>
                <a:latin typeface="Corbel" charset="0"/>
                <a:ea typeface="Corbel" charset="0"/>
                <a:cs typeface="Corbel" charset="0"/>
                <a:sym typeface="Calibri" charset="0"/>
              </a:rPr>
              <a:t>Goal: </a:t>
            </a:r>
            <a:r>
              <a:rPr lang="en-US" sz="1600" dirty="0">
                <a:solidFill>
                  <a:srgbClr val="3C4A4A"/>
                </a:solidFill>
                <a:latin typeface="Corbel" charset="0"/>
                <a:ea typeface="Corbel" charset="0"/>
                <a:cs typeface="Corbel" charset="0"/>
                <a:sym typeface="Calibri" charset="0"/>
              </a:rPr>
              <a:t>creating a </a:t>
            </a:r>
            <a:r>
              <a:rPr lang="en-US" sz="1600" dirty="0" err="1">
                <a:solidFill>
                  <a:srgbClr val="3C4A4A"/>
                </a:solidFill>
                <a:latin typeface="Corbel" charset="0"/>
                <a:ea typeface="Corbel" charset="0"/>
                <a:cs typeface="Corbel" charset="0"/>
                <a:sym typeface="Calibri" charset="0"/>
              </a:rPr>
              <a:t>ProBio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Małopolska</a:t>
            </a:r>
            <a:r>
              <a:rPr lang="en-US" sz="1600" dirty="0">
                <a:solidFill>
                  <a:srgbClr val="3C4A4A"/>
                </a:solidFill>
                <a:latin typeface="Corbel" charset="0"/>
                <a:ea typeface="Corbel" charset="0"/>
                <a:cs typeface="Corbel" charset="0"/>
                <a:sym typeface="Calibri" charset="0"/>
              </a:rPr>
              <a:t>. Pharmacy Park in </a:t>
            </a:r>
            <a:r>
              <a:rPr lang="en-US" sz="1600" dirty="0" err="1">
                <a:solidFill>
                  <a:srgbClr val="3C4A4A"/>
                </a:solidFill>
                <a:latin typeface="Corbel" charset="0"/>
                <a:ea typeface="Corbel" charset="0"/>
                <a:cs typeface="Corbel" charset="0"/>
                <a:sym typeface="Calibri" charset="0"/>
              </a:rPr>
              <a:t>Niepolomice</a:t>
            </a:r>
            <a:r>
              <a:rPr lang="en-US" sz="1600" dirty="0">
                <a:solidFill>
                  <a:srgbClr val="3C4A4A"/>
                </a:solidFill>
                <a:latin typeface="Corbel" charset="0"/>
                <a:ea typeface="Corbel" charset="0"/>
                <a:cs typeface="Corbel" charset="0"/>
                <a:sym typeface="Calibri" charset="0"/>
              </a:rPr>
              <a:t>, with partners as </a:t>
            </a:r>
            <a:r>
              <a:rPr lang="en-US" sz="1600" dirty="0" err="1">
                <a:solidFill>
                  <a:srgbClr val="3C4A4A"/>
                </a:solidFill>
                <a:latin typeface="Corbel" charset="0"/>
                <a:ea typeface="Corbel" charset="0"/>
                <a:cs typeface="Corbel" charset="0"/>
                <a:sym typeface="Calibri" charset="0"/>
              </a:rPr>
              <a:t>Województwo</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Małopolskie</a:t>
            </a:r>
            <a:r>
              <a:rPr lang="en-US" sz="1600" dirty="0">
                <a:solidFill>
                  <a:srgbClr val="3C4A4A"/>
                </a:solidFill>
                <a:latin typeface="Corbel" charset="0"/>
                <a:ea typeface="Corbel" charset="0"/>
                <a:cs typeface="Corbel" charset="0"/>
                <a:sym typeface="Calibri" charset="0"/>
              </a:rPr>
              <a:t>, UJ, KPT, </a:t>
            </a:r>
            <a:r>
              <a:rPr lang="en-US" sz="1600" dirty="0" err="1">
                <a:solidFill>
                  <a:srgbClr val="3C4A4A"/>
                </a:solidFill>
                <a:latin typeface="Corbel" charset="0"/>
                <a:ea typeface="Corbel" charset="0"/>
                <a:cs typeface="Corbel" charset="0"/>
                <a:sym typeface="Calibri" charset="0"/>
              </a:rPr>
              <a:t>Gmina</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Niepołomice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Klaster</a:t>
            </a:r>
            <a:r>
              <a:rPr lang="en-US" sz="1600" dirty="0">
                <a:solidFill>
                  <a:srgbClr val="3C4A4A"/>
                </a:solidFill>
                <a:latin typeface="Corbel" charset="0"/>
                <a:ea typeface="Corbel" charset="0"/>
                <a:cs typeface="Corbel" charset="0"/>
                <a:sym typeface="Calibri" charset="0"/>
              </a:rPr>
              <a:t> Life Science and </a:t>
            </a:r>
            <a:r>
              <a:rPr lang="en-US" sz="1600" dirty="0" err="1">
                <a:solidFill>
                  <a:srgbClr val="3C4A4A"/>
                </a:solidFill>
                <a:latin typeface="Corbel" charset="0"/>
                <a:ea typeface="Corbel" charset="0"/>
                <a:cs typeface="Corbel" charset="0"/>
                <a:sym typeface="Calibri" charset="0"/>
              </a:rPr>
              <a:t>Teva</a:t>
            </a:r>
            <a:r>
              <a:rPr lang="en-US" sz="1600" dirty="0">
                <a:solidFill>
                  <a:srgbClr val="3C4A4A"/>
                </a:solidFill>
                <a:latin typeface="Corbel" charset="0"/>
                <a:ea typeface="Corbel" charset="0"/>
                <a:cs typeface="Corbel" charset="0"/>
                <a:sym typeface="Calibri" charset="0"/>
              </a:rPr>
              <a:t>.</a:t>
            </a:r>
          </a:p>
          <a:p>
            <a:pPr algn="just">
              <a:spcBef>
                <a:spcPts val="495"/>
              </a:spcBef>
              <a:buClr>
                <a:srgbClr val="95A3AC"/>
              </a:buClr>
              <a:buSzPct val="120000"/>
            </a:pPr>
            <a:r>
              <a:rPr lang="en-US" sz="1600" b="1" dirty="0">
                <a:solidFill>
                  <a:srgbClr val="3C4A4A"/>
                </a:solidFill>
                <a:latin typeface="Corbel" charset="0"/>
                <a:ea typeface="Corbel" charset="0"/>
                <a:cs typeface="Corbel" charset="0"/>
                <a:sym typeface="Calibri" charset="0"/>
              </a:rPr>
              <a:t>Activities:</a:t>
            </a:r>
            <a:r>
              <a:rPr lang="en-US" sz="1600" dirty="0">
                <a:solidFill>
                  <a:srgbClr val="3C4A4A"/>
                </a:solidFill>
                <a:latin typeface="Corbel" charset="0"/>
                <a:ea typeface="Corbel" charset="0"/>
                <a:cs typeface="Corbel" charset="0"/>
                <a:sym typeface="Calibri" charset="0"/>
              </a:rPr>
              <a:t> organizing a round table in UK, around a industry conference, inviting 10high level CEOs using the Embassy to promote the regions existing ecosystem to potential investors and promote the business park.</a:t>
            </a:r>
          </a:p>
          <a:p>
            <a:pPr algn="just">
              <a:spcBef>
                <a:spcPts val="495"/>
              </a:spcBef>
              <a:buClr>
                <a:srgbClr val="95A3AC"/>
              </a:buClr>
              <a:buSzPct val="120000"/>
            </a:pPr>
            <a:endParaRPr lang="en-US" sz="1600" dirty="0">
              <a:solidFill>
                <a:srgbClr val="3C4A4A"/>
              </a:solidFill>
              <a:latin typeface="Corbel" charset="0"/>
              <a:ea typeface="Corbel" charset="0"/>
              <a:cs typeface="Corbel" charset="0"/>
              <a:sym typeface="Calibri" charset="0"/>
            </a:endParaRPr>
          </a:p>
          <a:p>
            <a:pPr>
              <a:spcBef>
                <a:spcPts val="495"/>
              </a:spcBef>
              <a:buClr>
                <a:srgbClr val="95A3AC"/>
              </a:buClr>
              <a:buSzPct val="120000"/>
            </a:pPr>
            <a:br>
              <a:rPr lang="en-US" sz="1600" b="1" dirty="0">
                <a:solidFill>
                  <a:srgbClr val="3C4A4A"/>
                </a:solidFill>
                <a:latin typeface="Corbel" charset="0"/>
                <a:ea typeface="Corbel" charset="0"/>
                <a:cs typeface="Corbel" charset="0"/>
                <a:sym typeface="Calibri" charset="0"/>
              </a:rPr>
            </a:br>
            <a:endParaRPr lang="en-US" sz="1600" b="1"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endParaRPr lang="en-US" sz="1600" b="1"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p:txBody>
      </p:sp>
      <p:sp>
        <p:nvSpPr>
          <p:cNvPr id="17" name="Textfeld 18"/>
          <p:cNvSpPr txBox="1"/>
          <p:nvPr/>
        </p:nvSpPr>
        <p:spPr>
          <a:xfrm>
            <a:off x="5400007" y="2194272"/>
            <a:ext cx="4373204" cy="369332"/>
          </a:xfrm>
          <a:prstGeom prst="rect">
            <a:avLst/>
          </a:prstGeom>
          <a:noFill/>
        </p:spPr>
        <p:txBody>
          <a:bodyPr wrap="square" rtlCol="0">
            <a:spAutoFit/>
          </a:bodyPr>
          <a:lstStyle/>
          <a:p>
            <a:pPr algn="ctr">
              <a:buClr>
                <a:srgbClr val="70A838"/>
              </a:buClr>
              <a:buSzPct val="120000"/>
            </a:pPr>
            <a:r>
              <a:rPr lang="en-US" b="1" dirty="0">
                <a:solidFill>
                  <a:srgbClr val="3C4A4A"/>
                </a:solidFill>
                <a:latin typeface="Corbel" charset="0"/>
                <a:ea typeface="Corbel" charset="0"/>
                <a:cs typeface="Corbel" charset="0"/>
                <a:sym typeface="Calibri" charset="0"/>
              </a:rPr>
              <a:t>E-mobility</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TextBox 3"/>
          <p:cNvSpPr txBox="1"/>
          <p:nvPr/>
        </p:nvSpPr>
        <p:spPr>
          <a:xfrm>
            <a:off x="297832" y="2194272"/>
            <a:ext cx="4366717" cy="369332"/>
          </a:xfrm>
          <a:prstGeom prst="rect">
            <a:avLst/>
          </a:prstGeom>
          <a:noFill/>
        </p:spPr>
        <p:txBody>
          <a:bodyPr wrap="square" rtlCol="0">
            <a:spAutoFit/>
          </a:bodyPr>
          <a:lstStyle/>
          <a:p>
            <a:pPr algn="ctr"/>
            <a:r>
              <a:rPr lang="en-US" b="1" dirty="0">
                <a:latin typeface="Corbel" charset="0"/>
                <a:ea typeface="Corbel" charset="0"/>
                <a:cs typeface="Corbel" charset="0"/>
              </a:rPr>
              <a:t>LIFE SCIENCE</a:t>
            </a:r>
          </a:p>
        </p:txBody>
      </p:sp>
      <p:sp>
        <p:nvSpPr>
          <p:cNvPr id="13" name="TextBox 12"/>
          <p:cNvSpPr txBox="1"/>
          <p:nvPr/>
        </p:nvSpPr>
        <p:spPr>
          <a:xfrm>
            <a:off x="5610556" y="2673684"/>
            <a:ext cx="3914444" cy="4224233"/>
          </a:xfrm>
          <a:prstGeom prst="rect">
            <a:avLst/>
          </a:prstGeom>
          <a:noFill/>
        </p:spPr>
        <p:txBody>
          <a:bodyPr wrap="square" rtlCol="0">
            <a:spAutoFit/>
          </a:bodyPr>
          <a:lstStyle/>
          <a:p>
            <a:pPr marL="0" lvl="1">
              <a:spcBef>
                <a:spcPts val="495"/>
              </a:spcBef>
              <a:buClr>
                <a:srgbClr val="95A3AC"/>
              </a:buClr>
              <a:buSzPct val="120000"/>
            </a:pPr>
            <a:r>
              <a:rPr lang="en-US" sz="1600" b="1" dirty="0">
                <a:solidFill>
                  <a:srgbClr val="3C4A4A"/>
                </a:solidFill>
                <a:latin typeface="Corbel" charset="0"/>
                <a:ea typeface="Corbel" charset="0"/>
                <a:cs typeface="Corbel" charset="0"/>
              </a:rPr>
              <a:t>Reach: </a:t>
            </a:r>
            <a:r>
              <a:rPr lang="en-US" sz="1600" dirty="0">
                <a:solidFill>
                  <a:srgbClr val="3C4A4A"/>
                </a:solidFill>
                <a:latin typeface="Corbel" charset="0"/>
                <a:ea typeface="Corbel" charset="0"/>
                <a:cs typeface="Corbel" charset="0"/>
              </a:rPr>
              <a:t>Charging stations, electricity companies, </a:t>
            </a:r>
            <a:r>
              <a:rPr lang="en-US" sz="1600" dirty="0" err="1">
                <a:solidFill>
                  <a:srgbClr val="3C4A4A"/>
                </a:solidFill>
                <a:latin typeface="Corbel" charset="0"/>
                <a:ea typeface="Corbel" charset="0"/>
                <a:cs typeface="Corbel" charset="0"/>
              </a:rPr>
              <a:t>Technologies.</a:t>
            </a:r>
            <a:r>
              <a:rPr lang="en-US" sz="1600" dirty="0" err="1">
                <a:solidFill>
                  <a:srgbClr val="3C4A4A"/>
                </a:solidFill>
                <a:latin typeface="Corbel" charset="0"/>
                <a:ea typeface="Corbel" charset="0"/>
                <a:cs typeface="Corbel" charset="0"/>
                <a:sym typeface="Calibri" charset="0"/>
              </a:rPr>
              <a:t>Software</a:t>
            </a:r>
            <a:r>
              <a:rPr lang="en-US" sz="1600" dirty="0">
                <a:solidFill>
                  <a:srgbClr val="3C4A4A"/>
                </a:solidFill>
                <a:latin typeface="Corbel" charset="0"/>
                <a:ea typeface="Corbel" charset="0"/>
                <a:cs typeface="Corbel" charset="0"/>
                <a:sym typeface="Calibri" charset="0"/>
              </a:rPr>
              <a:t> companies scanning, mapping, data </a:t>
            </a:r>
            <a:r>
              <a:rPr lang="en-US" sz="1600" dirty="0" err="1">
                <a:solidFill>
                  <a:srgbClr val="3C4A4A"/>
                </a:solidFill>
                <a:latin typeface="Corbel" charset="0"/>
                <a:ea typeface="Corbel" charset="0"/>
                <a:cs typeface="Corbel" charset="0"/>
                <a:sym typeface="Calibri" charset="0"/>
              </a:rPr>
              <a:t>analytics.Battery</a:t>
            </a:r>
            <a:r>
              <a:rPr lang="en-US" sz="1600" dirty="0">
                <a:solidFill>
                  <a:srgbClr val="3C4A4A"/>
                </a:solidFill>
                <a:latin typeface="Corbel" charset="0"/>
                <a:ea typeface="Corbel" charset="0"/>
                <a:cs typeface="Corbel" charset="0"/>
                <a:sym typeface="Calibri" charset="0"/>
              </a:rPr>
              <a:t> production and components</a:t>
            </a: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Goal: </a:t>
            </a:r>
            <a:r>
              <a:rPr lang="en-US" sz="1600" dirty="0">
                <a:solidFill>
                  <a:srgbClr val="3C4A4A"/>
                </a:solidFill>
                <a:latin typeface="Corbel" charset="0"/>
                <a:ea typeface="Corbel" charset="0"/>
                <a:cs typeface="Corbel" charset="0"/>
                <a:sym typeface="Calibri" charset="0"/>
              </a:rPr>
              <a:t>creating opportunities via tenders and matchmaking meeting for target companies, as well as existing investors from </a:t>
            </a:r>
            <a:r>
              <a:rPr lang="en-US" sz="1600" dirty="0" err="1">
                <a:solidFill>
                  <a:srgbClr val="3C4A4A"/>
                </a:solidFill>
                <a:latin typeface="Corbel" charset="0"/>
                <a:ea typeface="Corbel" charset="0"/>
                <a:cs typeface="Corbel" charset="0"/>
                <a:sym typeface="Calibri" charset="0"/>
              </a:rPr>
              <a:t>Małopolska</a:t>
            </a:r>
            <a:r>
              <a:rPr lang="en-US" sz="1600" dirty="0">
                <a:solidFill>
                  <a:srgbClr val="3C4A4A"/>
                </a:solidFill>
                <a:latin typeface="Corbel" charset="0"/>
                <a:ea typeface="Corbel" charset="0"/>
                <a:cs typeface="Corbel" charset="0"/>
                <a:sym typeface="Calibri" charset="0"/>
              </a:rPr>
              <a:t> and startup industry. </a:t>
            </a: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Activities</a:t>
            </a:r>
            <a:r>
              <a:rPr lang="en-US" sz="1600" dirty="0">
                <a:solidFill>
                  <a:srgbClr val="3C4A4A"/>
                </a:solidFill>
                <a:latin typeface="Corbel" charset="0"/>
                <a:ea typeface="Corbel" charset="0"/>
                <a:cs typeface="Corbel" charset="0"/>
                <a:sym typeface="Calibri" charset="0"/>
              </a:rPr>
              <a:t>: target German, French, Asian and US companies via research and email and phone call with the goal of inviting them to the region and </a:t>
            </a:r>
            <a:r>
              <a:rPr lang="en-US" sz="1600" dirty="0" err="1">
                <a:solidFill>
                  <a:srgbClr val="3C4A4A"/>
                </a:solidFill>
                <a:latin typeface="Corbel" charset="0"/>
                <a:ea typeface="Corbel" charset="0"/>
                <a:cs typeface="Corbel" charset="0"/>
                <a:sym typeface="Calibri" charset="0"/>
              </a:rPr>
              <a:t>organising</a:t>
            </a:r>
            <a:r>
              <a:rPr lang="en-US" sz="1600" dirty="0">
                <a:solidFill>
                  <a:srgbClr val="3C4A4A"/>
                </a:solidFill>
                <a:latin typeface="Corbel" charset="0"/>
                <a:ea typeface="Corbel" charset="0"/>
                <a:cs typeface="Corbel" charset="0"/>
                <a:sym typeface="Calibri" charset="0"/>
              </a:rPr>
              <a:t> one to one meetings with potential business partners and presenting opportunities.</a:t>
            </a:r>
          </a:p>
          <a:p>
            <a:pPr marL="0" lvl="1">
              <a:spcBef>
                <a:spcPts val="495"/>
              </a:spcBef>
              <a:buClr>
                <a:srgbClr val="4B9CB9"/>
              </a:buClr>
              <a:buSzPct val="120000"/>
            </a:pPr>
            <a:endParaRPr lang="en-US" sz="1600" dirty="0">
              <a:solidFill>
                <a:srgbClr val="3C4A4A"/>
              </a:solidFill>
              <a:latin typeface="Corbel" charset="0"/>
              <a:ea typeface="Corbel" charset="0"/>
              <a:cs typeface="Corbel" charset="0"/>
            </a:endParaRPr>
          </a:p>
        </p:txBody>
      </p:sp>
    </p:spTree>
    <p:extLst>
      <p:ext uri="{BB962C8B-B14F-4D97-AF65-F5344CB8AC3E}">
        <p14:creationId xmlns:p14="http://schemas.microsoft.com/office/powerpoint/2010/main" val="17015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884893"/>
            <a:ext cx="9341468" cy="503182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a:latin typeface="Corbel" charset="0"/>
                <a:ea typeface="Corbel" charset="0"/>
                <a:cs typeface="Corbel" charset="0"/>
              </a:rPr>
              <a:t>Pharma- countries &amp; companies</a:t>
            </a:r>
          </a:p>
        </p:txBody>
      </p:sp>
      <p:sp>
        <p:nvSpPr>
          <p:cNvPr id="11" name="Textfeld 11"/>
          <p:cNvSpPr txBox="1"/>
          <p:nvPr/>
        </p:nvSpPr>
        <p:spPr>
          <a:xfrm>
            <a:off x="381000" y="1893753"/>
            <a:ext cx="8915400" cy="5575885"/>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Key global industry players: </a:t>
            </a:r>
          </a:p>
          <a:p>
            <a:r>
              <a:rPr lang="en-US" sz="1600" dirty="0">
                <a:solidFill>
                  <a:srgbClr val="3C4A4A"/>
                </a:solidFill>
                <a:latin typeface="Corbel" charset="0"/>
                <a:ea typeface="Corbel" charset="0"/>
                <a:cs typeface="Corbel" charset="0"/>
              </a:rPr>
              <a:t>Leading global top pharmaceutical companies include Pfizer (US), Novartis (CH), Sanofi-Aventis (FR), Merck &amp; Co. (US), Roche (CH) and GlaxoSmithKline (UK). </a:t>
            </a:r>
          </a:p>
          <a:p>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Key source countries: </a:t>
            </a:r>
          </a:p>
          <a:p>
            <a:pPr marL="285750" indent="-285750">
              <a:buFont typeface="Arial" charset="0"/>
              <a:buChar char="•"/>
            </a:pPr>
            <a:r>
              <a:rPr lang="en-US" sz="1600" dirty="0">
                <a:solidFill>
                  <a:srgbClr val="95A3AC"/>
                </a:solidFill>
                <a:latin typeface="Corbel" charset="0"/>
                <a:ea typeface="Corbel" charset="0"/>
                <a:cs typeface="Corbel" charset="0"/>
              </a:rPr>
              <a:t>The United States </a:t>
            </a:r>
            <a:r>
              <a:rPr lang="en-US" sz="1600" dirty="0">
                <a:solidFill>
                  <a:srgbClr val="3C4A4A"/>
                </a:solidFill>
                <a:latin typeface="Corbel" charset="0"/>
                <a:ea typeface="Corbel" charset="0"/>
                <a:cs typeface="Corbel" charset="0"/>
              </a:rPr>
              <a:t>is home to some of the largest global industry players like Pfizer, Merck &amp; Co., Johnson &amp; Johnson, Eli Lily, Abbott Laboratories and Bristol-Myers </a:t>
            </a:r>
            <a:r>
              <a:rPr lang="en-US" sz="1600" dirty="0" err="1">
                <a:solidFill>
                  <a:srgbClr val="3C4A4A"/>
                </a:solidFill>
                <a:latin typeface="Corbel" charset="0"/>
                <a:ea typeface="Corbel" charset="0"/>
                <a:cs typeface="Corbel" charset="0"/>
              </a:rPr>
              <a:t>Sqibb</a:t>
            </a:r>
            <a:r>
              <a:rPr lang="en-US" sz="1600" dirty="0">
                <a:solidFill>
                  <a:srgbClr val="3C4A4A"/>
                </a:solidFill>
                <a:latin typeface="Corbel" charset="0"/>
                <a:ea typeface="Corbel" charset="0"/>
                <a:cs typeface="Corbel" charset="0"/>
              </a:rPr>
              <a:t>. In addition, the US has the highest density of most CROs, comprising leading companies like Quintiles, Charles River Laboratories and Covance. </a:t>
            </a:r>
          </a:p>
          <a:p>
            <a:pPr marL="285750" indent="-285750">
              <a:buFont typeface="Arial" charset="0"/>
              <a:buChar char="•"/>
            </a:pPr>
            <a:endParaRPr lang="en-US" sz="400" dirty="0">
              <a:solidFill>
                <a:srgbClr val="3C4A4A"/>
              </a:solidFill>
              <a:latin typeface="Corbel" charset="0"/>
              <a:ea typeface="Corbel" charset="0"/>
              <a:cs typeface="Corbel" charset="0"/>
            </a:endParaRPr>
          </a:p>
          <a:p>
            <a:pPr marL="285750" indent="-285750">
              <a:buFont typeface="Arial" charset="0"/>
              <a:buChar char="•"/>
            </a:pPr>
            <a:r>
              <a:rPr lang="en-US" sz="1600" dirty="0">
                <a:solidFill>
                  <a:srgbClr val="95A3AC"/>
                </a:solidFill>
                <a:latin typeface="Corbel" charset="0"/>
                <a:ea typeface="Corbel" charset="0"/>
                <a:cs typeface="Corbel" charset="0"/>
              </a:rPr>
              <a:t>In the United Kingdom, </a:t>
            </a:r>
            <a:r>
              <a:rPr lang="en-US" sz="1600" dirty="0">
                <a:solidFill>
                  <a:srgbClr val="3C4A4A"/>
                </a:solidFill>
                <a:latin typeface="Corbel" charset="0"/>
                <a:ea typeface="Corbel" charset="0"/>
                <a:cs typeface="Corbel" charset="0"/>
              </a:rPr>
              <a:t>both large industry players like GlaxoSmithKline and AstraZeneca are located as well as a number of larger CROs including 4G Pharmacovigilance and </a:t>
            </a:r>
            <a:r>
              <a:rPr lang="en-US" sz="1600" dirty="0" err="1">
                <a:solidFill>
                  <a:srgbClr val="3C4A4A"/>
                </a:solidFill>
                <a:latin typeface="Corbel" charset="0"/>
                <a:ea typeface="Corbel" charset="0"/>
                <a:cs typeface="Corbel" charset="0"/>
              </a:rPr>
              <a:t>Cmed</a:t>
            </a:r>
            <a:r>
              <a:rPr lang="en-US" sz="1600" dirty="0">
                <a:solidFill>
                  <a:srgbClr val="3C4A4A"/>
                </a:solidFill>
                <a:latin typeface="Corbel" charset="0"/>
                <a:ea typeface="Corbel" charset="0"/>
                <a:cs typeface="Corbel" charset="0"/>
              </a:rPr>
              <a:t> Clinical Services. </a:t>
            </a:r>
          </a:p>
          <a:p>
            <a:pPr marL="285750" indent="-285750">
              <a:buFont typeface="Arial" charset="0"/>
              <a:buChar char="•"/>
            </a:pPr>
            <a:endParaRPr lang="en-US" sz="400" dirty="0">
              <a:solidFill>
                <a:srgbClr val="3C4A4A"/>
              </a:solidFill>
              <a:latin typeface="Corbel" charset="0"/>
              <a:ea typeface="Corbel" charset="0"/>
              <a:cs typeface="Corbel" charset="0"/>
            </a:endParaRPr>
          </a:p>
          <a:p>
            <a:pPr marL="285750" indent="-285750">
              <a:buFont typeface="Arial" charset="0"/>
              <a:buChar char="•"/>
            </a:pPr>
            <a:r>
              <a:rPr lang="en-US" sz="1600" dirty="0">
                <a:solidFill>
                  <a:srgbClr val="95A3AC"/>
                </a:solidFill>
                <a:latin typeface="Corbel" charset="0"/>
                <a:ea typeface="Corbel" charset="0"/>
                <a:cs typeface="Corbel" charset="0"/>
              </a:rPr>
              <a:t>Germany’s </a:t>
            </a:r>
            <a:r>
              <a:rPr lang="en-US" sz="1600" dirty="0">
                <a:solidFill>
                  <a:srgbClr val="3C4A4A"/>
                </a:solidFill>
                <a:latin typeface="Corbel" charset="0"/>
                <a:ea typeface="Corbel" charset="0"/>
                <a:cs typeface="Corbel" charset="0"/>
              </a:rPr>
              <a:t>pharmaceuticals industry is led by Bayer Healthcare, </a:t>
            </a:r>
            <a:r>
              <a:rPr lang="en-US" sz="1600" dirty="0" err="1">
                <a:solidFill>
                  <a:srgbClr val="3C4A4A"/>
                </a:solidFill>
                <a:latin typeface="Corbel" charset="0"/>
                <a:ea typeface="Corbel" charset="0"/>
                <a:cs typeface="Corbel" charset="0"/>
              </a:rPr>
              <a:t>Boehringer-Ingelheim</a:t>
            </a:r>
            <a:r>
              <a:rPr lang="en-US" sz="1600" dirty="0">
                <a:solidFill>
                  <a:srgbClr val="3C4A4A"/>
                </a:solidFill>
                <a:latin typeface="Corbel" charset="0"/>
                <a:ea typeface="Corbel" charset="0"/>
                <a:cs typeface="Corbel" charset="0"/>
              </a:rPr>
              <a:t>, Merck </a:t>
            </a:r>
            <a:r>
              <a:rPr lang="en-US" sz="1600" dirty="0" err="1">
                <a:solidFill>
                  <a:srgbClr val="3C4A4A"/>
                </a:solidFill>
                <a:latin typeface="Corbel" charset="0"/>
                <a:ea typeface="Corbel" charset="0"/>
                <a:cs typeface="Corbel" charset="0"/>
              </a:rPr>
              <a:t>KGaA</a:t>
            </a:r>
            <a:r>
              <a:rPr lang="en-US" sz="1600" dirty="0">
                <a:solidFill>
                  <a:srgbClr val="3C4A4A"/>
                </a:solidFill>
                <a:latin typeface="Corbel" charset="0"/>
                <a:ea typeface="Corbel" charset="0"/>
                <a:cs typeface="Corbel" charset="0"/>
              </a:rPr>
              <a:t> and </a:t>
            </a:r>
            <a:r>
              <a:rPr lang="en-US" sz="1600" dirty="0" err="1">
                <a:solidFill>
                  <a:srgbClr val="3C4A4A"/>
                </a:solidFill>
                <a:latin typeface="Corbel" charset="0"/>
                <a:ea typeface="Corbel" charset="0"/>
                <a:cs typeface="Corbel" charset="0"/>
              </a:rPr>
              <a:t>Stada</a:t>
            </a:r>
            <a:r>
              <a:rPr lang="en-US" sz="1600" dirty="0">
                <a:solidFill>
                  <a:srgbClr val="3C4A4A"/>
                </a:solidFill>
                <a:latin typeface="Corbel" charset="0"/>
                <a:ea typeface="Corbel" charset="0"/>
                <a:cs typeface="Corbel" charset="0"/>
              </a:rPr>
              <a:t>. </a:t>
            </a:r>
          </a:p>
          <a:p>
            <a:pPr marL="285750" indent="-285750">
              <a:buFont typeface="Arial" charset="0"/>
              <a:buChar char="•"/>
            </a:pPr>
            <a:endParaRPr lang="en-US" sz="400" dirty="0">
              <a:solidFill>
                <a:srgbClr val="3C4A4A"/>
              </a:solidFill>
              <a:latin typeface="Corbel" charset="0"/>
              <a:ea typeface="Corbel" charset="0"/>
              <a:cs typeface="Corbel" charset="0"/>
            </a:endParaRPr>
          </a:p>
          <a:p>
            <a:pPr marL="285750" indent="-285750">
              <a:buFont typeface="Arial" charset="0"/>
              <a:buChar char="•"/>
            </a:pPr>
            <a:r>
              <a:rPr lang="en-US" sz="1600" dirty="0">
                <a:solidFill>
                  <a:srgbClr val="95A3AC"/>
                </a:solidFill>
                <a:latin typeface="Corbel" charset="0"/>
                <a:ea typeface="Corbel" charset="0"/>
                <a:cs typeface="Corbel" charset="0"/>
              </a:rPr>
              <a:t>Japan’s </a:t>
            </a:r>
            <a:r>
              <a:rPr lang="en-US" sz="1600" dirty="0">
                <a:solidFill>
                  <a:srgbClr val="3C4A4A"/>
                </a:solidFill>
                <a:latin typeface="Corbel" charset="0"/>
                <a:ea typeface="Corbel" charset="0"/>
                <a:cs typeface="Corbel" charset="0"/>
              </a:rPr>
              <a:t>major pharmaceutical companies include Takeda Pharmaceutical, </a:t>
            </a:r>
            <a:r>
              <a:rPr lang="en-US" sz="1600" dirty="0" err="1">
                <a:solidFill>
                  <a:srgbClr val="3C4A4A"/>
                </a:solidFill>
                <a:latin typeface="Corbel" charset="0"/>
                <a:ea typeface="Corbel" charset="0"/>
                <a:cs typeface="Corbel" charset="0"/>
              </a:rPr>
              <a:t>Astellas</a:t>
            </a:r>
            <a:r>
              <a:rPr lang="en-US" sz="1600" dirty="0">
                <a:solidFill>
                  <a:srgbClr val="3C4A4A"/>
                </a:solidFill>
                <a:latin typeface="Corbel" charset="0"/>
                <a:ea typeface="Corbel" charset="0"/>
                <a:cs typeface="Corbel" charset="0"/>
              </a:rPr>
              <a:t>, Daiichi Sankyo, Eisai, Chugai Pharmaceutical and Mitsubishi Tanabe Pharma. </a:t>
            </a:r>
          </a:p>
          <a:p>
            <a:pPr marL="285750" indent="-285750">
              <a:buFont typeface="Arial" charset="0"/>
              <a:buChar char="•"/>
            </a:pPr>
            <a:endParaRPr lang="en-US" sz="400" dirty="0">
              <a:solidFill>
                <a:srgbClr val="3C4A4A"/>
              </a:solidFill>
              <a:latin typeface="Corbel" charset="0"/>
              <a:ea typeface="Corbel" charset="0"/>
              <a:cs typeface="Corbel" charset="0"/>
            </a:endParaRPr>
          </a:p>
          <a:p>
            <a:pPr marL="285750" indent="-285750">
              <a:buFont typeface="Arial" charset="0"/>
              <a:buChar char="•"/>
            </a:pPr>
            <a:r>
              <a:rPr lang="en-US" sz="1600" dirty="0">
                <a:solidFill>
                  <a:srgbClr val="95A3AC"/>
                </a:solidFill>
                <a:latin typeface="Corbel" charset="0"/>
                <a:ea typeface="Corbel" charset="0"/>
                <a:cs typeface="Corbel" charset="0"/>
              </a:rPr>
              <a:t>Switzerland </a:t>
            </a:r>
            <a:r>
              <a:rPr lang="en-US" sz="1600" dirty="0">
                <a:solidFill>
                  <a:srgbClr val="3C4A4A"/>
                </a:solidFill>
                <a:latin typeface="Corbel" charset="0"/>
                <a:ea typeface="Corbel" charset="0"/>
                <a:cs typeface="Corbel" charset="0"/>
              </a:rPr>
              <a:t>is home to the major pharmaceutical manufacturers Novartis, Roche and Alcon as well as CROs such as PSI. </a:t>
            </a: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49491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 y="571500"/>
            <a:ext cx="9258300" cy="6591300"/>
          </a:xfrm>
        </p:spPr>
        <p:txBody>
          <a:bodyPr/>
          <a:lstStyle/>
          <a:p>
            <a:pPr defTabSz="457200">
              <a:spcBef>
                <a:spcPts val="0"/>
              </a:spcBef>
              <a:spcAft>
                <a:spcPts val="0"/>
              </a:spcAft>
            </a:pPr>
            <a:r>
              <a:rPr lang="en-US" sz="2800" b="1" dirty="0" err="1">
                <a:latin typeface="Corbel" charset="0"/>
                <a:ea typeface="Corbel" charset="0"/>
                <a:cs typeface="Corbel" charset="0"/>
              </a:rPr>
              <a:t>Czynniki</a:t>
            </a:r>
            <a:r>
              <a:rPr lang="en-US" sz="2800" b="1" dirty="0">
                <a:latin typeface="Corbel" charset="0"/>
                <a:ea typeface="Corbel" charset="0"/>
                <a:cs typeface="Corbel" charset="0"/>
              </a:rPr>
              <a:t> </a:t>
            </a:r>
            <a:r>
              <a:rPr lang="en-US" sz="2800" b="1" dirty="0" err="1">
                <a:latin typeface="Corbel" charset="0"/>
                <a:ea typeface="Corbel" charset="0"/>
                <a:cs typeface="Corbel" charset="0"/>
              </a:rPr>
              <a:t>wpływające</a:t>
            </a:r>
            <a:r>
              <a:rPr lang="en-US" sz="2800" b="1" dirty="0">
                <a:latin typeface="Corbel" charset="0"/>
                <a:ea typeface="Corbel" charset="0"/>
                <a:cs typeface="Corbel" charset="0"/>
              </a:rPr>
              <a:t> </a:t>
            </a:r>
            <a:r>
              <a:rPr lang="en-US" sz="2800" b="1" dirty="0" err="1">
                <a:latin typeface="Corbel" charset="0"/>
                <a:ea typeface="Corbel" charset="0"/>
                <a:cs typeface="Corbel" charset="0"/>
              </a:rPr>
              <a:t>na</a:t>
            </a:r>
            <a:r>
              <a:rPr lang="en-US" sz="2800" b="1" dirty="0">
                <a:latin typeface="Corbel" charset="0"/>
                <a:ea typeface="Corbel" charset="0"/>
                <a:cs typeface="Corbel" charset="0"/>
              </a:rPr>
              <a:t> FDI</a:t>
            </a:r>
            <a:endParaRPr lang="en-US" sz="1600" dirty="0">
              <a:latin typeface="Corbel" charset="0"/>
              <a:ea typeface="Corbel" charset="0"/>
              <a:cs typeface="Corbel" charset="0"/>
            </a:endParaRPr>
          </a:p>
          <a:p>
            <a:pPr>
              <a:spcBef>
                <a:spcPts val="0"/>
              </a:spcBef>
              <a:spcAft>
                <a:spcPts val="0"/>
              </a:spcAft>
            </a:pPr>
            <a:endParaRPr lang="en-US" sz="4000" dirty="0">
              <a:latin typeface="Corbel" charset="0"/>
              <a:ea typeface="Corbel" charset="0"/>
              <a:cs typeface="Corbe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6696" b="1853"/>
          <a:stretch/>
        </p:blipFill>
        <p:spPr>
          <a:xfrm>
            <a:off x="831859" y="1605054"/>
            <a:ext cx="6362700" cy="5252946"/>
          </a:xfrm>
          <a:prstGeom prst="rect">
            <a:avLst/>
          </a:prstGeom>
        </p:spPr>
      </p:pic>
      <p:sp>
        <p:nvSpPr>
          <p:cNvPr id="4" name="TextBox 3"/>
          <p:cNvSpPr txBox="1"/>
          <p:nvPr/>
        </p:nvSpPr>
        <p:spPr>
          <a:xfrm>
            <a:off x="2250270" y="6445611"/>
            <a:ext cx="1813200" cy="738664"/>
          </a:xfrm>
          <a:prstGeom prst="rect">
            <a:avLst/>
          </a:prstGeom>
          <a:solidFill>
            <a:srgbClr val="FFFFFF"/>
          </a:solidFill>
        </p:spPr>
        <p:txBody>
          <a:bodyPr wrap="square" rtlCol="0">
            <a:spAutoFit/>
          </a:bodyPr>
          <a:lstStyle/>
          <a:p>
            <a:r>
              <a:rPr lang="en-US" sz="1400" b="1" dirty="0" err="1">
                <a:latin typeface="Corbel" charset="0"/>
                <a:ea typeface="Corbel" charset="0"/>
                <a:cs typeface="Corbel" charset="0"/>
              </a:rPr>
              <a:t>Czynnik</a:t>
            </a:r>
            <a:r>
              <a:rPr lang="en-US" sz="1400" b="1" dirty="0">
                <a:latin typeface="Corbel" charset="0"/>
                <a:ea typeface="Corbel" charset="0"/>
                <a:cs typeface="Corbel" charset="0"/>
              </a:rPr>
              <a:t> </a:t>
            </a:r>
            <a:r>
              <a:rPr lang="en-US" sz="1400" b="1" dirty="0" err="1">
                <a:latin typeface="Corbel" charset="0"/>
                <a:ea typeface="Corbel" charset="0"/>
                <a:cs typeface="Corbel" charset="0"/>
              </a:rPr>
              <a:t>doprowadzając</a:t>
            </a:r>
            <a:r>
              <a:rPr lang="en-US" sz="1400" b="1" dirty="0">
                <a:latin typeface="Corbel" charset="0"/>
                <a:ea typeface="Corbel" charset="0"/>
                <a:cs typeface="Corbel" charset="0"/>
              </a:rPr>
              <a:t> do </a:t>
            </a:r>
            <a:r>
              <a:rPr lang="en-US" sz="1400" b="1" dirty="0" err="1">
                <a:latin typeface="Corbel" charset="0"/>
                <a:ea typeface="Corbel" charset="0"/>
                <a:cs typeface="Corbel" charset="0"/>
              </a:rPr>
              <a:t>wzrostu</a:t>
            </a:r>
            <a:r>
              <a:rPr lang="en-US" sz="1400" b="1" dirty="0">
                <a:latin typeface="Corbel" charset="0"/>
                <a:ea typeface="Corbel" charset="0"/>
                <a:cs typeface="Corbel" charset="0"/>
              </a:rPr>
              <a:t> FDI</a:t>
            </a:r>
          </a:p>
        </p:txBody>
      </p:sp>
      <p:sp>
        <p:nvSpPr>
          <p:cNvPr id="7" name="TextBox 6"/>
          <p:cNvSpPr txBox="1"/>
          <p:nvPr/>
        </p:nvSpPr>
        <p:spPr>
          <a:xfrm>
            <a:off x="4313640" y="6487180"/>
            <a:ext cx="2438400" cy="523220"/>
          </a:xfrm>
          <a:prstGeom prst="rect">
            <a:avLst/>
          </a:prstGeom>
          <a:solidFill>
            <a:srgbClr val="FFFFFF"/>
          </a:solidFill>
        </p:spPr>
        <p:txBody>
          <a:bodyPr wrap="square" rtlCol="0">
            <a:spAutoFit/>
          </a:bodyPr>
          <a:lstStyle/>
          <a:p>
            <a:r>
              <a:rPr lang="en-US" sz="1400" b="1" dirty="0" err="1">
                <a:latin typeface="Corbel" charset="0"/>
                <a:ea typeface="Corbel" charset="0"/>
                <a:cs typeface="Corbel" charset="0"/>
              </a:rPr>
              <a:t>Czynnik</a:t>
            </a:r>
            <a:r>
              <a:rPr lang="en-US" sz="1400" b="1" dirty="0">
                <a:latin typeface="Corbel" charset="0"/>
                <a:ea typeface="Corbel" charset="0"/>
                <a:cs typeface="Corbel" charset="0"/>
              </a:rPr>
              <a:t> </a:t>
            </a:r>
            <a:r>
              <a:rPr lang="en-US" sz="1400" b="1" dirty="0" err="1">
                <a:latin typeface="Corbel" charset="0"/>
                <a:ea typeface="Corbel" charset="0"/>
                <a:cs typeface="Corbel" charset="0"/>
              </a:rPr>
              <a:t>doprowadzając</a:t>
            </a:r>
            <a:r>
              <a:rPr lang="en-US" sz="1400" b="1" dirty="0">
                <a:latin typeface="Corbel" charset="0"/>
                <a:ea typeface="Corbel" charset="0"/>
                <a:cs typeface="Corbel" charset="0"/>
              </a:rPr>
              <a:t> do </a:t>
            </a:r>
            <a:r>
              <a:rPr lang="en-US" sz="1400" b="1" dirty="0" err="1">
                <a:latin typeface="Corbel" charset="0"/>
                <a:ea typeface="Corbel" charset="0"/>
                <a:cs typeface="Corbel" charset="0"/>
              </a:rPr>
              <a:t>spadku</a:t>
            </a:r>
            <a:r>
              <a:rPr lang="en-US" sz="1400" b="1" dirty="0">
                <a:latin typeface="Corbel" charset="0"/>
                <a:ea typeface="Corbel" charset="0"/>
                <a:cs typeface="Corbel" charset="0"/>
              </a:rPr>
              <a:t> FDI</a:t>
            </a:r>
          </a:p>
        </p:txBody>
      </p:sp>
      <p:sp>
        <p:nvSpPr>
          <p:cNvPr id="9" name="TextBox 8"/>
          <p:cNvSpPr txBox="1"/>
          <p:nvPr/>
        </p:nvSpPr>
        <p:spPr>
          <a:xfrm>
            <a:off x="755659" y="1576827"/>
            <a:ext cx="7429500" cy="338554"/>
          </a:xfrm>
          <a:prstGeom prst="rect">
            <a:avLst/>
          </a:prstGeom>
          <a:solidFill>
            <a:srgbClr val="FFFFFF"/>
          </a:solidFill>
        </p:spPr>
        <p:txBody>
          <a:bodyPr wrap="square" rtlCol="0">
            <a:spAutoFit/>
          </a:bodyPr>
          <a:lstStyle/>
          <a:p>
            <a:r>
              <a:rPr lang="en-US" sz="1600" b="1" dirty="0" err="1">
                <a:latin typeface="Corbel" charset="0"/>
                <a:ea typeface="Corbel" charset="0"/>
                <a:cs typeface="Corbel" charset="0"/>
              </a:rPr>
              <a:t>Czynniki</a:t>
            </a:r>
            <a:r>
              <a:rPr lang="en-US" sz="1600" b="1" dirty="0">
                <a:latin typeface="Corbel" charset="0"/>
                <a:ea typeface="Corbel" charset="0"/>
                <a:cs typeface="Corbel" charset="0"/>
              </a:rPr>
              <a:t> </a:t>
            </a:r>
            <a:r>
              <a:rPr lang="en-US" sz="1600" b="1" dirty="0" err="1">
                <a:latin typeface="Corbel" charset="0"/>
                <a:ea typeface="Corbel" charset="0"/>
                <a:cs typeface="Corbel" charset="0"/>
              </a:rPr>
              <a:t>makroekonomiczne</a:t>
            </a:r>
            <a:r>
              <a:rPr lang="en-US" sz="1600" b="1" dirty="0">
                <a:latin typeface="Corbel" charset="0"/>
                <a:ea typeface="Corbel" charset="0"/>
                <a:cs typeface="Corbel" charset="0"/>
              </a:rPr>
              <a:t> 			</a:t>
            </a:r>
            <a:r>
              <a:rPr lang="en-US" sz="1600" b="1" dirty="0" err="1">
                <a:latin typeface="Corbel" charset="0"/>
                <a:ea typeface="Corbel" charset="0"/>
                <a:cs typeface="Corbel" charset="0"/>
              </a:rPr>
              <a:t>Czynniki</a:t>
            </a:r>
            <a:r>
              <a:rPr lang="en-US" sz="1600" b="1" dirty="0">
                <a:latin typeface="Corbel" charset="0"/>
                <a:ea typeface="Corbel" charset="0"/>
                <a:cs typeface="Corbel" charset="0"/>
              </a:rPr>
              <a:t> </a:t>
            </a:r>
            <a:r>
              <a:rPr lang="en-US" sz="1600" b="1" dirty="0" err="1">
                <a:latin typeface="Corbel" charset="0"/>
                <a:ea typeface="Corbel" charset="0"/>
                <a:cs typeface="Corbel" charset="0"/>
              </a:rPr>
              <a:t>korporacyjne</a:t>
            </a:r>
            <a:r>
              <a:rPr lang="en-US" sz="1600" b="1" dirty="0">
                <a:latin typeface="Corbel" charset="0"/>
                <a:ea typeface="Corbel" charset="0"/>
                <a:cs typeface="Corbel" charset="0"/>
              </a:rPr>
              <a:t> </a:t>
            </a:r>
            <a:r>
              <a:rPr lang="en-US" sz="1600" b="1" dirty="0" err="1">
                <a:latin typeface="Corbel" charset="0"/>
                <a:ea typeface="Corbel" charset="0"/>
                <a:cs typeface="Corbel" charset="0"/>
              </a:rPr>
              <a:t>i</a:t>
            </a:r>
            <a:r>
              <a:rPr lang="en-US" sz="1600" b="1" dirty="0">
                <a:latin typeface="Corbel" charset="0"/>
                <a:ea typeface="Corbel" charset="0"/>
                <a:cs typeface="Corbel" charset="0"/>
              </a:rPr>
              <a:t> </a:t>
            </a:r>
            <a:r>
              <a:rPr lang="en-US" sz="1600" b="1" dirty="0" err="1">
                <a:latin typeface="Corbel" charset="0"/>
                <a:ea typeface="Corbel" charset="0"/>
                <a:cs typeface="Corbel" charset="0"/>
              </a:rPr>
              <a:t>zewnętrzne</a:t>
            </a:r>
            <a:endParaRPr lang="en-US" sz="1600" b="1" dirty="0">
              <a:latin typeface="Corbel" charset="0"/>
              <a:ea typeface="Corbel" charset="0"/>
              <a:cs typeface="Corbel" charset="0"/>
            </a:endParaRPr>
          </a:p>
        </p:txBody>
      </p:sp>
      <p:cxnSp>
        <p:nvCxnSpPr>
          <p:cNvPr id="11" name="Straight Connector 10"/>
          <p:cNvCxnSpPr/>
          <p:nvPr/>
        </p:nvCxnSpPr>
        <p:spPr>
          <a:xfrm flipV="1">
            <a:off x="1104900" y="4326635"/>
            <a:ext cx="6080121" cy="16765"/>
          </a:xfrm>
          <a:prstGeom prst="line">
            <a:avLst/>
          </a:prstGeom>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381000" y="2133600"/>
            <a:ext cx="1371600" cy="1447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23900" y="1981200"/>
            <a:ext cx="1714500" cy="13346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31844" y="1981200"/>
            <a:ext cx="1714500" cy="13346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531119" y="2454887"/>
            <a:ext cx="2222482" cy="3539430"/>
          </a:xfrm>
          <a:prstGeom prst="rect">
            <a:avLst/>
          </a:prstGeom>
          <a:solidFill>
            <a:srgbClr val="FFFFFF"/>
          </a:solidFill>
        </p:spPr>
        <p:txBody>
          <a:bodyPr wrap="square" rtlCol="0">
            <a:spAutoFit/>
          </a:bodyPr>
          <a:lstStyle/>
          <a:p>
            <a:r>
              <a:rPr lang="en-US" sz="1400" b="1" dirty="0" err="1">
                <a:latin typeface="Corbel" charset="0"/>
                <a:ea typeface="Corbel" charset="0"/>
                <a:cs typeface="Corbel" charset="0"/>
              </a:rPr>
              <a:t>Wzrost</a:t>
            </a:r>
            <a:r>
              <a:rPr lang="en-US" sz="1400" b="1" dirty="0">
                <a:latin typeface="Corbel" charset="0"/>
                <a:ea typeface="Corbel" charset="0"/>
                <a:cs typeface="Corbel" charset="0"/>
              </a:rPr>
              <a:t> </a:t>
            </a:r>
            <a:r>
              <a:rPr lang="en-US" sz="1400" b="1" dirty="0" err="1">
                <a:latin typeface="Corbel" charset="0"/>
                <a:ea typeface="Corbel" charset="0"/>
                <a:cs typeface="Corbel" charset="0"/>
              </a:rPr>
              <a:t>cen</a:t>
            </a:r>
            <a:r>
              <a:rPr lang="en-US" sz="1400" b="1" dirty="0">
                <a:latin typeface="Corbel" charset="0"/>
                <a:ea typeface="Corbel" charset="0"/>
                <a:cs typeface="Corbel" charset="0"/>
              </a:rPr>
              <a:t> </a:t>
            </a:r>
            <a:r>
              <a:rPr lang="en-US" sz="1400" b="1" dirty="0" err="1">
                <a:latin typeface="Corbel" charset="0"/>
                <a:ea typeface="Corbel" charset="0"/>
                <a:cs typeface="Corbel" charset="0"/>
              </a:rPr>
              <a:t>surowców</a:t>
            </a:r>
            <a:r>
              <a:rPr lang="en-US" sz="1400" b="1" dirty="0">
                <a:latin typeface="Corbel" charset="0"/>
                <a:ea typeface="Corbel" charset="0"/>
                <a:cs typeface="Corbel" charset="0"/>
              </a:rPr>
              <a:t> </a:t>
            </a:r>
            <a:r>
              <a:rPr lang="en-US" sz="1400" dirty="0" err="1">
                <a:latin typeface="Corbel" charset="0"/>
                <a:ea typeface="Corbel" charset="0"/>
                <a:cs typeface="Corbel" charset="0"/>
              </a:rPr>
              <a:t>miał</a:t>
            </a:r>
            <a:r>
              <a:rPr lang="en-US" sz="1400" dirty="0">
                <a:latin typeface="Corbel" charset="0"/>
                <a:ea typeface="Corbel" charset="0"/>
                <a:cs typeface="Corbel" charset="0"/>
              </a:rPr>
              <a:t> </a:t>
            </a:r>
            <a:r>
              <a:rPr lang="en-US" sz="1400" dirty="0" err="1">
                <a:latin typeface="Corbel" charset="0"/>
                <a:ea typeface="Corbel" charset="0"/>
                <a:cs typeface="Corbel" charset="0"/>
              </a:rPr>
              <a:t>bezpośredni</a:t>
            </a:r>
            <a:r>
              <a:rPr lang="en-US" sz="1400" dirty="0">
                <a:latin typeface="Corbel" charset="0"/>
                <a:ea typeface="Corbel" charset="0"/>
                <a:cs typeface="Corbel" charset="0"/>
              </a:rPr>
              <a:t> </a:t>
            </a:r>
            <a:r>
              <a:rPr lang="en-US" sz="1400" dirty="0" err="1">
                <a:latin typeface="Corbel" charset="0"/>
                <a:ea typeface="Corbel" charset="0"/>
                <a:cs typeface="Corbel" charset="0"/>
              </a:rPr>
              <a:t>wpływ</a:t>
            </a:r>
            <a:r>
              <a:rPr lang="en-US" sz="1400" dirty="0">
                <a:latin typeface="Corbel" charset="0"/>
                <a:ea typeface="Corbel" charset="0"/>
                <a:cs typeface="Corbel" charset="0"/>
              </a:rPr>
              <a:t> </a:t>
            </a:r>
            <a:r>
              <a:rPr lang="en-US" sz="1400" dirty="0" err="1">
                <a:latin typeface="Corbel" charset="0"/>
                <a:ea typeface="Corbel" charset="0"/>
                <a:cs typeface="Corbel" charset="0"/>
              </a:rPr>
              <a:t>na</a:t>
            </a:r>
            <a:r>
              <a:rPr lang="en-US" sz="1400" dirty="0">
                <a:latin typeface="Corbel" charset="0"/>
                <a:ea typeface="Corbel" charset="0"/>
                <a:cs typeface="Corbel" charset="0"/>
              </a:rPr>
              <a:t> </a:t>
            </a:r>
            <a:r>
              <a:rPr lang="en-US" sz="1400" dirty="0" err="1">
                <a:latin typeface="Corbel" charset="0"/>
                <a:ea typeface="Corbel" charset="0"/>
                <a:cs typeface="Corbel" charset="0"/>
              </a:rPr>
              <a:t>zyski</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rentowność</a:t>
            </a:r>
            <a:r>
              <a:rPr lang="en-US" sz="1400" dirty="0">
                <a:latin typeface="Corbel" charset="0"/>
                <a:ea typeface="Corbel" charset="0"/>
                <a:cs typeface="Corbel" charset="0"/>
              </a:rPr>
              <a:t> </a:t>
            </a:r>
            <a:r>
              <a:rPr lang="en-US" sz="1400" dirty="0" err="1">
                <a:latin typeface="Corbel" charset="0"/>
                <a:ea typeface="Corbel" charset="0"/>
                <a:cs typeface="Corbel" charset="0"/>
              </a:rPr>
              <a:t>przedsiębiorstw</a:t>
            </a:r>
            <a:r>
              <a:rPr lang="en-US" sz="1400" dirty="0">
                <a:latin typeface="Corbel" charset="0"/>
                <a:ea typeface="Corbel" charset="0"/>
                <a:cs typeface="Corbel" charset="0"/>
              </a:rPr>
              <a:t> w 2016</a:t>
            </a:r>
          </a:p>
          <a:p>
            <a:endParaRPr lang="en-US" sz="1400" dirty="0">
              <a:latin typeface="Corbel" charset="0"/>
              <a:ea typeface="Corbel" charset="0"/>
              <a:cs typeface="Corbel" charset="0"/>
            </a:endParaRPr>
          </a:p>
          <a:p>
            <a:pPr>
              <a:defRPr/>
            </a:pPr>
            <a:r>
              <a:rPr lang="en-US" sz="1400" b="1" dirty="0" err="1">
                <a:latin typeface="Corbel" charset="0"/>
                <a:ea typeface="Corbel" charset="0"/>
                <a:cs typeface="Corbel" charset="0"/>
              </a:rPr>
              <a:t>Zmiany</a:t>
            </a:r>
            <a:r>
              <a:rPr lang="en-US" sz="1400" b="1" dirty="0">
                <a:latin typeface="Corbel" charset="0"/>
                <a:ea typeface="Corbel" charset="0"/>
                <a:cs typeface="Corbel" charset="0"/>
              </a:rPr>
              <a:t> </a:t>
            </a:r>
            <a:r>
              <a:rPr lang="en-US" sz="1400" b="1" dirty="0" err="1">
                <a:latin typeface="Corbel" charset="0"/>
                <a:ea typeface="Corbel" charset="0"/>
                <a:cs typeface="Corbel" charset="0"/>
              </a:rPr>
              <a:t>technologiczne</a:t>
            </a:r>
            <a:r>
              <a:rPr lang="en-US" sz="1400" b="1" dirty="0">
                <a:latin typeface="Corbel" charset="0"/>
                <a:ea typeface="Corbel" charset="0"/>
                <a:cs typeface="Corbel" charset="0"/>
              </a:rPr>
              <a:t> </a:t>
            </a:r>
            <a:r>
              <a:rPr lang="en-US" sz="1400" b="1" dirty="0" err="1">
                <a:latin typeface="Corbel" charset="0"/>
                <a:ea typeface="Corbel" charset="0"/>
                <a:cs typeface="Corbel" charset="0"/>
              </a:rPr>
              <a:t>i</a:t>
            </a:r>
            <a:r>
              <a:rPr lang="en-US" sz="1400" b="1" dirty="0">
                <a:latin typeface="Corbel" charset="0"/>
                <a:ea typeface="Corbel" charset="0"/>
                <a:cs typeface="Corbel" charset="0"/>
              </a:rPr>
              <a:t> </a:t>
            </a:r>
            <a:r>
              <a:rPr lang="en-US" sz="1400" b="1" dirty="0" err="1">
                <a:latin typeface="Corbel" charset="0"/>
                <a:ea typeface="Corbel" charset="0"/>
                <a:cs typeface="Corbel" charset="0"/>
              </a:rPr>
              <a:t>gospodarka</a:t>
            </a:r>
            <a:r>
              <a:rPr lang="en-US" sz="1400" b="1" dirty="0">
                <a:latin typeface="Corbel" charset="0"/>
                <a:ea typeface="Corbel" charset="0"/>
                <a:cs typeface="Corbel" charset="0"/>
              </a:rPr>
              <a:t> </a:t>
            </a:r>
            <a:r>
              <a:rPr lang="en-US" sz="1400" b="1" dirty="0" err="1">
                <a:latin typeface="Corbel" charset="0"/>
                <a:ea typeface="Corbel" charset="0"/>
                <a:cs typeface="Corbel" charset="0"/>
              </a:rPr>
              <a:t>cyfrowa</a:t>
            </a:r>
            <a:r>
              <a:rPr lang="en-US" sz="1400" b="1" dirty="0">
                <a:latin typeface="Corbel" charset="0"/>
                <a:ea typeface="Corbel" charset="0"/>
                <a:cs typeface="Corbel" charset="0"/>
              </a:rPr>
              <a:t> </a:t>
            </a:r>
            <a:r>
              <a:rPr lang="en-US" sz="1400" dirty="0" err="1">
                <a:latin typeface="Corbel" charset="0"/>
                <a:ea typeface="Corbel" charset="0"/>
                <a:cs typeface="Corbel" charset="0"/>
              </a:rPr>
              <a:t>są</a:t>
            </a:r>
            <a:r>
              <a:rPr lang="en-US" sz="1400" dirty="0">
                <a:latin typeface="Corbel" charset="0"/>
                <a:ea typeface="Corbel" charset="0"/>
                <a:cs typeface="Corbel" charset="0"/>
              </a:rPr>
              <a:t> </a:t>
            </a:r>
            <a:r>
              <a:rPr lang="en-US" sz="1400" dirty="0" err="1">
                <a:latin typeface="Corbel" charset="0"/>
                <a:ea typeface="Corbel" charset="0"/>
                <a:cs typeface="Corbel" charset="0"/>
              </a:rPr>
              <a:t>uważane</a:t>
            </a:r>
            <a:r>
              <a:rPr lang="en-US" sz="1400" dirty="0">
                <a:latin typeface="Corbel" charset="0"/>
                <a:ea typeface="Corbel" charset="0"/>
                <a:cs typeface="Corbel" charset="0"/>
              </a:rPr>
              <a:t> </a:t>
            </a:r>
            <a:r>
              <a:rPr lang="en-US" sz="1400" dirty="0" err="1">
                <a:latin typeface="Corbel" charset="0"/>
                <a:ea typeface="Corbel" charset="0"/>
                <a:cs typeface="Corbel" charset="0"/>
              </a:rPr>
              <a:t>przez</a:t>
            </a:r>
            <a:r>
              <a:rPr lang="en-US" sz="1400" dirty="0">
                <a:latin typeface="Corbel" charset="0"/>
                <a:ea typeface="Corbel" charset="0"/>
                <a:cs typeface="Corbel" charset="0"/>
              </a:rPr>
              <a:t> </a:t>
            </a:r>
            <a:r>
              <a:rPr lang="en-US" sz="1400" dirty="0" err="1">
                <a:latin typeface="Corbel" charset="0"/>
                <a:ea typeface="Corbel" charset="0"/>
                <a:cs typeface="Corbel" charset="0"/>
              </a:rPr>
              <a:t>większość</a:t>
            </a:r>
            <a:r>
              <a:rPr lang="en-US" sz="1400" dirty="0">
                <a:latin typeface="Corbel" charset="0"/>
                <a:ea typeface="Corbel" charset="0"/>
                <a:cs typeface="Corbel" charset="0"/>
              </a:rPr>
              <a:t> firm </a:t>
            </a:r>
            <a:r>
              <a:rPr lang="en-US" sz="1400" dirty="0" err="1">
                <a:latin typeface="Corbel" charset="0"/>
                <a:ea typeface="Corbel" charset="0"/>
                <a:cs typeface="Corbel" charset="0"/>
              </a:rPr>
              <a:t>za</a:t>
            </a:r>
            <a:r>
              <a:rPr lang="en-US" sz="1400" dirty="0">
                <a:latin typeface="Corbel" charset="0"/>
                <a:ea typeface="Corbel" charset="0"/>
                <a:cs typeface="Corbel" charset="0"/>
              </a:rPr>
              <a:t> </a:t>
            </a:r>
            <a:r>
              <a:rPr lang="en-US" sz="1400" dirty="0" err="1">
                <a:latin typeface="Corbel" charset="0"/>
                <a:ea typeface="Corbel" charset="0"/>
                <a:cs typeface="Corbel" charset="0"/>
              </a:rPr>
              <a:t>pozytywne</a:t>
            </a:r>
            <a:r>
              <a:rPr lang="en-US" sz="1400" dirty="0">
                <a:latin typeface="Corbel" charset="0"/>
                <a:ea typeface="Corbel" charset="0"/>
                <a:cs typeface="Corbel" charset="0"/>
              </a:rPr>
              <a:t> </a:t>
            </a:r>
            <a:r>
              <a:rPr lang="en-US" sz="1400" dirty="0" err="1">
                <a:latin typeface="Corbel" charset="0"/>
                <a:ea typeface="Corbel" charset="0"/>
                <a:cs typeface="Corbel" charset="0"/>
              </a:rPr>
              <a:t>czynniki</a:t>
            </a:r>
            <a:r>
              <a:rPr lang="en-US" sz="1400" dirty="0">
                <a:latin typeface="Corbel" charset="0"/>
                <a:ea typeface="Corbel" charset="0"/>
                <a:cs typeface="Corbel" charset="0"/>
              </a:rPr>
              <a:t> </a:t>
            </a:r>
            <a:r>
              <a:rPr lang="en-US" sz="1400" dirty="0" err="1">
                <a:latin typeface="Corbel" charset="0"/>
                <a:ea typeface="Corbel" charset="0"/>
                <a:cs typeface="Corbel" charset="0"/>
              </a:rPr>
              <a:t>sprzyjające</a:t>
            </a:r>
            <a:r>
              <a:rPr lang="en-US" sz="1400" dirty="0">
                <a:latin typeface="Corbel" charset="0"/>
                <a:ea typeface="Corbel" charset="0"/>
                <a:cs typeface="Corbel" charset="0"/>
              </a:rPr>
              <a:t> </a:t>
            </a:r>
            <a:r>
              <a:rPr lang="en-US" sz="1400" dirty="0" err="1">
                <a:latin typeface="Corbel" charset="0"/>
                <a:ea typeface="Corbel" charset="0"/>
                <a:cs typeface="Corbel" charset="0"/>
              </a:rPr>
              <a:t>inwestycjom</a:t>
            </a:r>
            <a:r>
              <a:rPr lang="en-US" sz="1400" dirty="0">
                <a:latin typeface="Corbel" charset="0"/>
                <a:ea typeface="Corbel" charset="0"/>
                <a:cs typeface="Corbel" charset="0"/>
              </a:rPr>
              <a:t> </a:t>
            </a:r>
            <a:r>
              <a:rPr lang="en-US" sz="1400" dirty="0" err="1">
                <a:latin typeface="Corbel" charset="0"/>
                <a:ea typeface="Corbel" charset="0"/>
                <a:cs typeface="Corbel" charset="0"/>
              </a:rPr>
              <a:t>transgranicznym</a:t>
            </a:r>
            <a:r>
              <a:rPr lang="en-US" sz="1400" dirty="0">
                <a:latin typeface="Corbel" charset="0"/>
                <a:ea typeface="Corbel" charset="0"/>
                <a:cs typeface="Corbel" charset="0"/>
              </a:rPr>
              <a:t>, </a:t>
            </a:r>
            <a:r>
              <a:rPr lang="en-US" sz="1400" dirty="0" err="1">
                <a:latin typeface="Corbel" charset="0"/>
                <a:ea typeface="Corbel" charset="0"/>
                <a:cs typeface="Corbel" charset="0"/>
              </a:rPr>
              <a:t>chociaż</a:t>
            </a:r>
            <a:r>
              <a:rPr lang="en-US" sz="1400" dirty="0">
                <a:latin typeface="Corbel" charset="0"/>
                <a:ea typeface="Corbel" charset="0"/>
                <a:cs typeface="Corbel" charset="0"/>
              </a:rPr>
              <a:t> </a:t>
            </a:r>
            <a:r>
              <a:rPr lang="en-US" sz="1400" dirty="0" err="1">
                <a:latin typeface="Corbel" charset="0"/>
                <a:ea typeface="Corbel" charset="0"/>
                <a:cs typeface="Corbel" charset="0"/>
              </a:rPr>
              <a:t>zagrożenia</a:t>
            </a:r>
            <a:r>
              <a:rPr lang="en-US" sz="1400" dirty="0">
                <a:latin typeface="Corbel" charset="0"/>
                <a:ea typeface="Corbel" charset="0"/>
                <a:cs typeface="Corbel" charset="0"/>
              </a:rPr>
              <a:t> </a:t>
            </a:r>
            <a:r>
              <a:rPr lang="en-US" sz="1400" dirty="0" err="1">
                <a:latin typeface="Corbel" charset="0"/>
                <a:ea typeface="Corbel" charset="0"/>
                <a:cs typeface="Corbel" charset="0"/>
              </a:rPr>
              <a:t>cybernetyczne</a:t>
            </a:r>
            <a:r>
              <a:rPr lang="en-US" sz="1400" dirty="0">
                <a:latin typeface="Corbel" charset="0"/>
                <a:ea typeface="Corbel" charset="0"/>
                <a:cs typeface="Corbel" charset="0"/>
              </a:rPr>
              <a:t> </a:t>
            </a:r>
            <a:r>
              <a:rPr lang="en-US" sz="1400" dirty="0" err="1">
                <a:latin typeface="Corbel" charset="0"/>
                <a:ea typeface="Corbel" charset="0"/>
                <a:cs typeface="Corbel" charset="0"/>
              </a:rPr>
              <a:t>i</a:t>
            </a:r>
            <a:r>
              <a:rPr lang="en-US" sz="1400" dirty="0">
                <a:latin typeface="Corbel" charset="0"/>
                <a:ea typeface="Corbel" charset="0"/>
                <a:cs typeface="Corbel" charset="0"/>
              </a:rPr>
              <a:t> </a:t>
            </a:r>
            <a:r>
              <a:rPr lang="en-US" sz="1400" dirty="0" err="1">
                <a:latin typeface="Corbel" charset="0"/>
                <a:ea typeface="Corbel" charset="0"/>
                <a:cs typeface="Corbel" charset="0"/>
              </a:rPr>
              <a:t>bezpieczeństwo</a:t>
            </a:r>
            <a:r>
              <a:rPr lang="en-US" sz="1400" dirty="0">
                <a:latin typeface="Corbel" charset="0"/>
                <a:ea typeface="Corbel" charset="0"/>
                <a:cs typeface="Corbel" charset="0"/>
              </a:rPr>
              <a:t> </a:t>
            </a:r>
            <a:r>
              <a:rPr lang="en-US" sz="1400" dirty="0" err="1">
                <a:latin typeface="Corbel" charset="0"/>
                <a:ea typeface="Corbel" charset="0"/>
                <a:cs typeface="Corbel" charset="0"/>
              </a:rPr>
              <a:t>danych</a:t>
            </a:r>
            <a:r>
              <a:rPr lang="en-US" sz="1400" dirty="0">
                <a:latin typeface="Corbel" charset="0"/>
                <a:ea typeface="Corbel" charset="0"/>
                <a:cs typeface="Corbel" charset="0"/>
              </a:rPr>
              <a:t> </a:t>
            </a:r>
            <a:r>
              <a:rPr lang="en-US" sz="1400" dirty="0" err="1">
                <a:latin typeface="Corbel" charset="0"/>
                <a:ea typeface="Corbel" charset="0"/>
                <a:cs typeface="Corbel" charset="0"/>
              </a:rPr>
              <a:t>stają</a:t>
            </a:r>
            <a:r>
              <a:rPr lang="en-US" sz="1400" dirty="0">
                <a:latin typeface="Corbel" charset="0"/>
                <a:ea typeface="Corbel" charset="0"/>
                <a:cs typeface="Corbel" charset="0"/>
              </a:rPr>
              <a:t> </a:t>
            </a:r>
            <a:r>
              <a:rPr lang="en-US" sz="1400" dirty="0" err="1">
                <a:latin typeface="Corbel" charset="0"/>
                <a:ea typeface="Corbel" charset="0"/>
                <a:cs typeface="Corbel" charset="0"/>
              </a:rPr>
              <a:t>się</a:t>
            </a:r>
            <a:r>
              <a:rPr lang="en-US" sz="1400" dirty="0">
                <a:latin typeface="Corbel" charset="0"/>
                <a:ea typeface="Corbel" charset="0"/>
                <a:cs typeface="Corbel" charset="0"/>
              </a:rPr>
              <a:t> </a:t>
            </a:r>
            <a:r>
              <a:rPr lang="en-US" sz="1400" dirty="0" err="1">
                <a:latin typeface="Corbel" charset="0"/>
                <a:ea typeface="Corbel" charset="0"/>
                <a:cs typeface="Corbel" charset="0"/>
              </a:rPr>
              <a:t>coraz</a:t>
            </a:r>
            <a:r>
              <a:rPr lang="en-US" sz="1400" dirty="0">
                <a:latin typeface="Corbel" charset="0"/>
                <a:ea typeface="Corbel" charset="0"/>
                <a:cs typeface="Corbel" charset="0"/>
              </a:rPr>
              <a:t> </a:t>
            </a:r>
            <a:r>
              <a:rPr lang="en-US" sz="1400" dirty="0" err="1">
                <a:latin typeface="Corbel" charset="0"/>
                <a:ea typeface="Corbel" charset="0"/>
                <a:cs typeface="Corbel" charset="0"/>
              </a:rPr>
              <a:t>większym</a:t>
            </a:r>
            <a:r>
              <a:rPr lang="en-US" sz="1400" dirty="0">
                <a:latin typeface="Corbel" charset="0"/>
                <a:ea typeface="Corbel" charset="0"/>
                <a:cs typeface="Corbel" charset="0"/>
              </a:rPr>
              <a:t> </a:t>
            </a:r>
            <a:r>
              <a:rPr lang="en-US" sz="1400" dirty="0" err="1">
                <a:latin typeface="Corbel" charset="0"/>
                <a:ea typeface="Corbel" charset="0"/>
                <a:cs typeface="Corbel" charset="0"/>
              </a:rPr>
              <a:t>problemem</a:t>
            </a:r>
            <a:r>
              <a:rPr lang="en-US" sz="1400" dirty="0">
                <a:latin typeface="Corbel" charset="0"/>
                <a:ea typeface="Corbel" charset="0"/>
                <a:cs typeface="Corbel" charset="0"/>
              </a:rPr>
              <a:t>.</a:t>
            </a:r>
          </a:p>
          <a:p>
            <a:endParaRPr lang="en-US" sz="1400" dirty="0"/>
          </a:p>
        </p:txBody>
      </p:sp>
    </p:spTree>
    <p:extLst>
      <p:ext uri="{BB962C8B-B14F-4D97-AF65-F5344CB8AC3E}">
        <p14:creationId xmlns:p14="http://schemas.microsoft.com/office/powerpoint/2010/main" val="16983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rctx="PPT">
                                        <p:cTn id="23" dur="indefinite"/>
                                        <p:tgtEl>
                                          <p:spTgt spid="14"/>
                                        </p:tgtEl>
                                        <p:attrNameLst>
                                          <p:attrName>style.opacity</p:attrName>
                                        </p:attrNameLst>
                                      </p:cBhvr>
                                      <p:to>
                                        <p:strVal val="0.5"/>
                                      </p:to>
                                    </p:set>
                                    <p:animEffect filter="image" prLst="opacity: 0.5">
                                      <p:cBhvr rctx="IE">
                                        <p:cTn id="24" dur="indefinite"/>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884893"/>
            <a:ext cx="9341468" cy="503182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a:latin typeface="Corbel" charset="0"/>
                <a:ea typeface="Corbel" charset="0"/>
                <a:cs typeface="Corbel" charset="0"/>
              </a:rPr>
              <a:t>Pharma- associations</a:t>
            </a:r>
          </a:p>
        </p:txBody>
      </p:sp>
      <p:sp>
        <p:nvSpPr>
          <p:cNvPr id="11" name="Textfeld 11"/>
          <p:cNvSpPr txBox="1"/>
          <p:nvPr/>
        </p:nvSpPr>
        <p:spPr>
          <a:xfrm>
            <a:off x="381000" y="1893753"/>
            <a:ext cx="8915400" cy="5975995"/>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United States</a:t>
            </a:r>
          </a:p>
          <a:p>
            <a:r>
              <a:rPr lang="en-US" sz="1600" dirty="0">
                <a:solidFill>
                  <a:srgbClr val="3C4A4A"/>
                </a:solidFill>
                <a:latin typeface="Corbel" charset="0"/>
                <a:ea typeface="Corbel" charset="0"/>
                <a:cs typeface="Corbel" charset="0"/>
              </a:rPr>
              <a:t>The Pharmaceutical Research and Manufacturers of America (PhRMA) is a leading association of US pharmaceuticals companies.</a:t>
            </a:r>
          </a:p>
          <a:p>
            <a:br>
              <a:rPr lang="en-US" sz="1600" b="1" dirty="0">
                <a:solidFill>
                  <a:srgbClr val="3C4A4A"/>
                </a:solidFill>
                <a:latin typeface="Corbel" charset="0"/>
                <a:ea typeface="Corbel" charset="0"/>
                <a:cs typeface="Corbel" charset="0"/>
              </a:rPr>
            </a:br>
            <a:r>
              <a:rPr lang="en-US" sz="1600" b="1" dirty="0">
                <a:solidFill>
                  <a:srgbClr val="3C4A4A"/>
                </a:solidFill>
                <a:latin typeface="Corbel" charset="0"/>
                <a:ea typeface="Corbel" charset="0"/>
                <a:cs typeface="Corbel" charset="0"/>
              </a:rPr>
              <a:t>United Kingdom</a:t>
            </a:r>
            <a:br>
              <a:rPr lang="en-US" sz="1600" b="1" dirty="0">
                <a:solidFill>
                  <a:srgbClr val="3C4A4A"/>
                </a:solidFill>
                <a:latin typeface="Corbel" charset="0"/>
                <a:ea typeface="Corbel" charset="0"/>
                <a:cs typeface="Corbel" charset="0"/>
              </a:rPr>
            </a:br>
            <a:r>
              <a:rPr lang="en-US" sz="1600" dirty="0">
                <a:solidFill>
                  <a:srgbClr val="3C4A4A"/>
                </a:solidFill>
                <a:latin typeface="Corbel" charset="0"/>
                <a:ea typeface="Corbel" charset="0"/>
                <a:cs typeface="Corbel" charset="0"/>
              </a:rPr>
              <a:t>The Association of the British Pharmaceutical Industry (ABPI) represents major research-based (bio-) pharmaceutical companies in the UK. </a:t>
            </a:r>
          </a:p>
          <a:p>
            <a:endParaRPr lang="en-US" sz="300" b="1"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Germany</a:t>
            </a:r>
            <a:br>
              <a:rPr lang="en-US" sz="1600" b="1" dirty="0">
                <a:solidFill>
                  <a:srgbClr val="3C4A4A"/>
                </a:solidFill>
                <a:latin typeface="Corbel" charset="0"/>
                <a:ea typeface="Corbel" charset="0"/>
                <a:cs typeface="Corbel" charset="0"/>
              </a:rPr>
            </a:br>
            <a:r>
              <a:rPr lang="en-US" sz="1600" dirty="0">
                <a:solidFill>
                  <a:srgbClr val="3C4A4A"/>
                </a:solidFill>
                <a:latin typeface="Corbel" charset="0"/>
                <a:ea typeface="Corbel" charset="0"/>
                <a:cs typeface="Corbel" charset="0"/>
              </a:rPr>
              <a:t> The </a:t>
            </a:r>
            <a:r>
              <a:rPr lang="en-US" sz="1600" dirty="0" err="1">
                <a:solidFill>
                  <a:srgbClr val="3C4A4A"/>
                </a:solidFill>
                <a:latin typeface="Corbel" charset="0"/>
                <a:ea typeface="Corbel" charset="0"/>
                <a:cs typeface="Corbel" charset="0"/>
              </a:rPr>
              <a:t>Verband</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forschender</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Arzneimittelhersteller</a:t>
            </a:r>
            <a:r>
              <a:rPr lang="en-US" sz="1600" dirty="0">
                <a:solidFill>
                  <a:srgbClr val="3C4A4A"/>
                </a:solidFill>
                <a:latin typeface="Corbel" charset="0"/>
                <a:ea typeface="Corbel" charset="0"/>
                <a:cs typeface="Corbel" charset="0"/>
              </a:rPr>
              <a:t> (VFA) is the major association of both German and foreign pharmaceutical companies. </a:t>
            </a:r>
          </a:p>
          <a:p>
            <a:endParaRPr lang="en-US" sz="300" b="1"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Japan</a:t>
            </a:r>
            <a:br>
              <a:rPr lang="en-US" sz="1600" b="1" dirty="0">
                <a:solidFill>
                  <a:srgbClr val="3C4A4A"/>
                </a:solidFill>
                <a:latin typeface="Corbel" charset="0"/>
                <a:ea typeface="Corbel" charset="0"/>
                <a:cs typeface="Corbel" charset="0"/>
              </a:rPr>
            </a:br>
            <a:r>
              <a:rPr lang="en-US" sz="1600" dirty="0">
                <a:solidFill>
                  <a:srgbClr val="3C4A4A"/>
                </a:solidFill>
                <a:latin typeface="Corbel" charset="0"/>
                <a:ea typeface="Corbel" charset="0"/>
                <a:cs typeface="Corbel" charset="0"/>
              </a:rPr>
              <a:t> The Japan Pharmaceutical Manufacturers Association (JPMA) represents most national R&amp;D oriented pharmaceutical companies. </a:t>
            </a:r>
          </a:p>
          <a:p>
            <a:endParaRPr lang="en-US" sz="3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Switzerland</a:t>
            </a:r>
            <a:br>
              <a:rPr lang="en-US" sz="1600" b="1" dirty="0">
                <a:solidFill>
                  <a:srgbClr val="3C4A4A"/>
                </a:solidFill>
                <a:latin typeface="Corbel" charset="0"/>
                <a:ea typeface="Corbel" charset="0"/>
                <a:cs typeface="Corbel" charset="0"/>
              </a:rPr>
            </a:br>
            <a:r>
              <a:rPr lang="en-US" sz="1600" dirty="0" err="1">
                <a:solidFill>
                  <a:srgbClr val="3C4A4A"/>
                </a:solidFill>
                <a:latin typeface="Corbel" charset="0"/>
                <a:ea typeface="Corbel" charset="0"/>
                <a:cs typeface="Corbel" charset="0"/>
              </a:rPr>
              <a:t>Interpharma</a:t>
            </a:r>
            <a:r>
              <a:rPr lang="en-US" sz="1600" dirty="0">
                <a:solidFill>
                  <a:srgbClr val="3C4A4A"/>
                </a:solidFill>
                <a:latin typeface="Corbel" charset="0"/>
                <a:ea typeface="Corbel" charset="0"/>
                <a:cs typeface="Corbel" charset="0"/>
              </a:rPr>
              <a:t> is the leading Swiss association of research-based pharmaceutical companies.</a:t>
            </a:r>
          </a:p>
          <a:p>
            <a:br>
              <a:rPr lang="en-US" sz="1600" b="1" dirty="0">
                <a:solidFill>
                  <a:srgbClr val="3C4A4A"/>
                </a:solidFill>
                <a:latin typeface="Corbel" charset="0"/>
                <a:ea typeface="Corbel" charset="0"/>
                <a:cs typeface="Corbel" charset="0"/>
              </a:rPr>
            </a:br>
            <a:r>
              <a:rPr lang="en-US" sz="1600" b="1" dirty="0">
                <a:solidFill>
                  <a:srgbClr val="3C4A4A"/>
                </a:solidFill>
                <a:latin typeface="Corbel" charset="0"/>
                <a:ea typeface="Corbel" charset="0"/>
                <a:cs typeface="Corbel" charset="0"/>
              </a:rPr>
              <a:t>Global </a:t>
            </a:r>
          </a:p>
          <a:p>
            <a:r>
              <a:rPr lang="en-US" sz="1600" dirty="0">
                <a:solidFill>
                  <a:srgbClr val="3C4A4A"/>
                </a:solidFill>
                <a:latin typeface="Corbel" charset="0"/>
                <a:ea typeface="Corbel" charset="0"/>
                <a:cs typeface="Corbel" charset="0"/>
              </a:rPr>
              <a:t>The International Federation of Pharmaceutical Industries and Associations (IFPMA), based in Geneva/Switzerland, comprises over 45 national and regional industry associations as well as leading companies. </a:t>
            </a: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938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884893"/>
            <a:ext cx="9341468" cy="503182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a:latin typeface="Corbel" charset="0"/>
                <a:ea typeface="Corbel" charset="0"/>
                <a:cs typeface="Corbel" charset="0"/>
              </a:rPr>
              <a:t>Pharma- media</a:t>
            </a:r>
          </a:p>
        </p:txBody>
      </p:sp>
      <p:sp>
        <p:nvSpPr>
          <p:cNvPr id="11" name="Textfeld 11"/>
          <p:cNvSpPr txBox="1"/>
          <p:nvPr/>
        </p:nvSpPr>
        <p:spPr>
          <a:xfrm>
            <a:off x="381000" y="1893753"/>
            <a:ext cx="8915400" cy="5262979"/>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United States</a:t>
            </a:r>
          </a:p>
          <a:p>
            <a:r>
              <a:rPr lang="en-US" sz="1600" dirty="0">
                <a:solidFill>
                  <a:srgbClr val="3C4A4A"/>
                </a:solidFill>
                <a:latin typeface="Corbel" charset="0"/>
                <a:ea typeface="Corbel" charset="0"/>
                <a:cs typeface="Corbel" charset="0"/>
              </a:rPr>
              <a:t>- The Drug Delivery Partnership (San Diego) is an important conference focusing on R&amp;D and product development. </a:t>
            </a:r>
          </a:p>
          <a:p>
            <a:r>
              <a:rPr lang="en-US" sz="1600" dirty="0">
                <a:solidFill>
                  <a:srgbClr val="3C4A4A"/>
                </a:solidFill>
                <a:latin typeface="Corbel" charset="0"/>
                <a:ea typeface="Corbel" charset="0"/>
                <a:cs typeface="Corbel" charset="0"/>
              </a:rPr>
              <a:t>- Contract Pharma is a key magazine for the (bio-) pharmaceutical contract services and outsourcing industry. </a:t>
            </a:r>
          </a:p>
          <a:p>
            <a:r>
              <a:rPr lang="en-US" sz="1600" b="1" dirty="0">
                <a:solidFill>
                  <a:srgbClr val="3C4A4A"/>
                </a:solidFill>
                <a:latin typeface="Corbel" charset="0"/>
                <a:ea typeface="Corbel" charset="0"/>
                <a:cs typeface="Corbel" charset="0"/>
              </a:rPr>
              <a:t>United Kingdom </a:t>
            </a:r>
          </a:p>
          <a:p>
            <a:r>
              <a:rPr lang="en-US" sz="1600" dirty="0">
                <a:solidFill>
                  <a:srgbClr val="3C4A4A"/>
                </a:solidFill>
                <a:latin typeface="Corbel" charset="0"/>
                <a:ea typeface="Corbel" charset="0"/>
                <a:cs typeface="Corbel" charset="0"/>
              </a:rPr>
              <a:t>- The Pharma Summit (London) is a strategic event attended by executives from leading pharma companies. </a:t>
            </a:r>
          </a:p>
          <a:p>
            <a:r>
              <a:rPr lang="en-US" sz="1600" dirty="0">
                <a:solidFill>
                  <a:srgbClr val="3C4A4A"/>
                </a:solidFill>
                <a:latin typeface="Corbel" charset="0"/>
                <a:ea typeface="Corbel" charset="0"/>
                <a:cs typeface="Corbel" charset="0"/>
              </a:rPr>
              <a:t>- The Pharma Times is an influential magazine, published both in print and online, organizing business forums attended by industry leaders. </a:t>
            </a:r>
            <a:r>
              <a:rPr lang="en-US" sz="1600" dirty="0" err="1">
                <a:solidFill>
                  <a:srgbClr val="3C4A4A"/>
                </a:solidFill>
                <a:latin typeface="Corbel" charset="0"/>
                <a:ea typeface="Corbel" charset="0"/>
                <a:cs typeface="Corbel" charset="0"/>
              </a:rPr>
              <a:t>Thepharmaletter.com</a:t>
            </a:r>
            <a:r>
              <a:rPr lang="en-US" sz="1600" dirty="0">
                <a:solidFill>
                  <a:srgbClr val="3C4A4A"/>
                </a:solidFill>
                <a:latin typeface="Corbel" charset="0"/>
                <a:ea typeface="Corbel" charset="0"/>
                <a:cs typeface="Corbel" charset="0"/>
              </a:rPr>
              <a:t> is an online portal read by industry executives and organizations in many countries. </a:t>
            </a:r>
          </a:p>
          <a:p>
            <a:r>
              <a:rPr lang="en-US" sz="1600" b="1" dirty="0">
                <a:solidFill>
                  <a:srgbClr val="3C4A4A"/>
                </a:solidFill>
                <a:latin typeface="Corbel" charset="0"/>
                <a:ea typeface="Corbel" charset="0"/>
                <a:cs typeface="Corbel" charset="0"/>
              </a:rPr>
              <a:t>Germany </a:t>
            </a:r>
          </a:p>
          <a:p>
            <a:r>
              <a:rPr lang="en-US" sz="1600" dirty="0">
                <a:solidFill>
                  <a:srgbClr val="3C4A4A"/>
                </a:solidFill>
                <a:latin typeface="Corbel" charset="0"/>
                <a:ea typeface="Corbel" charset="0"/>
                <a:cs typeface="Corbel" charset="0"/>
              </a:rPr>
              <a:t>- The Pharma Congress (</a:t>
            </a:r>
            <a:r>
              <a:rPr lang="en-US" sz="1600" dirty="0" err="1">
                <a:solidFill>
                  <a:srgbClr val="3C4A4A"/>
                </a:solidFill>
                <a:latin typeface="Corbel" charset="0"/>
                <a:ea typeface="Corbel" charset="0"/>
                <a:cs typeface="Corbel" charset="0"/>
              </a:rPr>
              <a:t>Düsseldorf</a:t>
            </a:r>
            <a:r>
              <a:rPr lang="en-US" sz="1600" dirty="0">
                <a:solidFill>
                  <a:srgbClr val="3C4A4A"/>
                </a:solidFill>
                <a:latin typeface="Corbel" charset="0"/>
                <a:ea typeface="Corbel" charset="0"/>
                <a:cs typeface="Corbel" charset="0"/>
              </a:rPr>
              <a:t>) is an important conference and exhibition with over 1,200 participants from 25 countries covering many aspects of the industry. </a:t>
            </a:r>
          </a:p>
          <a:p>
            <a:r>
              <a:rPr lang="en-US" sz="1600" b="1" dirty="0">
                <a:solidFill>
                  <a:srgbClr val="3C4A4A"/>
                </a:solidFill>
                <a:latin typeface="Corbel" charset="0"/>
                <a:ea typeface="Corbel" charset="0"/>
                <a:cs typeface="Corbel" charset="0"/>
              </a:rPr>
              <a:t>Switzerland </a:t>
            </a:r>
          </a:p>
          <a:p>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MipTech</a:t>
            </a:r>
            <a:r>
              <a:rPr lang="en-US" sz="1600" dirty="0">
                <a:solidFill>
                  <a:srgbClr val="3C4A4A"/>
                </a:solidFill>
                <a:latin typeface="Corbel" charset="0"/>
                <a:ea typeface="Corbel" charset="0"/>
                <a:cs typeface="Corbel" charset="0"/>
              </a:rPr>
              <a:t> (Basel) is an important conference and exhibition on drug discovery and (bio-) pharmaceuticals with over 100 exhibitors. </a:t>
            </a:r>
          </a:p>
          <a:p>
            <a:r>
              <a:rPr lang="en-US" sz="1600" dirty="0">
                <a:solidFill>
                  <a:srgbClr val="3C4A4A"/>
                </a:solidFill>
                <a:latin typeface="Corbel" charset="0"/>
                <a:ea typeface="Corbel" charset="0"/>
                <a:cs typeface="Corbel" charset="0"/>
              </a:rPr>
              <a:t>Global </a:t>
            </a:r>
          </a:p>
          <a:p>
            <a:r>
              <a:rPr lang="en-US" sz="1600" dirty="0">
                <a:solidFill>
                  <a:srgbClr val="3C4A4A"/>
                </a:solidFill>
                <a:latin typeface="Corbel" charset="0"/>
                <a:ea typeface="Corbel" charset="0"/>
                <a:cs typeface="Corbel" charset="0"/>
              </a:rPr>
              <a:t>- The </a:t>
            </a:r>
            <a:r>
              <a:rPr lang="en-US" sz="1600" dirty="0" err="1">
                <a:solidFill>
                  <a:srgbClr val="3C4A4A"/>
                </a:solidFill>
                <a:latin typeface="Corbel" charset="0"/>
                <a:ea typeface="Corbel" charset="0"/>
                <a:cs typeface="Corbel" charset="0"/>
              </a:rPr>
              <a:t>BioPharma</a:t>
            </a:r>
            <a:r>
              <a:rPr lang="en-US" sz="1600" dirty="0">
                <a:solidFill>
                  <a:srgbClr val="3C4A4A"/>
                </a:solidFill>
                <a:latin typeface="Corbel" charset="0"/>
                <a:ea typeface="Corbel" charset="0"/>
                <a:cs typeface="Corbel" charset="0"/>
              </a:rPr>
              <a:t> ASIA Convention (Singapore) is a major conference and exhibition of the Asian pharmaceutical and biotech industries, including symposiums and seminars for networking. </a:t>
            </a:r>
          </a:p>
          <a:p>
            <a:endParaRPr lang="en-US" sz="1600" b="1" dirty="0">
              <a:solidFill>
                <a:srgbClr val="3C4A4A"/>
              </a:solidFill>
              <a:latin typeface="Corbel" charset="0"/>
              <a:ea typeface="Corbel" charset="0"/>
              <a:cs typeface="Corbel"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11839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884893"/>
            <a:ext cx="9341468" cy="503182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a:latin typeface="Corbel" charset="0"/>
                <a:ea typeface="Corbel" charset="0"/>
                <a:cs typeface="Corbel" charset="0"/>
              </a:rPr>
              <a:t>E-mobility- country &amp; companies</a:t>
            </a:r>
          </a:p>
        </p:txBody>
      </p:sp>
      <p:sp>
        <p:nvSpPr>
          <p:cNvPr id="11" name="Textfeld 11"/>
          <p:cNvSpPr txBox="1"/>
          <p:nvPr/>
        </p:nvSpPr>
        <p:spPr>
          <a:xfrm>
            <a:off x="381000" y="1893753"/>
            <a:ext cx="8915400" cy="4031873"/>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Germany</a:t>
            </a:r>
            <a:r>
              <a:rPr lang="en-US" sz="1600" dirty="0">
                <a:solidFill>
                  <a:srgbClr val="3C4A4A"/>
                </a:solidFill>
                <a:latin typeface="Corbel" charset="0"/>
                <a:ea typeface="Corbel" charset="0"/>
                <a:cs typeface="Corbel" charset="0"/>
              </a:rPr>
              <a:t> is one of the leading countries for new developments in e-mobility technologies and hosts many OEMs like VW, Mercedes, BMW as well as major suppliers like Bosch and Continental. In addition, there are many new players from the ICT and electronics industries seeking to participate in this growing market. </a:t>
            </a:r>
          </a:p>
          <a:p>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France</a:t>
            </a:r>
            <a:r>
              <a:rPr lang="en-US" sz="1600" dirty="0">
                <a:solidFill>
                  <a:srgbClr val="3C4A4A"/>
                </a:solidFill>
                <a:latin typeface="Corbel" charset="0"/>
                <a:ea typeface="Corbel" charset="0"/>
                <a:cs typeface="Corbel" charset="0"/>
              </a:rPr>
              <a:t> is one of the most advanced markets for e-mobility. EV developments are actively promoted through government incentives supporting major OEMs like PSA who are developing new solutions for EVs. </a:t>
            </a:r>
          </a:p>
          <a:p>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Japan</a:t>
            </a:r>
            <a:r>
              <a:rPr lang="en-US" sz="1600" dirty="0">
                <a:solidFill>
                  <a:srgbClr val="3C4A4A"/>
                </a:solidFill>
                <a:latin typeface="Corbel" charset="0"/>
                <a:ea typeface="Corbel" charset="0"/>
                <a:cs typeface="Corbel" charset="0"/>
              </a:rPr>
              <a:t> is home to major car producers like Honda, Nissan and Toyota, who are very active in the European EV market. In addition, Japan is a knowledge leader in battery technology systems for EVs, a segment where companies are investing in foreign markets due to the high sensitivity of the products. </a:t>
            </a:r>
          </a:p>
          <a:p>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The United States </a:t>
            </a:r>
            <a:r>
              <a:rPr lang="en-US" sz="1600" dirty="0">
                <a:solidFill>
                  <a:srgbClr val="3C4A4A"/>
                </a:solidFill>
                <a:latin typeface="Corbel" charset="0"/>
                <a:ea typeface="Corbel" charset="0"/>
                <a:cs typeface="Corbel" charset="0"/>
              </a:rPr>
              <a:t>is home to many new players developing EV solutions as well as many major OEMs with an interest in participating in the European EV market. </a:t>
            </a:r>
          </a:p>
          <a:p>
            <a:endParaRPr lang="en-US" sz="1600" b="1" dirty="0">
              <a:solidFill>
                <a:srgbClr val="3C4A4A"/>
              </a:solidFill>
              <a:latin typeface="Corbel" charset="0"/>
              <a:ea typeface="Corbel" charset="0"/>
              <a:cs typeface="Corbel"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3476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436133"/>
            <a:ext cx="9341468" cy="5158912"/>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err="1">
                <a:latin typeface="Corbel" charset="0"/>
                <a:ea typeface="Corbel" charset="0"/>
                <a:cs typeface="Corbel" charset="0"/>
              </a:rPr>
              <a:t>Emobility-organisations</a:t>
            </a:r>
            <a:endParaRPr lang="en-US" sz="2800" dirty="0">
              <a:latin typeface="Corbel" charset="0"/>
              <a:ea typeface="Corbel" charset="0"/>
              <a:cs typeface="Corbel" charset="0"/>
            </a:endParaRPr>
          </a:p>
        </p:txBody>
      </p:sp>
      <p:sp>
        <p:nvSpPr>
          <p:cNvPr id="11" name="Textfeld 11"/>
          <p:cNvSpPr txBox="1"/>
          <p:nvPr/>
        </p:nvSpPr>
        <p:spPr>
          <a:xfrm>
            <a:off x="339416" y="1441299"/>
            <a:ext cx="9258300" cy="5327099"/>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Germany</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Bundesverband</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Emobility</a:t>
            </a:r>
            <a:r>
              <a:rPr lang="en-US" sz="1600" dirty="0">
                <a:solidFill>
                  <a:srgbClr val="3C4A4A"/>
                </a:solidFill>
                <a:latin typeface="Corbel" charset="0"/>
                <a:ea typeface="Corbel" charset="0"/>
                <a:cs typeface="Corbel" charset="0"/>
              </a:rPr>
              <a:t> comprises all major German e-mobility companies as members. </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Verband</a:t>
            </a:r>
            <a:r>
              <a:rPr lang="en-US" sz="1600" dirty="0">
                <a:solidFill>
                  <a:srgbClr val="3C4A4A"/>
                </a:solidFill>
                <a:latin typeface="Corbel" charset="0"/>
                <a:ea typeface="Corbel" charset="0"/>
                <a:cs typeface="Corbel" charset="0"/>
              </a:rPr>
              <a:t> der </a:t>
            </a:r>
            <a:r>
              <a:rPr lang="en-US" sz="1600" dirty="0" err="1">
                <a:solidFill>
                  <a:srgbClr val="3C4A4A"/>
                </a:solidFill>
                <a:latin typeface="Corbel" charset="0"/>
                <a:ea typeface="Corbel" charset="0"/>
                <a:cs typeface="Corbel" charset="0"/>
              </a:rPr>
              <a:t>Automobilindustrie</a:t>
            </a:r>
            <a:r>
              <a:rPr lang="en-US" sz="1600" dirty="0">
                <a:solidFill>
                  <a:srgbClr val="3C4A4A"/>
                </a:solidFill>
                <a:latin typeface="Corbel" charset="0"/>
                <a:ea typeface="Corbel" charset="0"/>
                <a:cs typeface="Corbel" charset="0"/>
              </a:rPr>
              <a:t> is the association of the German automobile industry and includes a separate group focused on e-mobility solutions. </a:t>
            </a:r>
          </a:p>
          <a:p>
            <a:pPr marL="285750" indent="-285750">
              <a:buFontTx/>
              <a:buChar char="-"/>
            </a:pPr>
            <a:r>
              <a:rPr lang="en-US" sz="1600" dirty="0">
                <a:solidFill>
                  <a:srgbClr val="3C4A4A"/>
                </a:solidFill>
                <a:latin typeface="Corbel" charset="0"/>
                <a:ea typeface="Corbel" charset="0"/>
                <a:cs typeface="Corbel" charset="0"/>
              </a:rPr>
              <a:t>The VDI </a:t>
            </a:r>
            <a:r>
              <a:rPr lang="en-US" sz="1600" dirty="0" err="1">
                <a:solidFill>
                  <a:srgbClr val="3C4A4A"/>
                </a:solidFill>
                <a:latin typeface="Corbel" charset="0"/>
                <a:ea typeface="Corbel" charset="0"/>
                <a:cs typeface="Corbel" charset="0"/>
              </a:rPr>
              <a:t>Wissensgruppe</a:t>
            </a:r>
            <a:r>
              <a:rPr lang="en-US" sz="1600" dirty="0">
                <a:solidFill>
                  <a:srgbClr val="3C4A4A"/>
                </a:solidFill>
                <a:latin typeface="Corbel" charset="0"/>
                <a:ea typeface="Corbel" charset="0"/>
                <a:cs typeface="Corbel" charset="0"/>
              </a:rPr>
              <a:t> is part of the association of German engineers, who organize conferences focused on EV topics that are regularly attended by thought leaders and decision makers from this sector. </a:t>
            </a:r>
          </a:p>
          <a:p>
            <a:pPr marL="285750" indent="-285750">
              <a:buFontTx/>
              <a:buChar char="-"/>
            </a:pPr>
            <a:r>
              <a:rPr lang="en-US" sz="1600" dirty="0">
                <a:solidFill>
                  <a:srgbClr val="3C4A4A"/>
                </a:solidFill>
                <a:latin typeface="Corbel" charset="0"/>
                <a:ea typeface="Corbel" charset="0"/>
                <a:cs typeface="Corbel" charset="0"/>
              </a:rPr>
              <a:t>The German electronics industry association (ZVEI) also has a working group on e-mobility (</a:t>
            </a:r>
            <a:r>
              <a:rPr lang="en-US" sz="1600" dirty="0" err="1">
                <a:solidFill>
                  <a:srgbClr val="3C4A4A"/>
                </a:solidFill>
                <a:latin typeface="Corbel" charset="0"/>
                <a:ea typeface="Corbel" charset="0"/>
                <a:cs typeface="Corbel" charset="0"/>
              </a:rPr>
              <a:t>Kompetenzzentrum</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Elektromobilität</a:t>
            </a:r>
            <a:r>
              <a:rPr lang="en-US" sz="1600" dirty="0">
                <a:solidFill>
                  <a:srgbClr val="3C4A4A"/>
                </a:solidFill>
                <a:latin typeface="Corbel" charset="0"/>
                <a:ea typeface="Corbel" charset="0"/>
                <a:cs typeface="Corbel" charset="0"/>
              </a:rPr>
              <a:t>). </a:t>
            </a:r>
          </a:p>
          <a:p>
            <a:pPr marL="285750" indent="-285750">
              <a:buFontTx/>
              <a:buChar char="-"/>
            </a:pPr>
            <a:r>
              <a:rPr lang="en-US" sz="1600" dirty="0">
                <a:solidFill>
                  <a:srgbClr val="3C4A4A"/>
                </a:solidFill>
                <a:latin typeface="Corbel" charset="0"/>
                <a:ea typeface="Corbel" charset="0"/>
                <a:cs typeface="Corbel" charset="0"/>
              </a:rPr>
              <a:t>The Forum </a:t>
            </a:r>
            <a:r>
              <a:rPr lang="en-US" sz="1600" dirty="0" err="1">
                <a:solidFill>
                  <a:srgbClr val="3C4A4A"/>
                </a:solidFill>
                <a:latin typeface="Corbel" charset="0"/>
                <a:ea typeface="Corbel" charset="0"/>
                <a:cs typeface="Corbel" charset="0"/>
              </a:rPr>
              <a:t>ElektroMobilität</a:t>
            </a:r>
            <a:r>
              <a:rPr lang="en-US" sz="1600" dirty="0">
                <a:solidFill>
                  <a:srgbClr val="3C4A4A"/>
                </a:solidFill>
                <a:latin typeface="Corbel" charset="0"/>
                <a:ea typeface="Corbel" charset="0"/>
                <a:cs typeface="Corbel" charset="0"/>
              </a:rPr>
              <a:t> organizes various prominent events supported by the </a:t>
            </a:r>
            <a:r>
              <a:rPr lang="en-US" sz="1600" dirty="0" err="1">
                <a:solidFill>
                  <a:srgbClr val="3C4A4A"/>
                </a:solidFill>
                <a:latin typeface="Corbel" charset="0"/>
                <a:ea typeface="Corbel" charset="0"/>
                <a:cs typeface="Corbel" charset="0"/>
              </a:rPr>
              <a:t>Frauenhofer</a:t>
            </a:r>
            <a:r>
              <a:rPr lang="en-US" sz="1600" dirty="0">
                <a:solidFill>
                  <a:srgbClr val="3C4A4A"/>
                </a:solidFill>
                <a:latin typeface="Corbel" charset="0"/>
                <a:ea typeface="Corbel" charset="0"/>
                <a:cs typeface="Corbel" charset="0"/>
              </a:rPr>
              <a:t> Institute. </a:t>
            </a:r>
          </a:p>
          <a:p>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France </a:t>
            </a:r>
          </a:p>
          <a:p>
            <a:r>
              <a:rPr lang="en-US" sz="1600" b="1" dirty="0">
                <a:solidFill>
                  <a:srgbClr val="3C4A4A"/>
                </a:solidFill>
                <a:latin typeface="Corbel" charset="0"/>
                <a:ea typeface="Corbel" charset="0"/>
                <a:cs typeface="Corbel" charset="0"/>
              </a:rPr>
              <a:t>-     </a:t>
            </a:r>
            <a:r>
              <a:rPr lang="en-US" sz="1600" dirty="0">
                <a:solidFill>
                  <a:srgbClr val="3C4A4A"/>
                </a:solidFill>
                <a:latin typeface="Corbel" charset="0"/>
                <a:ea typeface="Corbel" charset="0"/>
                <a:cs typeface="Corbel" charset="0"/>
              </a:rPr>
              <a:t>The AVERE France is the local branch of the World Electric Vehicle Association. </a:t>
            </a:r>
          </a:p>
          <a:p>
            <a:pPr marL="285750" indent="-285750">
              <a:buFontTx/>
              <a:buChar char="-"/>
            </a:pPr>
            <a:r>
              <a:rPr lang="en-US" sz="1600" dirty="0">
                <a:solidFill>
                  <a:srgbClr val="3C4A4A"/>
                </a:solidFill>
                <a:latin typeface="Corbel" charset="0"/>
                <a:ea typeface="Corbel" charset="0"/>
                <a:cs typeface="Corbel" charset="0"/>
              </a:rPr>
              <a:t>The French ministry of transportation is also actively promoting e- mobility topics. </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Avenir</a:t>
            </a:r>
            <a:r>
              <a:rPr lang="en-US" sz="1600" dirty="0">
                <a:solidFill>
                  <a:srgbClr val="3C4A4A"/>
                </a:solidFill>
                <a:latin typeface="Corbel" charset="0"/>
                <a:ea typeface="Corbel" charset="0"/>
                <a:cs typeface="Corbel" charset="0"/>
              </a:rPr>
              <a:t> du </a:t>
            </a:r>
            <a:r>
              <a:rPr lang="en-US" sz="1600" dirty="0" err="1">
                <a:solidFill>
                  <a:srgbClr val="3C4A4A"/>
                </a:solidFill>
                <a:latin typeface="Corbel" charset="0"/>
                <a:ea typeface="Corbel" charset="0"/>
                <a:cs typeface="Corbel" charset="0"/>
              </a:rPr>
              <a:t>Véhicule</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Electrique</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Méditerranéen</a:t>
            </a:r>
            <a:r>
              <a:rPr lang="en-US" sz="1600" dirty="0">
                <a:solidFill>
                  <a:srgbClr val="3C4A4A"/>
                </a:solidFill>
                <a:latin typeface="Corbel" charset="0"/>
                <a:ea typeface="Corbel" charset="0"/>
                <a:cs typeface="Corbel" charset="0"/>
              </a:rPr>
              <a:t> (AVEM) is an association including important EV industry players. </a:t>
            </a:r>
          </a:p>
          <a:p>
            <a:pPr marL="285750" indent="-285750">
              <a:buFontTx/>
              <a:buChar char="-"/>
            </a:pPr>
            <a:r>
              <a:rPr lang="en-US" sz="1600" dirty="0" err="1">
                <a:solidFill>
                  <a:srgbClr val="3C4A4A"/>
                </a:solidFill>
                <a:latin typeface="Corbel" charset="0"/>
                <a:ea typeface="Corbel" charset="0"/>
                <a:cs typeface="Corbel" charset="0"/>
              </a:rPr>
              <a:t>Pôle</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Véhicule</a:t>
            </a:r>
            <a:r>
              <a:rPr lang="en-US" sz="1600" dirty="0">
                <a:solidFill>
                  <a:srgbClr val="3C4A4A"/>
                </a:solidFill>
                <a:latin typeface="Corbel" charset="0"/>
                <a:ea typeface="Corbel" charset="0"/>
                <a:cs typeface="Corbel" charset="0"/>
              </a:rPr>
              <a:t> is a cluster of companies and organizations also engaging in e-mobility projects, some of which received significant state funding.</a:t>
            </a:r>
          </a:p>
          <a:p>
            <a:pPr marL="285750" indent="-285750">
              <a:buFontTx/>
              <a:buChar char="-"/>
            </a:pPr>
            <a:r>
              <a:rPr lang="en-US" sz="1600" dirty="0">
                <a:solidFill>
                  <a:srgbClr val="3C4A4A"/>
                </a:solidFill>
                <a:latin typeface="Corbel" charset="0"/>
                <a:ea typeface="Corbel" charset="0"/>
                <a:cs typeface="Corbel" charset="0"/>
              </a:rPr>
              <a:t>Du </a:t>
            </a:r>
            <a:r>
              <a:rPr lang="en-US" sz="1600" dirty="0" err="1">
                <a:solidFill>
                  <a:srgbClr val="3C4A4A"/>
                </a:solidFill>
                <a:latin typeface="Corbel" charset="0"/>
                <a:ea typeface="Corbel" charset="0"/>
                <a:cs typeface="Corbel" charset="0"/>
              </a:rPr>
              <a:t>Futur</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IDforCAR</a:t>
            </a:r>
            <a:r>
              <a:rPr lang="en-US" sz="1600" dirty="0">
                <a:solidFill>
                  <a:srgbClr val="3C4A4A"/>
                </a:solidFill>
                <a:latin typeface="Corbel" charset="0"/>
                <a:ea typeface="Corbel" charset="0"/>
                <a:cs typeface="Corbel" charset="0"/>
              </a:rPr>
              <a:t> Lyon is a cluster that includes large corporations such as PSA and </a:t>
            </a:r>
            <a:r>
              <a:rPr lang="en-US" sz="1600" dirty="0" err="1">
                <a:solidFill>
                  <a:srgbClr val="3C4A4A"/>
                </a:solidFill>
                <a:latin typeface="Corbel" charset="0"/>
                <a:ea typeface="Corbel" charset="0"/>
                <a:cs typeface="Corbel" charset="0"/>
              </a:rPr>
              <a:t>Valeo</a:t>
            </a:r>
            <a:r>
              <a:rPr lang="en-US" sz="1600" dirty="0">
                <a:solidFill>
                  <a:srgbClr val="3C4A4A"/>
                </a:solidFill>
                <a:latin typeface="Corbel" charset="0"/>
                <a:ea typeface="Corbel" charset="0"/>
                <a:cs typeface="Corbel" charset="0"/>
              </a:rPr>
              <a:t> as well as specialized SMEs, R&amp;D centers and universities. </a:t>
            </a:r>
          </a:p>
          <a:p>
            <a:pPr marL="285750" indent="-285750">
              <a:spcBef>
                <a:spcPts val="495"/>
              </a:spcBef>
              <a:buClr>
                <a:srgbClr val="95A3AC"/>
              </a:buClr>
              <a:buSzPct val="120000"/>
              <a:buFont typeface="Arial" charset="0"/>
              <a:buChar char="•"/>
            </a:pPr>
            <a:endParaRPr lang="en-US" sz="1600" dirty="0">
              <a:solidFill>
                <a:srgbClr val="3C4A4A"/>
              </a:solidFill>
              <a:latin typeface="Corbel" charset="0"/>
              <a:ea typeface="Corbel" charset="0"/>
              <a:cs typeface="Corbel" charset="0"/>
              <a:sym typeface="Calibri"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Tree>
    <p:extLst>
      <p:ext uri="{BB962C8B-B14F-4D97-AF65-F5344CB8AC3E}">
        <p14:creationId xmlns:p14="http://schemas.microsoft.com/office/powerpoint/2010/main" val="4310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436133"/>
            <a:ext cx="9341468" cy="5040868"/>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err="1">
                <a:latin typeface="Corbel" charset="0"/>
                <a:ea typeface="Corbel" charset="0"/>
                <a:cs typeface="Corbel" charset="0"/>
              </a:rPr>
              <a:t>Emobility-organisations</a:t>
            </a:r>
            <a:endParaRPr lang="en-US" sz="2800" dirty="0">
              <a:latin typeface="Corbel" charset="0"/>
              <a:ea typeface="Corbel" charset="0"/>
              <a:cs typeface="Corbel" charset="0"/>
            </a:endParaRPr>
          </a:p>
        </p:txBody>
      </p:sp>
      <p:sp>
        <p:nvSpPr>
          <p:cNvPr id="11" name="Textfeld 11"/>
          <p:cNvSpPr txBox="1"/>
          <p:nvPr/>
        </p:nvSpPr>
        <p:spPr>
          <a:xfrm>
            <a:off x="339416" y="1441299"/>
            <a:ext cx="9258300" cy="4770537"/>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Japan </a:t>
            </a:r>
          </a:p>
          <a:p>
            <a:r>
              <a:rPr lang="en-US" sz="1600" b="1" dirty="0">
                <a:solidFill>
                  <a:srgbClr val="3C4A4A"/>
                </a:solidFill>
                <a:latin typeface="Corbel" charset="0"/>
                <a:ea typeface="Corbel" charset="0"/>
                <a:cs typeface="Corbel" charset="0"/>
              </a:rPr>
              <a:t>-</a:t>
            </a:r>
            <a:r>
              <a:rPr lang="en-US" sz="1600" dirty="0">
                <a:solidFill>
                  <a:srgbClr val="3C4A4A"/>
                </a:solidFill>
                <a:latin typeface="Corbel" charset="0"/>
                <a:ea typeface="Corbel" charset="0"/>
                <a:cs typeface="Corbel" charset="0"/>
              </a:rPr>
              <a:t>The Japanese Association for the Promotion of Electric Vehicles comprises all big industry players as well as new companies entering the market and is the biggest network of its kind for electric vehicles in Japan. </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CHAdeMO</a:t>
            </a:r>
            <a:r>
              <a:rPr lang="en-US" sz="1600" dirty="0">
                <a:solidFill>
                  <a:srgbClr val="3C4A4A"/>
                </a:solidFill>
                <a:latin typeface="Corbel" charset="0"/>
                <a:ea typeface="Corbel" charset="0"/>
                <a:cs typeface="Corbel" charset="0"/>
              </a:rPr>
              <a:t> is an association comprising many international members that works on global industry standards for charging solutions. </a:t>
            </a:r>
          </a:p>
          <a:p>
            <a:pPr marL="285750" indent="-285750">
              <a:buFontTx/>
              <a:buChar char="-"/>
            </a:pPr>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United States </a:t>
            </a:r>
          </a:p>
          <a:p>
            <a:pPr marL="285750" indent="-285750">
              <a:buFontTx/>
              <a:buChar char="-"/>
            </a:pPr>
            <a:r>
              <a:rPr lang="en-US" sz="1600" dirty="0">
                <a:solidFill>
                  <a:srgbClr val="3C4A4A"/>
                </a:solidFill>
                <a:latin typeface="Corbel" charset="0"/>
                <a:ea typeface="Corbel" charset="0"/>
                <a:cs typeface="Corbel" charset="0"/>
              </a:rPr>
              <a:t>The Electric Drive Transportation Association is a leading industry association promoting EVs that comprises all major North American sector players. In addition, there are EV associations in several regions like Greater Washington, California or Oregon that are home to many industry players. </a:t>
            </a:r>
          </a:p>
          <a:p>
            <a:pPr marL="285750" indent="-285750">
              <a:buFontTx/>
              <a:buChar char="-"/>
            </a:pPr>
            <a:endParaRPr lang="en-US" sz="1600"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Global </a:t>
            </a:r>
          </a:p>
          <a:p>
            <a:pPr marL="285750" indent="-285750">
              <a:buFontTx/>
              <a:buChar char="-"/>
            </a:pPr>
            <a:r>
              <a:rPr lang="en-US" sz="1600" dirty="0">
                <a:solidFill>
                  <a:srgbClr val="3C4A4A"/>
                </a:solidFill>
                <a:latin typeface="Corbel" charset="0"/>
                <a:ea typeface="Corbel" charset="0"/>
                <a:cs typeface="Corbel" charset="0"/>
              </a:rPr>
              <a:t>The World Electric Vehicle Association (WEVA) is a global organization promoting electric vehicles and uniting the three important sub-organizations </a:t>
            </a:r>
          </a:p>
          <a:p>
            <a:pPr marL="285750" indent="-285750">
              <a:buFontTx/>
              <a:buChar char="-"/>
            </a:pPr>
            <a:r>
              <a:rPr lang="en-US" sz="1600" dirty="0">
                <a:solidFill>
                  <a:srgbClr val="3C4A4A"/>
                </a:solidFill>
                <a:latin typeface="Corbel" charset="0"/>
                <a:ea typeface="Corbel" charset="0"/>
                <a:cs typeface="Corbel" charset="0"/>
              </a:rPr>
              <a:t>European Association for Battery, Hybrid and Fuel Cell Electric Vehicles (AVERE), based in Belgium.</a:t>
            </a:r>
          </a:p>
          <a:p>
            <a:pPr marL="285750" indent="-285750">
              <a:buFontTx/>
              <a:buChar char="-"/>
            </a:pPr>
            <a:r>
              <a:rPr lang="en-US" sz="1600" dirty="0">
                <a:solidFill>
                  <a:srgbClr val="3C4A4A"/>
                </a:solidFill>
                <a:latin typeface="Corbel" charset="0"/>
                <a:ea typeface="Corbel" charset="0"/>
                <a:cs typeface="Corbel" charset="0"/>
              </a:rPr>
              <a:t>Electric Vehicle Association of Asia Pacific (EVAAP), based in South Korea.</a:t>
            </a:r>
          </a:p>
          <a:p>
            <a:pPr marL="285750" indent="-285750">
              <a:buFontTx/>
              <a:buChar char="-"/>
            </a:pPr>
            <a:r>
              <a:rPr lang="en-US" sz="1600" dirty="0">
                <a:solidFill>
                  <a:srgbClr val="3C4A4A"/>
                </a:solidFill>
                <a:latin typeface="Corbel" charset="0"/>
                <a:ea typeface="Corbel" charset="0"/>
                <a:cs typeface="Corbel" charset="0"/>
              </a:rPr>
              <a:t>Electric Drive Transportation Association (EDTA) located in Washington, DC. </a:t>
            </a:r>
          </a:p>
          <a:p>
            <a:pPr marL="285750" indent="-285750">
              <a:buFontTx/>
              <a:buChar char="-"/>
            </a:pPr>
            <a:r>
              <a:rPr lang="en-US" sz="1600" dirty="0">
                <a:solidFill>
                  <a:srgbClr val="3C4A4A"/>
                </a:solidFill>
                <a:latin typeface="Corbel" charset="0"/>
                <a:ea typeface="Corbel" charset="0"/>
                <a:cs typeface="Corbel" charset="0"/>
              </a:rPr>
              <a:t>Polis, based in Brussels, is a network of European cities and regions that coordinates innovative approaches to local transportation. </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819900"/>
            <a:ext cx="5300270" cy="762000"/>
          </a:xfrm>
          <a:prstGeom prst="rect">
            <a:avLst/>
          </a:prstGeom>
        </p:spPr>
      </p:pic>
    </p:spTree>
    <p:extLst>
      <p:ext uri="{BB962C8B-B14F-4D97-AF65-F5344CB8AC3E}">
        <p14:creationId xmlns:p14="http://schemas.microsoft.com/office/powerpoint/2010/main" val="17892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339311"/>
            <a:ext cx="9341468" cy="513769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err="1">
                <a:latin typeface="Corbel" charset="0"/>
                <a:ea typeface="Corbel" charset="0"/>
                <a:cs typeface="Corbel" charset="0"/>
              </a:rPr>
              <a:t>Emobility</a:t>
            </a:r>
            <a:r>
              <a:rPr lang="en-US" sz="2800" dirty="0">
                <a:latin typeface="Corbel" charset="0"/>
                <a:ea typeface="Corbel" charset="0"/>
                <a:cs typeface="Corbel" charset="0"/>
              </a:rPr>
              <a:t> - Events</a:t>
            </a:r>
          </a:p>
        </p:txBody>
      </p:sp>
      <p:sp>
        <p:nvSpPr>
          <p:cNvPr id="11" name="Textfeld 11"/>
          <p:cNvSpPr txBox="1"/>
          <p:nvPr/>
        </p:nvSpPr>
        <p:spPr>
          <a:xfrm>
            <a:off x="339415" y="1333500"/>
            <a:ext cx="9522143" cy="5509200"/>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Germany</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eCarTec</a:t>
            </a:r>
            <a:r>
              <a:rPr lang="en-US" sz="1600" dirty="0">
                <a:solidFill>
                  <a:srgbClr val="3C4A4A"/>
                </a:solidFill>
                <a:latin typeface="Corbel" charset="0"/>
                <a:ea typeface="Corbel" charset="0"/>
                <a:cs typeface="Corbel" charset="0"/>
              </a:rPr>
              <a:t> Munich is the key industry event in Germany and is attended by many decision makers.</a:t>
            </a:r>
          </a:p>
          <a:p>
            <a:pPr marL="285750" indent="-285750">
              <a:buFontTx/>
              <a:buChar char="-"/>
            </a:pPr>
            <a:r>
              <a:rPr lang="en-US" sz="1600" dirty="0">
                <a:solidFill>
                  <a:srgbClr val="3C4A4A"/>
                </a:solidFill>
                <a:latin typeface="Corbel" charset="0"/>
                <a:ea typeface="Corbel" charset="0"/>
                <a:cs typeface="Corbel" charset="0"/>
              </a:rPr>
              <a:t>The German electronics association ZVEI organizes a conference </a:t>
            </a:r>
            <a:r>
              <a:rPr lang="en-US" sz="1600" dirty="0" err="1">
                <a:solidFill>
                  <a:srgbClr val="3C4A4A"/>
                </a:solidFill>
                <a:latin typeface="Corbel" charset="0"/>
                <a:ea typeface="Corbel" charset="0"/>
                <a:cs typeface="Corbel" charset="0"/>
              </a:rPr>
              <a:t>calles</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Kompetenztreffen</a:t>
            </a:r>
            <a:r>
              <a:rPr lang="en-US" sz="1600" dirty="0">
                <a:solidFill>
                  <a:srgbClr val="3C4A4A"/>
                </a:solidFill>
                <a:latin typeface="Corbel" charset="0"/>
                <a:ea typeface="Corbel" charset="0"/>
                <a:cs typeface="Corbel" charset="0"/>
              </a:rPr>
              <a:t> </a:t>
            </a:r>
            <a:r>
              <a:rPr lang="en-US" sz="1600" dirty="0" err="1">
                <a:solidFill>
                  <a:srgbClr val="3C4A4A"/>
                </a:solidFill>
                <a:latin typeface="Corbel" charset="0"/>
                <a:ea typeface="Corbel" charset="0"/>
                <a:cs typeface="Corbel" charset="0"/>
              </a:rPr>
              <a:t>Elektromobilität</a:t>
            </a:r>
            <a:endParaRPr lang="en-US" sz="1600" dirty="0">
              <a:solidFill>
                <a:srgbClr val="3C4A4A"/>
              </a:solidFill>
              <a:latin typeface="Corbel" charset="0"/>
              <a:ea typeface="Corbel" charset="0"/>
              <a:cs typeface="Corbel" charset="0"/>
            </a:endParaRPr>
          </a:p>
          <a:p>
            <a:pPr marL="285750" indent="-285750">
              <a:buFontTx/>
              <a:buChar char="-"/>
            </a:pPr>
            <a:r>
              <a:rPr lang="en-US" sz="1600" dirty="0" err="1">
                <a:solidFill>
                  <a:srgbClr val="3C4A4A"/>
                </a:solidFill>
                <a:latin typeface="Corbel" charset="0"/>
                <a:ea typeface="Corbel" charset="0"/>
                <a:cs typeface="Corbel" charset="0"/>
              </a:rPr>
              <a:t>elektro:mobilia</a:t>
            </a:r>
            <a:r>
              <a:rPr lang="en-US" sz="1600" dirty="0">
                <a:solidFill>
                  <a:srgbClr val="3C4A4A"/>
                </a:solidFill>
                <a:latin typeface="Corbel" charset="0"/>
                <a:ea typeface="Corbel" charset="0"/>
                <a:cs typeface="Corbel" charset="0"/>
              </a:rPr>
              <a:t>. international companies from all segments of e-mobility.</a:t>
            </a:r>
          </a:p>
          <a:p>
            <a:pPr marL="285750" indent="-285750">
              <a:buFontTx/>
              <a:buChar char="-"/>
            </a:pPr>
            <a:r>
              <a:rPr lang="en-US" sz="1600" dirty="0">
                <a:solidFill>
                  <a:srgbClr val="3C4A4A"/>
                </a:solidFill>
                <a:latin typeface="Corbel" charset="0"/>
                <a:ea typeface="Corbel" charset="0"/>
                <a:cs typeface="Corbel" charset="0"/>
              </a:rPr>
              <a:t>The IAA is another major event in Germany for the international automobile industry, with many side events focusing on EVs. The Hannover </a:t>
            </a:r>
            <a:r>
              <a:rPr lang="en-US" sz="1600" dirty="0" err="1">
                <a:solidFill>
                  <a:srgbClr val="3C4A4A"/>
                </a:solidFill>
                <a:latin typeface="Corbel" charset="0"/>
                <a:ea typeface="Corbel" charset="0"/>
                <a:cs typeface="Corbel" charset="0"/>
              </a:rPr>
              <a:t>Messe</a:t>
            </a:r>
            <a:r>
              <a:rPr lang="en-US" sz="1600" dirty="0">
                <a:solidFill>
                  <a:srgbClr val="3C4A4A"/>
                </a:solidFill>
                <a:latin typeface="Corbel" charset="0"/>
                <a:ea typeface="Corbel" charset="0"/>
                <a:cs typeface="Corbel" charset="0"/>
              </a:rPr>
              <a:t>, </a:t>
            </a:r>
          </a:p>
          <a:p>
            <a:r>
              <a:rPr lang="en-US" sz="1600" dirty="0">
                <a:solidFill>
                  <a:srgbClr val="3C4A4A"/>
                </a:solidFill>
                <a:latin typeface="Corbel" charset="0"/>
                <a:ea typeface="Corbel" charset="0"/>
                <a:cs typeface="Corbel" charset="0"/>
              </a:rPr>
              <a:t>-     Germany’s main industrial trade show, has a separate event dedicated to e-mobility called </a:t>
            </a:r>
            <a:r>
              <a:rPr lang="en-US" sz="1600" dirty="0" err="1">
                <a:solidFill>
                  <a:srgbClr val="3C4A4A"/>
                </a:solidFill>
                <a:latin typeface="Corbel" charset="0"/>
                <a:ea typeface="Corbel" charset="0"/>
                <a:cs typeface="Corbel" charset="0"/>
              </a:rPr>
              <a:t>MobiliTec</a:t>
            </a:r>
            <a:r>
              <a:rPr lang="en-US" sz="1600" dirty="0">
                <a:solidFill>
                  <a:srgbClr val="3C4A4A"/>
                </a:solidFill>
                <a:latin typeface="Corbel" charset="0"/>
                <a:ea typeface="Corbel" charset="0"/>
                <a:cs typeface="Corbel" charset="0"/>
              </a:rPr>
              <a:t> . </a:t>
            </a:r>
          </a:p>
          <a:p>
            <a:r>
              <a:rPr lang="en-US" sz="1600" b="1" dirty="0">
                <a:solidFill>
                  <a:srgbClr val="3C4A4A"/>
                </a:solidFill>
                <a:latin typeface="Corbel" charset="0"/>
                <a:ea typeface="Corbel" charset="0"/>
                <a:cs typeface="Corbel" charset="0"/>
              </a:rPr>
              <a:t>France </a:t>
            </a:r>
          </a:p>
          <a:p>
            <a:pPr marL="285750" indent="-285750">
              <a:buFontTx/>
              <a:buChar char="-"/>
            </a:pPr>
            <a:r>
              <a:rPr lang="en-US" sz="1600" dirty="0">
                <a:solidFill>
                  <a:srgbClr val="3C4A4A"/>
                </a:solidFill>
                <a:latin typeface="Corbel" charset="0"/>
                <a:ea typeface="Corbel" charset="0"/>
                <a:cs typeface="Corbel" charset="0"/>
              </a:rPr>
              <a:t>The </a:t>
            </a:r>
            <a:r>
              <a:rPr lang="en-US" sz="1600" dirty="0" err="1">
                <a:solidFill>
                  <a:srgbClr val="3C4A4A"/>
                </a:solidFill>
                <a:latin typeface="Corbel" charset="0"/>
                <a:ea typeface="Corbel" charset="0"/>
                <a:cs typeface="Corbel" charset="0"/>
              </a:rPr>
              <a:t>eCarTec</a:t>
            </a:r>
            <a:r>
              <a:rPr lang="en-US" sz="1600" dirty="0">
                <a:solidFill>
                  <a:srgbClr val="3C4A4A"/>
                </a:solidFill>
                <a:latin typeface="Corbel" charset="0"/>
                <a:ea typeface="Corbel" charset="0"/>
                <a:cs typeface="Corbel" charset="0"/>
              </a:rPr>
              <a:t> France in Paris is similar to the </a:t>
            </a:r>
            <a:r>
              <a:rPr lang="en-US" sz="1600" dirty="0" err="1">
                <a:solidFill>
                  <a:srgbClr val="3C4A4A"/>
                </a:solidFill>
                <a:latin typeface="Corbel" charset="0"/>
                <a:ea typeface="Corbel" charset="0"/>
                <a:cs typeface="Corbel" charset="0"/>
              </a:rPr>
              <a:t>eCarTec</a:t>
            </a:r>
            <a:r>
              <a:rPr lang="en-US" sz="1600" dirty="0">
                <a:solidFill>
                  <a:srgbClr val="3C4A4A"/>
                </a:solidFill>
                <a:latin typeface="Corbel" charset="0"/>
                <a:ea typeface="Corbel" charset="0"/>
                <a:cs typeface="Corbel" charset="0"/>
              </a:rPr>
              <a:t> in Germany</a:t>
            </a:r>
          </a:p>
          <a:p>
            <a:pPr marL="285750" indent="-285750">
              <a:buFontTx/>
              <a:buChar char="-"/>
            </a:pPr>
            <a:r>
              <a:rPr lang="en-US" sz="1600" dirty="0">
                <a:solidFill>
                  <a:srgbClr val="3C4A4A"/>
                </a:solidFill>
                <a:latin typeface="Corbel" charset="0"/>
                <a:ea typeface="Corbel" charset="0"/>
                <a:cs typeface="Corbel" charset="0"/>
              </a:rPr>
              <a:t>Batteries is an event taking place in Nice focused on battery technology including battery technologies</a:t>
            </a:r>
          </a:p>
          <a:p>
            <a:pPr marL="285750" indent="-285750">
              <a:buFontTx/>
              <a:buChar char="-"/>
            </a:pPr>
            <a:r>
              <a:rPr lang="en-US" sz="1600" dirty="0">
                <a:solidFill>
                  <a:srgbClr val="3C4A4A"/>
                </a:solidFill>
                <a:latin typeface="Corbel" charset="0"/>
                <a:ea typeface="Corbel" charset="0"/>
                <a:cs typeface="Corbel" charset="0"/>
              </a:rPr>
              <a:t>The Auto Salon Paris is a major international car show hosting also side events regarding EVs. </a:t>
            </a:r>
          </a:p>
          <a:p>
            <a:r>
              <a:rPr lang="en-US" sz="1600" b="1" dirty="0">
                <a:solidFill>
                  <a:srgbClr val="3C4A4A"/>
                </a:solidFill>
                <a:latin typeface="Corbel" charset="0"/>
                <a:ea typeface="Corbel" charset="0"/>
                <a:cs typeface="Corbel" charset="0"/>
              </a:rPr>
              <a:t>Japan </a:t>
            </a:r>
          </a:p>
          <a:p>
            <a:pPr marL="285750" indent="-285750">
              <a:buFontTx/>
              <a:buChar char="-"/>
            </a:pPr>
            <a:r>
              <a:rPr lang="en-US" sz="1600" dirty="0">
                <a:solidFill>
                  <a:srgbClr val="3C4A4A"/>
                </a:solidFill>
                <a:latin typeface="Corbel" charset="0"/>
                <a:ea typeface="Corbel" charset="0"/>
                <a:cs typeface="Corbel" charset="0"/>
              </a:rPr>
              <a:t>The PHEV/EV Infrastructure and Business Japan is a conference for Japanese and foreign OEMs, suppliers and players from all segments of the EV industry. The EV Battery Japan is a major conference regarding EV battery technology attended by the most important sector players. </a:t>
            </a:r>
          </a:p>
          <a:p>
            <a:pPr marL="285750" indent="-285750">
              <a:buFontTx/>
              <a:buChar char="-"/>
            </a:pPr>
            <a:r>
              <a:rPr lang="en-US" sz="1600" dirty="0">
                <a:solidFill>
                  <a:srgbClr val="3C4A4A"/>
                </a:solidFill>
                <a:latin typeface="Corbel" charset="0"/>
                <a:ea typeface="Corbel" charset="0"/>
                <a:cs typeface="Corbel" charset="0"/>
              </a:rPr>
              <a:t>The EVEX in Tokyo is Japan’s biggest exhibition regarding EVs, attended by many decision makers. </a:t>
            </a:r>
          </a:p>
          <a:p>
            <a:r>
              <a:rPr lang="en-US" sz="1600" b="1" dirty="0">
                <a:solidFill>
                  <a:srgbClr val="3C4A4A"/>
                </a:solidFill>
                <a:latin typeface="Corbel" charset="0"/>
                <a:ea typeface="Corbel" charset="0"/>
                <a:cs typeface="Corbel" charset="0"/>
              </a:rPr>
              <a:t>United States </a:t>
            </a:r>
          </a:p>
          <a:p>
            <a:r>
              <a:rPr lang="en-US" sz="1600" dirty="0">
                <a:solidFill>
                  <a:srgbClr val="3C4A4A"/>
                </a:solidFill>
                <a:latin typeface="Corbel" charset="0"/>
                <a:ea typeface="Corbel" charset="0"/>
                <a:cs typeface="Corbel" charset="0"/>
              </a:rPr>
              <a:t>- The conference and exhibition Electric Vehicles Land, Sea &amp; Air is regularly attended by major North American players in the EV industry. The EV Battery Tech USA is an important event in this segment, also attended by major EV players like OEMs and industry experts. </a:t>
            </a:r>
          </a:p>
          <a:p>
            <a:r>
              <a:rPr lang="en-US" sz="1600" dirty="0">
                <a:solidFill>
                  <a:srgbClr val="3C4A4A"/>
                </a:solidFill>
                <a:latin typeface="Corbel" charset="0"/>
                <a:ea typeface="Corbel" charset="0"/>
                <a:cs typeface="Corbel" charset="0"/>
              </a:rPr>
              <a:t>- The Electric Drive Transportation Association’s Conference and Annual Meeting in Washington, DC is also a good opportunity to meet industry leaders in the United States. </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819900"/>
            <a:ext cx="5300270" cy="762000"/>
          </a:xfrm>
          <a:prstGeom prst="rect">
            <a:avLst/>
          </a:prstGeom>
        </p:spPr>
      </p:pic>
    </p:spTree>
    <p:extLst>
      <p:ext uri="{BB962C8B-B14F-4D97-AF65-F5344CB8AC3E}">
        <p14:creationId xmlns:p14="http://schemas.microsoft.com/office/powerpoint/2010/main" val="11032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15"/>
          <p:cNvSpPr/>
          <p:nvPr/>
        </p:nvSpPr>
        <p:spPr>
          <a:xfrm>
            <a:off x="297832" y="1339311"/>
            <a:ext cx="9341468" cy="5137690"/>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dirty="0" err="1">
                <a:latin typeface="Corbel" charset="0"/>
                <a:ea typeface="Corbel" charset="0"/>
                <a:cs typeface="Corbel" charset="0"/>
              </a:rPr>
              <a:t>Emobility</a:t>
            </a:r>
            <a:r>
              <a:rPr lang="en-US" sz="2800" dirty="0">
                <a:latin typeface="Corbel" charset="0"/>
                <a:ea typeface="Corbel" charset="0"/>
                <a:cs typeface="Corbel" charset="0"/>
              </a:rPr>
              <a:t> - media</a:t>
            </a:r>
          </a:p>
        </p:txBody>
      </p:sp>
      <p:sp>
        <p:nvSpPr>
          <p:cNvPr id="11" name="Textfeld 11"/>
          <p:cNvSpPr txBox="1"/>
          <p:nvPr/>
        </p:nvSpPr>
        <p:spPr>
          <a:xfrm>
            <a:off x="339415" y="1333500"/>
            <a:ext cx="9522143" cy="5262979"/>
          </a:xfrm>
          <a:prstGeom prst="rect">
            <a:avLst/>
          </a:prstGeom>
          <a:noFill/>
        </p:spPr>
        <p:txBody>
          <a:bodyPr wrap="square" rtlCol="0">
            <a:spAutoFit/>
          </a:bodyPr>
          <a:lstStyle/>
          <a:p>
            <a:r>
              <a:rPr lang="en-US" sz="1600" b="1" dirty="0">
                <a:solidFill>
                  <a:srgbClr val="3C4A4A"/>
                </a:solidFill>
                <a:latin typeface="Corbel" charset="0"/>
                <a:ea typeface="Corbel" charset="0"/>
                <a:cs typeface="Corbel" charset="0"/>
              </a:rPr>
              <a:t>Germany</a:t>
            </a:r>
          </a:p>
          <a:p>
            <a:r>
              <a:rPr lang="en-US" sz="1600" dirty="0">
                <a:solidFill>
                  <a:srgbClr val="3C4A4A"/>
                </a:solidFill>
                <a:latin typeface="Corbel" charset="0"/>
                <a:ea typeface="Corbel" charset="0"/>
                <a:cs typeface="Corbel" charset="0"/>
              </a:rPr>
              <a:t>Mobility 2.0 is the major German magazine for innovative transportation, including e-mobility. Representatives of important players such as Siemens are members of its advisory council. </a:t>
            </a:r>
          </a:p>
          <a:p>
            <a:r>
              <a:rPr lang="en-US" sz="1600" dirty="0" err="1">
                <a:solidFill>
                  <a:srgbClr val="3C4A4A"/>
                </a:solidFill>
                <a:latin typeface="Corbel" charset="0"/>
                <a:ea typeface="Corbel" charset="0"/>
                <a:cs typeface="Corbel" charset="0"/>
              </a:rPr>
              <a:t>Electrive.net</a:t>
            </a:r>
            <a:r>
              <a:rPr lang="en-US" sz="1600" dirty="0">
                <a:solidFill>
                  <a:srgbClr val="3C4A4A"/>
                </a:solidFill>
                <a:latin typeface="Corbel" charset="0"/>
                <a:ea typeface="Corbel" charset="0"/>
                <a:cs typeface="Corbel" charset="0"/>
              </a:rPr>
              <a:t> is an influential online magazine covering latest developments in the EV industry. </a:t>
            </a:r>
          </a:p>
          <a:p>
            <a:endParaRPr lang="en-US" sz="1600" b="1"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France </a:t>
            </a:r>
          </a:p>
          <a:p>
            <a:r>
              <a:rPr lang="en-US" sz="1600" dirty="0">
                <a:solidFill>
                  <a:srgbClr val="3C4A4A"/>
                </a:solidFill>
                <a:latin typeface="Corbel" charset="0"/>
                <a:ea typeface="Corbel" charset="0"/>
                <a:cs typeface="Corbel" charset="0"/>
              </a:rPr>
              <a:t>Auto </a:t>
            </a:r>
            <a:r>
              <a:rPr lang="en-US" sz="1600" dirty="0" err="1">
                <a:solidFill>
                  <a:srgbClr val="3C4A4A"/>
                </a:solidFill>
                <a:latin typeface="Corbel" charset="0"/>
                <a:ea typeface="Corbel" charset="0"/>
                <a:cs typeface="Corbel" charset="0"/>
              </a:rPr>
              <a:t>Verte</a:t>
            </a:r>
            <a:r>
              <a:rPr lang="en-US" sz="1600" dirty="0">
                <a:solidFill>
                  <a:srgbClr val="3C4A4A"/>
                </a:solidFill>
                <a:latin typeface="Corbel" charset="0"/>
                <a:ea typeface="Corbel" charset="0"/>
                <a:cs typeface="Corbel" charset="0"/>
              </a:rPr>
              <a:t> is a quarterly magazine dedicated to ecologic automobiles that addresses companies and institutions focusing on green mobility. </a:t>
            </a:r>
          </a:p>
          <a:p>
            <a:endParaRPr lang="en-US" sz="1600" b="1" dirty="0">
              <a:solidFill>
                <a:srgbClr val="3C4A4A"/>
              </a:solidFill>
              <a:latin typeface="Corbel" charset="0"/>
              <a:ea typeface="Corbel" charset="0"/>
              <a:cs typeface="Corbel" charset="0"/>
            </a:endParaRPr>
          </a:p>
          <a:p>
            <a:r>
              <a:rPr lang="en-US" sz="1600" b="1" dirty="0">
                <a:solidFill>
                  <a:srgbClr val="3C4A4A"/>
                </a:solidFill>
                <a:latin typeface="Corbel" charset="0"/>
                <a:ea typeface="Corbel" charset="0"/>
                <a:cs typeface="Corbel" charset="0"/>
              </a:rPr>
              <a:t>United States </a:t>
            </a:r>
          </a:p>
          <a:p>
            <a:pPr marL="285750" indent="-285750">
              <a:buFontTx/>
              <a:buChar char="-"/>
            </a:pPr>
            <a:r>
              <a:rPr lang="en-US" sz="1600" dirty="0">
                <a:solidFill>
                  <a:srgbClr val="3C4A4A"/>
                </a:solidFill>
                <a:latin typeface="Corbel" charset="0"/>
                <a:ea typeface="Corbel" charset="0"/>
                <a:cs typeface="Corbel" charset="0"/>
              </a:rPr>
              <a:t>Charged – Electric Vehicles Magazine is a magazine focusing on electric vehicles and sponsors many specialized industry events. </a:t>
            </a:r>
          </a:p>
          <a:p>
            <a:pPr marL="285750" indent="-285750">
              <a:buFontTx/>
              <a:buChar char="-"/>
            </a:pPr>
            <a:endParaRPr lang="en-US" sz="1600" dirty="0">
              <a:solidFill>
                <a:srgbClr val="3C4A4A"/>
              </a:solidFill>
              <a:latin typeface="Corbel" charset="0"/>
              <a:ea typeface="Corbel" charset="0"/>
              <a:cs typeface="Corbel" charset="0"/>
            </a:endParaRPr>
          </a:p>
          <a:p>
            <a:pPr marL="285750" indent="-285750">
              <a:buFontTx/>
              <a:buChar char="-"/>
            </a:pPr>
            <a:r>
              <a:rPr lang="en-US" sz="1600" dirty="0">
                <a:solidFill>
                  <a:srgbClr val="3C4A4A"/>
                </a:solidFill>
                <a:latin typeface="Corbel" charset="0"/>
                <a:ea typeface="Corbel" charset="0"/>
                <a:cs typeface="Corbel" charset="0"/>
              </a:rPr>
              <a:t>With 30,000 distributed copies, Electric &amp; Hybrid Technology International is the leading magazine for the sector, published twice a year, addressing decision makers in the industry. </a:t>
            </a:r>
          </a:p>
          <a:p>
            <a:pPr marL="285750" indent="-285750">
              <a:buFontTx/>
              <a:buChar char="-"/>
            </a:pPr>
            <a:endParaRPr lang="en-US" sz="1600" dirty="0">
              <a:solidFill>
                <a:srgbClr val="3C4A4A"/>
              </a:solidFill>
              <a:latin typeface="Corbel" charset="0"/>
              <a:ea typeface="Corbel" charset="0"/>
              <a:cs typeface="Corbel" charset="0"/>
            </a:endParaRPr>
          </a:p>
          <a:p>
            <a:pPr marL="285750" indent="-285750">
              <a:buFontTx/>
              <a:buChar char="-"/>
            </a:pPr>
            <a:r>
              <a:rPr lang="en-US" sz="1600" dirty="0">
                <a:solidFill>
                  <a:srgbClr val="3C4A4A"/>
                </a:solidFill>
                <a:latin typeface="Corbel" charset="0"/>
                <a:ea typeface="Corbel" charset="0"/>
                <a:cs typeface="Corbel" charset="0"/>
              </a:rPr>
              <a:t>EV World is a widely read online blog in the industry, accumulating EV news from different websites. Another very good blog is </a:t>
            </a:r>
            <a:r>
              <a:rPr lang="en-US" sz="1600" dirty="0" err="1">
                <a:solidFill>
                  <a:srgbClr val="3C4A4A"/>
                </a:solidFill>
                <a:latin typeface="Corbel" charset="0"/>
                <a:ea typeface="Corbel" charset="0"/>
                <a:cs typeface="Corbel" charset="0"/>
              </a:rPr>
              <a:t>AutoblogGreen</a:t>
            </a:r>
            <a:r>
              <a:rPr lang="en-US" sz="1600" dirty="0">
                <a:solidFill>
                  <a:srgbClr val="3C4A4A"/>
                </a:solidFill>
                <a:latin typeface="Corbel" charset="0"/>
                <a:ea typeface="Corbel" charset="0"/>
                <a:cs typeface="Corbel" charset="0"/>
              </a:rPr>
              <a:t>, which has comprehensive updates and analysis on developments in the global e-mobility sector. </a:t>
            </a:r>
          </a:p>
          <a:p>
            <a:pPr marL="285750" indent="-285750">
              <a:buFontTx/>
              <a:buChar char="-"/>
            </a:pPr>
            <a:endParaRPr lang="en-US" sz="1600" dirty="0">
              <a:solidFill>
                <a:srgbClr val="3C4A4A"/>
              </a:solidFill>
              <a:latin typeface="Corbel" charset="0"/>
              <a:ea typeface="Corbel" charset="0"/>
              <a:cs typeface="Corbel" charset="0"/>
            </a:endParaRPr>
          </a:p>
          <a:p>
            <a:endParaRPr lang="en-US" sz="1600" b="1" dirty="0">
              <a:solidFill>
                <a:srgbClr val="3C4A4A"/>
              </a:solidFill>
              <a:latin typeface="Corbel" charset="0"/>
              <a:ea typeface="Corbel" charset="0"/>
              <a:cs typeface="Corbel" charset="0"/>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819900"/>
            <a:ext cx="5300270" cy="762000"/>
          </a:xfrm>
          <a:prstGeom prst="rect">
            <a:avLst/>
          </a:prstGeom>
        </p:spPr>
      </p:pic>
    </p:spTree>
    <p:extLst>
      <p:ext uri="{BB962C8B-B14F-4D97-AF65-F5344CB8AC3E}">
        <p14:creationId xmlns:p14="http://schemas.microsoft.com/office/powerpoint/2010/main" val="11783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44" y="2057400"/>
            <a:ext cx="4151313" cy="1986518"/>
          </a:xfrm>
          <a:prstGeom prst="rect">
            <a:avLst/>
          </a:prstGeom>
          <a:ln>
            <a:solidFill>
              <a:srgbClr val="003B4D"/>
            </a:solidFill>
          </a:ln>
        </p:spPr>
      </p:pic>
      <p:sp>
        <p:nvSpPr>
          <p:cNvPr id="2" name="Text Placeholder 1"/>
          <p:cNvSpPr>
            <a:spLocks noGrp="1"/>
          </p:cNvSpPr>
          <p:nvPr>
            <p:ph type="body" sz="quarter" idx="10"/>
          </p:nvPr>
        </p:nvSpPr>
        <p:spPr>
          <a:xfrm>
            <a:off x="952500" y="838200"/>
            <a:ext cx="5791200" cy="457200"/>
          </a:xfrm>
        </p:spPr>
        <p:txBody>
          <a:bodyPr/>
          <a:lstStyle/>
          <a:p>
            <a:r>
              <a:rPr lang="en-US" sz="2800" dirty="0">
                <a:latin typeface="Corbel" charset="0"/>
                <a:ea typeface="Corbel" charset="0"/>
                <a:cs typeface="Corbel" charset="0"/>
              </a:rPr>
              <a:t>Define Target group</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710756"/>
            <a:ext cx="5046489" cy="4229100"/>
          </a:xfrm>
          <a:prstGeom prst="rect">
            <a:avLst/>
          </a:prstGeom>
          <a:ln>
            <a:solidFill>
              <a:srgbClr val="003B4D"/>
            </a:solidFill>
          </a:ln>
        </p:spPr>
      </p:pic>
      <p:sp>
        <p:nvSpPr>
          <p:cNvPr id="3" name="Rectangle 2"/>
          <p:cNvSpPr/>
          <p:nvPr/>
        </p:nvSpPr>
        <p:spPr>
          <a:xfrm>
            <a:off x="762000" y="3838006"/>
            <a:ext cx="4919270" cy="3016210"/>
          </a:xfrm>
          <a:prstGeom prst="rect">
            <a:avLst/>
          </a:prstGeom>
          <a:solidFill>
            <a:srgbClr val="FFFFFF"/>
          </a:solidFill>
          <a:ln>
            <a:solidFill>
              <a:srgbClr val="003B4D"/>
            </a:solidFill>
          </a:ln>
        </p:spPr>
        <p:txBody>
          <a:bodyPr wrap="square">
            <a:spAutoFit/>
          </a:bodyPr>
          <a:lstStyle/>
          <a:p>
            <a:pPr marL="285750" indent="-285750">
              <a:lnSpc>
                <a:spcPct val="150000"/>
              </a:lnSpc>
              <a:buFont typeface="Arial" charset="0"/>
              <a:buChar char="•"/>
            </a:pPr>
            <a:r>
              <a:rPr lang="en-US" sz="1600" dirty="0">
                <a:latin typeface="Corbel" charset="0"/>
                <a:ea typeface="Corbel" charset="0"/>
                <a:cs typeface="Corbel" charset="0"/>
              </a:rPr>
              <a:t>Is the sector experiencing or expecting growth? </a:t>
            </a:r>
          </a:p>
          <a:p>
            <a:pPr marL="285750" indent="-285750">
              <a:lnSpc>
                <a:spcPct val="150000"/>
              </a:lnSpc>
              <a:buFont typeface="Arial" charset="0"/>
              <a:buChar char="•"/>
            </a:pPr>
            <a:r>
              <a:rPr lang="en-US" sz="1600" dirty="0">
                <a:latin typeface="Corbel" charset="0"/>
                <a:ea typeface="Corbel" charset="0"/>
                <a:cs typeface="Corbel" charset="0"/>
              </a:rPr>
              <a:t>Are companies in the sector expanding internationally? </a:t>
            </a:r>
          </a:p>
          <a:p>
            <a:pPr marL="285750" indent="-285750">
              <a:lnSpc>
                <a:spcPct val="150000"/>
              </a:lnSpc>
              <a:buFont typeface="Arial" charset="0"/>
              <a:buChar char="•"/>
            </a:pPr>
            <a:r>
              <a:rPr lang="en-US" sz="1600" dirty="0">
                <a:latin typeface="Corbel" charset="0"/>
                <a:ea typeface="Corbel" charset="0"/>
                <a:cs typeface="Corbel" charset="0"/>
              </a:rPr>
              <a:t>Are there FDI investment examples in Europe, Poland or </a:t>
            </a:r>
            <a:r>
              <a:rPr lang="en-US" sz="1600" dirty="0" err="1">
                <a:latin typeface="Corbel" charset="0"/>
                <a:ea typeface="Corbel" charset="0"/>
                <a:cs typeface="Corbel" charset="0"/>
              </a:rPr>
              <a:t>Malopolska</a:t>
            </a:r>
            <a:r>
              <a:rPr lang="en-US" sz="1600" dirty="0">
                <a:latin typeface="Corbel" charset="0"/>
                <a:ea typeface="Corbel" charset="0"/>
                <a:cs typeface="Corbel" charset="0"/>
              </a:rPr>
              <a:t>? </a:t>
            </a:r>
          </a:p>
          <a:p>
            <a:pPr marL="285750" indent="-285750">
              <a:lnSpc>
                <a:spcPct val="150000"/>
              </a:lnSpc>
              <a:buFont typeface="Arial" charset="0"/>
              <a:buChar char="•"/>
            </a:pPr>
            <a:r>
              <a:rPr lang="en-US" sz="1600" dirty="0">
                <a:latin typeface="Corbel" charset="0"/>
                <a:ea typeface="Corbel" charset="0"/>
                <a:cs typeface="Corbel" charset="0"/>
              </a:rPr>
              <a:t>Is there a sufficient pool of potential investors? </a:t>
            </a:r>
          </a:p>
          <a:p>
            <a:pPr marL="285750" indent="-285750">
              <a:lnSpc>
                <a:spcPct val="150000"/>
              </a:lnSpc>
              <a:buFont typeface="Arial" charset="0"/>
              <a:buChar char="•"/>
            </a:pPr>
            <a:r>
              <a:rPr lang="en-US" sz="1600" dirty="0">
                <a:latin typeface="Corbel" charset="0"/>
                <a:ea typeface="Corbel" charset="0"/>
                <a:cs typeface="Corbel" charset="0"/>
              </a:rPr>
              <a:t>Does </a:t>
            </a:r>
            <a:r>
              <a:rPr lang="en-US" sz="1600" dirty="0" err="1">
                <a:latin typeface="Corbel" charset="0"/>
                <a:ea typeface="Corbel" charset="0"/>
                <a:cs typeface="Corbel" charset="0"/>
              </a:rPr>
              <a:t>Malopolska</a:t>
            </a:r>
            <a:r>
              <a:rPr lang="en-US" sz="1600" dirty="0">
                <a:latin typeface="Corbel" charset="0"/>
                <a:ea typeface="Corbel" charset="0"/>
                <a:cs typeface="Corbel" charset="0"/>
              </a:rPr>
              <a:t> meet key location requirements of companies in the sector? </a:t>
            </a:r>
          </a:p>
        </p:txBody>
      </p:sp>
    </p:spTree>
    <p:extLst>
      <p:ext uri="{BB962C8B-B14F-4D97-AF65-F5344CB8AC3E}">
        <p14:creationId xmlns:p14="http://schemas.microsoft.com/office/powerpoint/2010/main" val="11730865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2500" y="838200"/>
            <a:ext cx="5791200" cy="457200"/>
          </a:xfrm>
        </p:spPr>
        <p:txBody>
          <a:bodyPr/>
          <a:lstStyle/>
          <a:p>
            <a:r>
              <a:rPr lang="en-US" sz="2800" dirty="0">
                <a:latin typeface="Corbel" charset="0"/>
                <a:ea typeface="Corbel" charset="0"/>
                <a:cs typeface="Corbel" charset="0"/>
              </a:rPr>
              <a:t>Action Plan</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64" y="1655177"/>
            <a:ext cx="8601472" cy="45323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550964"/>
            <a:ext cx="8910836" cy="50715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436132"/>
            <a:ext cx="8910836" cy="5507179"/>
          </a:xfrm>
          <a:prstGeom prst="rect">
            <a:avLst/>
          </a:prstGeom>
        </p:spPr>
      </p:pic>
    </p:spTree>
    <p:extLst>
      <p:ext uri="{BB962C8B-B14F-4D97-AF65-F5344CB8AC3E}">
        <p14:creationId xmlns:p14="http://schemas.microsoft.com/office/powerpoint/2010/main" val="15097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Shape 215"/>
          <p:cNvSpPr/>
          <p:nvPr/>
        </p:nvSpPr>
        <p:spPr>
          <a:xfrm>
            <a:off x="6729436" y="1872192"/>
            <a:ext cx="2897880" cy="4903797"/>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32" name="Shape 215"/>
          <p:cNvSpPr/>
          <p:nvPr/>
        </p:nvSpPr>
        <p:spPr>
          <a:xfrm>
            <a:off x="3517847" y="1872192"/>
            <a:ext cx="2902185" cy="4903797"/>
          </a:xfrm>
          <a:prstGeom prst="rect">
            <a:avLst/>
          </a:prstGeom>
          <a:solidFill>
            <a:srgbClr val="FBFBFB">
              <a:alpha val="67690"/>
            </a:srgbClr>
          </a:solidFill>
          <a:ln>
            <a:noFill/>
          </a:ln>
        </p:spPr>
        <p:txBody>
          <a:bodyPr lIns="100568" tIns="100568" rIns="100568" bIns="100568" anchor="ctr" anchorCtr="0">
            <a:noAutofit/>
          </a:bodyPr>
          <a:lstStyle/>
          <a:p>
            <a:endParaRPr sz="1980" b="1"/>
          </a:p>
        </p:txBody>
      </p:sp>
      <p:sp>
        <p:nvSpPr>
          <p:cNvPr id="33" name="Shape 215"/>
          <p:cNvSpPr/>
          <p:nvPr/>
        </p:nvSpPr>
        <p:spPr>
          <a:xfrm>
            <a:off x="297833" y="1884892"/>
            <a:ext cx="2897880" cy="4891097"/>
          </a:xfrm>
          <a:prstGeom prst="rect">
            <a:avLst/>
          </a:prstGeom>
          <a:solidFill>
            <a:srgbClr val="FBFBFB">
              <a:alpha val="67690"/>
            </a:srgbClr>
          </a:solidFill>
          <a:ln>
            <a:noFill/>
          </a:ln>
        </p:spPr>
        <p:txBody>
          <a:bodyPr lIns="100568" tIns="100568" rIns="100568" bIns="100568" anchor="ctr" anchorCtr="0">
            <a:noAutofit/>
          </a:bodyPr>
          <a:lstStyle/>
          <a:p>
            <a:endParaRPr sz="1980"/>
          </a:p>
        </p:txBody>
      </p:sp>
      <p:sp>
        <p:nvSpPr>
          <p:cNvPr id="2" name="Text Placeholder 1"/>
          <p:cNvSpPr>
            <a:spLocks noGrp="1"/>
          </p:cNvSpPr>
          <p:nvPr>
            <p:ph type="body" sz="quarter" idx="10"/>
          </p:nvPr>
        </p:nvSpPr>
        <p:spPr>
          <a:xfrm>
            <a:off x="654626" y="838200"/>
            <a:ext cx="8756073" cy="457200"/>
          </a:xfrm>
        </p:spPr>
        <p:txBody>
          <a:bodyPr/>
          <a:lstStyle/>
          <a:p>
            <a:pPr fontAlgn="ctr">
              <a:lnSpc>
                <a:spcPts val="2640"/>
              </a:lnSpc>
              <a:buClr>
                <a:srgbClr val="214757"/>
              </a:buClr>
              <a:buSzPct val="100000"/>
            </a:pPr>
            <a:r>
              <a:rPr lang="en-US" sz="2800" err="1">
                <a:latin typeface="Corbel" charset="0"/>
                <a:ea typeface="Corbel" charset="0"/>
                <a:cs typeface="Corbel" charset="0"/>
              </a:rPr>
              <a:t>Integracja</a:t>
            </a:r>
            <a:r>
              <a:rPr lang="en-US" sz="2800">
                <a:latin typeface="Corbel" charset="0"/>
                <a:ea typeface="Corbel" charset="0"/>
                <a:cs typeface="Corbel" charset="0"/>
              </a:rPr>
              <a:t> </a:t>
            </a:r>
            <a:r>
              <a:rPr lang="en-US" sz="2800" err="1">
                <a:latin typeface="Corbel" charset="0"/>
                <a:ea typeface="Corbel" charset="0"/>
                <a:cs typeface="Corbel" charset="0"/>
              </a:rPr>
              <a:t>marketingu</a:t>
            </a:r>
            <a:r>
              <a:rPr lang="en-US" sz="2800">
                <a:latin typeface="Corbel" charset="0"/>
                <a:ea typeface="Corbel" charset="0"/>
                <a:cs typeface="Corbel" charset="0"/>
              </a:rPr>
              <a:t> </a:t>
            </a:r>
            <a:r>
              <a:rPr lang="en-US" sz="2800" err="1">
                <a:latin typeface="Corbel" charset="0"/>
                <a:ea typeface="Corbel" charset="0"/>
                <a:cs typeface="Corbel" charset="0"/>
              </a:rPr>
              <a:t>i</a:t>
            </a:r>
            <a:r>
              <a:rPr lang="en-US" sz="2800">
                <a:latin typeface="Corbel" charset="0"/>
                <a:ea typeface="Corbel" charset="0"/>
                <a:cs typeface="Corbel" charset="0"/>
              </a:rPr>
              <a:t> </a:t>
            </a:r>
            <a:r>
              <a:rPr lang="en-US" sz="2800" err="1">
                <a:latin typeface="Corbel" charset="0"/>
                <a:ea typeface="Corbel" charset="0"/>
                <a:cs typeface="Corbel" charset="0"/>
              </a:rPr>
              <a:t>sprzedaży</a:t>
            </a:r>
            <a:endParaRPr lang="en-US" sz="2800">
              <a:latin typeface="Corbel" charset="0"/>
              <a:ea typeface="Corbel" charset="0"/>
              <a:cs typeface="Corbel" charset="0"/>
            </a:endParaRPr>
          </a:p>
        </p:txBody>
      </p:sp>
      <p:sp>
        <p:nvSpPr>
          <p:cNvPr id="11" name="Textfeld 11"/>
          <p:cNvSpPr txBox="1"/>
          <p:nvPr/>
        </p:nvSpPr>
        <p:spPr>
          <a:xfrm>
            <a:off x="317500" y="2673684"/>
            <a:ext cx="3148047" cy="4224233"/>
          </a:xfrm>
          <a:prstGeom prst="rect">
            <a:avLst/>
          </a:prstGeom>
          <a:noFill/>
        </p:spPr>
        <p:txBody>
          <a:bodyPr wrap="square" rtlCol="0">
            <a:spAutoFit/>
          </a:bodyPr>
          <a:lstStyle/>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Inform: </a:t>
            </a:r>
            <a:r>
              <a:rPr lang="en-US" sz="1600" dirty="0">
                <a:solidFill>
                  <a:srgbClr val="3C4A4A"/>
                </a:solidFill>
                <a:latin typeface="Corbel" charset="0"/>
                <a:ea typeface="Corbel" charset="0"/>
                <a:cs typeface="Corbel" charset="0"/>
                <a:sym typeface="Calibri" charset="0"/>
              </a:rPr>
              <a:t>Explain how your region is hub in the sector (university, cluster, infrastructure</a:t>
            </a:r>
            <a:r>
              <a:rPr lang="is-IS" sz="1600" dirty="0">
                <a:solidFill>
                  <a:srgbClr val="3C4A4A"/>
                </a:solidFill>
                <a:latin typeface="Corbel" charset="0"/>
                <a:ea typeface="Corbel" charset="0"/>
                <a:cs typeface="Corbel" charset="0"/>
                <a:sym typeface="Calibri" charset="0"/>
              </a:rPr>
              <a:t>…)</a:t>
            </a: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Confidence</a:t>
            </a:r>
            <a:r>
              <a:rPr lang="en-US" sz="1600" dirty="0">
                <a:solidFill>
                  <a:srgbClr val="3C4A4A"/>
                </a:solidFill>
                <a:latin typeface="Corbel" charset="0"/>
                <a:ea typeface="Corbel" charset="0"/>
                <a:cs typeface="Corbel" charset="0"/>
                <a:sym typeface="Calibri" charset="0"/>
              </a:rPr>
              <a:t>: Explain how your agency will help in the site selection process (administrative, introductions, research</a:t>
            </a:r>
            <a:r>
              <a:rPr lang="is-IS" sz="1600" dirty="0">
                <a:solidFill>
                  <a:srgbClr val="3C4A4A"/>
                </a:solidFill>
                <a:latin typeface="Corbel" charset="0"/>
                <a:ea typeface="Corbel" charset="0"/>
                <a:cs typeface="Corbel" charset="0"/>
                <a:sym typeface="Calibri" charset="0"/>
              </a:rPr>
              <a:t>…)</a:t>
            </a:r>
            <a:endParaRPr lang="en-US" sz="1600" dirty="0">
              <a:solidFill>
                <a:srgbClr val="3C4A4A"/>
              </a:solidFill>
              <a:latin typeface="Corbel" charset="0"/>
              <a:ea typeface="Corbel" charset="0"/>
              <a:cs typeface="Corbel" charset="0"/>
              <a:sym typeface="Calibri" charset="0"/>
            </a:endParaRPr>
          </a:p>
          <a:p>
            <a:pPr marL="285750"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Deliver: </a:t>
            </a:r>
            <a:r>
              <a:rPr lang="en-US" sz="1600" dirty="0">
                <a:solidFill>
                  <a:srgbClr val="3C4A4A"/>
                </a:solidFill>
                <a:latin typeface="Corbel" charset="0"/>
                <a:ea typeface="Corbel" charset="0"/>
                <a:cs typeface="Corbel" charset="0"/>
                <a:sym typeface="Calibri" charset="0"/>
              </a:rPr>
              <a:t>Provide numbers on specific information (land, labor, costs</a:t>
            </a:r>
            <a:r>
              <a:rPr lang="is-IS" sz="1600" dirty="0">
                <a:solidFill>
                  <a:srgbClr val="3C4A4A"/>
                </a:solidFill>
                <a:latin typeface="Corbel" charset="0"/>
                <a:ea typeface="Corbel" charset="0"/>
                <a:cs typeface="Corbel" charset="0"/>
                <a:sym typeface="Calibri" charset="0"/>
              </a:rPr>
              <a:t>…) </a:t>
            </a:r>
          </a:p>
          <a:p>
            <a:pPr marL="285750" indent="-285750">
              <a:spcBef>
                <a:spcPts val="495"/>
              </a:spcBef>
              <a:buClr>
                <a:srgbClr val="95A3AC"/>
              </a:buClr>
              <a:buSzPct val="120000"/>
              <a:buFont typeface="Arial" charset="0"/>
              <a:buChar char="•"/>
            </a:pPr>
            <a:r>
              <a:rPr lang="is-IS" sz="1600" dirty="0">
                <a:solidFill>
                  <a:srgbClr val="3C4A4A"/>
                </a:solidFill>
                <a:latin typeface="Corbel" charset="0"/>
                <a:ea typeface="Corbel" charset="0"/>
                <a:cs typeface="Corbel" charset="0"/>
                <a:sym typeface="Calibri" charset="0"/>
              </a:rPr>
              <a:t> </a:t>
            </a:r>
            <a:r>
              <a:rPr lang="is-IS" sz="1600" b="1" dirty="0">
                <a:solidFill>
                  <a:srgbClr val="3C4A4A"/>
                </a:solidFill>
                <a:latin typeface="Corbel" charset="0"/>
                <a:ea typeface="Corbel" charset="0"/>
                <a:cs typeface="Corbel" charset="0"/>
                <a:sym typeface="Calibri" charset="0"/>
              </a:rPr>
              <a:t>C</a:t>
            </a:r>
            <a:r>
              <a:rPr lang="en-US" sz="1600" b="1" dirty="0">
                <a:solidFill>
                  <a:srgbClr val="3C4A4A"/>
                </a:solidFill>
                <a:latin typeface="Corbel" charset="0"/>
                <a:ea typeface="Corbel" charset="0"/>
                <a:cs typeface="Corbel" charset="0"/>
                <a:sym typeface="Calibri" charset="0"/>
              </a:rPr>
              <a:t>o</a:t>
            </a:r>
            <a:r>
              <a:rPr lang="is-IS" sz="1600" b="1" dirty="0">
                <a:solidFill>
                  <a:srgbClr val="3C4A4A"/>
                </a:solidFill>
                <a:latin typeface="Corbel" charset="0"/>
                <a:ea typeface="Corbel" charset="0"/>
                <a:cs typeface="Corbel" charset="0"/>
                <a:sym typeface="Calibri" charset="0"/>
              </a:rPr>
              <a:t>nvince: </a:t>
            </a:r>
            <a:r>
              <a:rPr lang="en-US" sz="1600" dirty="0">
                <a:solidFill>
                  <a:srgbClr val="3C4A4A"/>
                </a:solidFill>
                <a:latin typeface="Corbel" charset="0"/>
                <a:ea typeface="Corbel" charset="0"/>
                <a:cs typeface="Corbel" charset="0"/>
                <a:sym typeface="Calibri" charset="0"/>
              </a:rPr>
              <a:t>Tells why you are better from the competition (unique differentiation, recommendation</a:t>
            </a:r>
            <a:r>
              <a:rPr lang="is-IS" sz="1600" dirty="0">
                <a:solidFill>
                  <a:srgbClr val="3C4A4A"/>
                </a:solidFill>
                <a:latin typeface="Corbel" charset="0"/>
                <a:ea typeface="Corbel" charset="0"/>
                <a:cs typeface="Corbel" charset="0"/>
                <a:sym typeface="Calibri" charset="0"/>
              </a:rPr>
              <a:t>…</a:t>
            </a:r>
            <a:r>
              <a:rPr lang="en-US" sz="1600" dirty="0">
                <a:solidFill>
                  <a:srgbClr val="3C4A4A"/>
                </a:solidFill>
                <a:latin typeface="Corbel" charset="0"/>
                <a:ea typeface="Corbel" charset="0"/>
                <a:cs typeface="Corbel" charset="0"/>
                <a:sym typeface="Calibri" charset="0"/>
              </a:rPr>
              <a:t>)</a:t>
            </a:r>
          </a:p>
        </p:txBody>
      </p:sp>
      <p:sp>
        <p:nvSpPr>
          <p:cNvPr id="17" name="Textfeld 18"/>
          <p:cNvSpPr txBox="1"/>
          <p:nvPr/>
        </p:nvSpPr>
        <p:spPr>
          <a:xfrm>
            <a:off x="2417274" y="1875896"/>
            <a:ext cx="5060746" cy="646331"/>
          </a:xfrm>
          <a:prstGeom prst="rect">
            <a:avLst/>
          </a:prstGeom>
          <a:noFill/>
        </p:spPr>
        <p:txBody>
          <a:bodyPr wrap="square" rtlCol="0">
            <a:spAutoFit/>
          </a:bodyPr>
          <a:lstStyle/>
          <a:p>
            <a:pPr algn="ctr">
              <a:buClr>
                <a:srgbClr val="70A838"/>
              </a:buClr>
              <a:buSzPct val="120000"/>
            </a:pPr>
            <a:r>
              <a:rPr lang="en-US" b="1" dirty="0">
                <a:solidFill>
                  <a:srgbClr val="3C4A4A"/>
                </a:solidFill>
                <a:latin typeface="Corbel" charset="0"/>
                <a:ea typeface="Corbel" charset="0"/>
                <a:cs typeface="Corbel" charset="0"/>
                <a:sym typeface="Calibri" charset="0"/>
              </a:rPr>
              <a:t>CHANNELS</a:t>
            </a:r>
          </a:p>
          <a:p>
            <a:pPr algn="ctr">
              <a:buClr>
                <a:srgbClr val="70A838"/>
              </a:buClr>
              <a:buSzPct val="120000"/>
            </a:pPr>
            <a:r>
              <a:rPr lang="en-US" b="1" dirty="0">
                <a:solidFill>
                  <a:srgbClr val="3C4A4A"/>
                </a:solidFill>
                <a:latin typeface="Corbel" charset="0"/>
                <a:ea typeface="Corbel" charset="0"/>
                <a:cs typeface="Corbel" charset="0"/>
                <a:sym typeface="Calibri" charset="0"/>
              </a:rPr>
              <a:t>FOR COMMUNICATION</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5107"/>
          <a:stretch/>
        </p:blipFill>
        <p:spPr>
          <a:xfrm>
            <a:off x="4716581" y="6775989"/>
            <a:ext cx="5300270" cy="762000"/>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b="45107"/>
          <a:stretch/>
        </p:blipFill>
        <p:spPr>
          <a:xfrm>
            <a:off x="381000" y="6956934"/>
            <a:ext cx="5300270" cy="762000"/>
          </a:xfrm>
          <a:prstGeom prst="rect">
            <a:avLst/>
          </a:prstGeom>
        </p:spPr>
      </p:pic>
      <p:sp>
        <p:nvSpPr>
          <p:cNvPr id="4" name="TextBox 3"/>
          <p:cNvSpPr txBox="1"/>
          <p:nvPr/>
        </p:nvSpPr>
        <p:spPr>
          <a:xfrm>
            <a:off x="654626" y="1868269"/>
            <a:ext cx="2279074" cy="646331"/>
          </a:xfrm>
          <a:prstGeom prst="rect">
            <a:avLst/>
          </a:prstGeom>
          <a:noFill/>
        </p:spPr>
        <p:txBody>
          <a:bodyPr wrap="square" rtlCol="0">
            <a:spAutoFit/>
          </a:bodyPr>
          <a:lstStyle/>
          <a:p>
            <a:pPr algn="ctr"/>
            <a:r>
              <a:rPr lang="en-US" b="1" dirty="0">
                <a:latin typeface="Corbel" charset="0"/>
                <a:ea typeface="Corbel" charset="0"/>
                <a:cs typeface="Corbel" charset="0"/>
              </a:rPr>
              <a:t>VALUE</a:t>
            </a:r>
          </a:p>
          <a:p>
            <a:pPr algn="ctr"/>
            <a:r>
              <a:rPr lang="en-US" b="1" dirty="0">
                <a:latin typeface="Corbel" charset="0"/>
                <a:ea typeface="Corbel" charset="0"/>
                <a:cs typeface="Corbel" charset="0"/>
              </a:rPr>
              <a:t>PROPOSITION</a:t>
            </a:r>
          </a:p>
        </p:txBody>
      </p:sp>
      <p:sp>
        <p:nvSpPr>
          <p:cNvPr id="30" name="TextBox 29"/>
          <p:cNvSpPr txBox="1"/>
          <p:nvPr/>
        </p:nvSpPr>
        <p:spPr>
          <a:xfrm>
            <a:off x="6961594" y="1828801"/>
            <a:ext cx="2279074" cy="646331"/>
          </a:xfrm>
          <a:prstGeom prst="rect">
            <a:avLst/>
          </a:prstGeom>
          <a:noFill/>
        </p:spPr>
        <p:txBody>
          <a:bodyPr wrap="square" rtlCol="0">
            <a:spAutoFit/>
          </a:bodyPr>
          <a:lstStyle/>
          <a:p>
            <a:pPr algn="ctr"/>
            <a:r>
              <a:rPr lang="en-US" b="1" dirty="0">
                <a:latin typeface="Corbel" charset="0"/>
                <a:ea typeface="Corbel" charset="0"/>
                <a:cs typeface="Corbel" charset="0"/>
              </a:rPr>
              <a:t>TARGET</a:t>
            </a:r>
          </a:p>
          <a:p>
            <a:pPr algn="ctr"/>
            <a:r>
              <a:rPr lang="en-US" b="1" dirty="0">
                <a:latin typeface="Corbel" charset="0"/>
                <a:ea typeface="Corbel" charset="0"/>
                <a:cs typeface="Corbel" charset="0"/>
              </a:rPr>
              <a:t>GROUP</a:t>
            </a:r>
          </a:p>
        </p:txBody>
      </p:sp>
      <p:sp>
        <p:nvSpPr>
          <p:cNvPr id="5" name="TextBox 4"/>
          <p:cNvSpPr txBox="1"/>
          <p:nvPr/>
        </p:nvSpPr>
        <p:spPr>
          <a:xfrm>
            <a:off x="6769816" y="2673684"/>
            <a:ext cx="2857500" cy="3662541"/>
          </a:xfrm>
          <a:prstGeom prst="rect">
            <a:avLst/>
          </a:prstGeom>
          <a:noFill/>
        </p:spPr>
        <p:txBody>
          <a:bodyPr wrap="square" rtlCol="0">
            <a:spAutoFit/>
          </a:bodyPr>
          <a:lstStyle/>
          <a:p>
            <a:pPr marL="285750" lvl="1" indent="-285750">
              <a:spcBef>
                <a:spcPts val="495"/>
              </a:spcBef>
              <a:buClr>
                <a:srgbClr val="95A3AC"/>
              </a:buClr>
              <a:buSzPct val="120000"/>
              <a:buFont typeface="Arial" charset="0"/>
              <a:buChar char="•"/>
            </a:pPr>
            <a:r>
              <a:rPr lang="en-US" sz="1600" dirty="0">
                <a:solidFill>
                  <a:srgbClr val="3C4A4A"/>
                </a:solidFill>
                <a:latin typeface="Corbel" charset="0"/>
                <a:ea typeface="Corbel" charset="0"/>
                <a:cs typeface="Corbel" charset="0"/>
                <a:sym typeface="Calibri" charset="0"/>
              </a:rPr>
              <a:t> </a:t>
            </a:r>
            <a:r>
              <a:rPr lang="en-US" sz="1600" b="1" dirty="0">
                <a:solidFill>
                  <a:srgbClr val="3C4A4A"/>
                </a:solidFill>
                <a:latin typeface="Corbel" charset="0"/>
                <a:ea typeface="Corbel" charset="0"/>
                <a:cs typeface="Corbel" charset="0"/>
                <a:sym typeface="Calibri" charset="0"/>
              </a:rPr>
              <a:t>Sector: </a:t>
            </a:r>
            <a:r>
              <a:rPr lang="en-US" sz="1600" dirty="0">
                <a:solidFill>
                  <a:srgbClr val="3C4A4A"/>
                </a:solidFill>
                <a:latin typeface="Corbel" charset="0"/>
                <a:ea typeface="Corbel" charset="0"/>
                <a:cs typeface="Corbel" charset="0"/>
                <a:sym typeface="Calibri" charset="0"/>
              </a:rPr>
              <a:t>choose a sector and decide on a target groups (sub sectors).</a:t>
            </a:r>
          </a:p>
          <a:p>
            <a:pPr marL="171450" lvl="1" indent="-171450">
              <a:spcBef>
                <a:spcPts val="495"/>
              </a:spcBef>
              <a:buClr>
                <a:srgbClr val="95A3AC"/>
              </a:buClr>
              <a:buSzPct val="120000"/>
              <a:buFont typeface="Arial" charset="0"/>
              <a:buChar char="•"/>
            </a:pPr>
            <a:endParaRPr lang="en-US" sz="500" dirty="0">
              <a:solidFill>
                <a:srgbClr val="3C4A4A"/>
              </a:solidFill>
              <a:latin typeface="Corbel" charset="0"/>
              <a:ea typeface="Corbel" charset="0"/>
              <a:cs typeface="Corbel" charset="0"/>
              <a:sym typeface="Calibri" charset="0"/>
            </a:endParaRPr>
          </a:p>
          <a:p>
            <a:pPr marL="285750" lvl="1"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Targets: </a:t>
            </a:r>
            <a:r>
              <a:rPr lang="en-US" sz="1600" dirty="0">
                <a:solidFill>
                  <a:srgbClr val="3C4A4A"/>
                </a:solidFill>
                <a:latin typeface="Corbel" charset="0"/>
                <a:ea typeface="Corbel" charset="0"/>
                <a:cs typeface="Corbel" charset="0"/>
                <a:sym typeface="Calibri" charset="0"/>
              </a:rPr>
              <a:t>create target list of companies in the subsector</a:t>
            </a:r>
          </a:p>
          <a:p>
            <a:pPr marL="171450" lvl="1" indent="-171450">
              <a:spcBef>
                <a:spcPts val="495"/>
              </a:spcBef>
              <a:buClr>
                <a:srgbClr val="95A3AC"/>
              </a:buClr>
              <a:buSzPct val="120000"/>
              <a:buFont typeface="Arial" charset="0"/>
              <a:buChar char="•"/>
            </a:pPr>
            <a:endParaRPr lang="en-US" sz="500" dirty="0">
              <a:solidFill>
                <a:srgbClr val="3C4A4A"/>
              </a:solidFill>
              <a:latin typeface="Corbel" charset="0"/>
              <a:ea typeface="Corbel" charset="0"/>
              <a:cs typeface="Corbel" charset="0"/>
              <a:sym typeface="Calibri" charset="0"/>
            </a:endParaRPr>
          </a:p>
          <a:p>
            <a:pPr marL="285750" lvl="1"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Potential</a:t>
            </a:r>
            <a:r>
              <a:rPr lang="en-US" sz="1600" dirty="0">
                <a:solidFill>
                  <a:srgbClr val="3C4A4A"/>
                </a:solidFill>
                <a:latin typeface="Corbel" charset="0"/>
                <a:ea typeface="Corbel" charset="0"/>
                <a:cs typeface="Corbel" charset="0"/>
                <a:sym typeface="Calibri" charset="0"/>
              </a:rPr>
              <a:t>: analyze how they are expanding and if there is potential</a:t>
            </a:r>
          </a:p>
          <a:p>
            <a:pPr marL="171450" lvl="1" indent="-171450">
              <a:spcBef>
                <a:spcPts val="495"/>
              </a:spcBef>
              <a:buClr>
                <a:srgbClr val="95A3AC"/>
              </a:buClr>
              <a:buSzPct val="120000"/>
              <a:buFont typeface="Arial" charset="0"/>
              <a:buChar char="•"/>
            </a:pPr>
            <a:endParaRPr lang="en-US" sz="500" dirty="0">
              <a:solidFill>
                <a:srgbClr val="3C4A4A"/>
              </a:solidFill>
              <a:latin typeface="Corbel" charset="0"/>
              <a:ea typeface="Corbel" charset="0"/>
              <a:cs typeface="Corbel" charset="0"/>
              <a:sym typeface="Calibri" charset="0"/>
            </a:endParaRPr>
          </a:p>
          <a:p>
            <a:pPr marL="285750" lvl="1" indent="-285750">
              <a:spcBef>
                <a:spcPts val="495"/>
              </a:spcBef>
              <a:buClr>
                <a:srgbClr val="95A3AC"/>
              </a:buClr>
              <a:buSzPct val="120000"/>
              <a:buFont typeface="Arial" charset="0"/>
              <a:buChar char="•"/>
            </a:pPr>
            <a:r>
              <a:rPr lang="en-US" sz="1600" b="1" dirty="0">
                <a:solidFill>
                  <a:srgbClr val="3C4A4A"/>
                </a:solidFill>
                <a:latin typeface="Corbel" charset="0"/>
                <a:ea typeface="Corbel" charset="0"/>
                <a:cs typeface="Corbel" charset="0"/>
                <a:sym typeface="Calibri" charset="0"/>
              </a:rPr>
              <a:t>Country: </a:t>
            </a:r>
            <a:r>
              <a:rPr lang="en-US" sz="1600" dirty="0">
                <a:solidFill>
                  <a:srgbClr val="3C4A4A"/>
                </a:solidFill>
                <a:latin typeface="Corbel" charset="0"/>
                <a:ea typeface="Corbel" charset="0"/>
                <a:cs typeface="Corbel" charset="0"/>
                <a:sym typeface="Calibri" charset="0"/>
              </a:rPr>
              <a:t>Decide on a geographic market for promotion activities based on companies location</a:t>
            </a:r>
          </a:p>
        </p:txBody>
      </p:sp>
      <p:sp>
        <p:nvSpPr>
          <p:cNvPr id="13" name="TextBox 12"/>
          <p:cNvSpPr txBox="1"/>
          <p:nvPr/>
        </p:nvSpPr>
        <p:spPr>
          <a:xfrm>
            <a:off x="3509421" y="2673684"/>
            <a:ext cx="3081879" cy="4598695"/>
          </a:xfrm>
          <a:prstGeom prst="rect">
            <a:avLst/>
          </a:prstGeom>
          <a:noFill/>
        </p:spPr>
        <p:txBody>
          <a:bodyPr wrap="square" rtlCol="0">
            <a:spAutoFit/>
          </a:bodyPr>
          <a:lstStyle/>
          <a:p>
            <a:pPr marL="0" lvl="1">
              <a:spcBef>
                <a:spcPts val="495"/>
              </a:spcBef>
              <a:buClr>
                <a:srgbClr val="4B9CB9"/>
              </a:buClr>
              <a:buSzPct val="120000"/>
            </a:pPr>
            <a:r>
              <a:rPr lang="en-US" sz="1600" b="1" dirty="0">
                <a:solidFill>
                  <a:srgbClr val="3C4A4A"/>
                </a:solidFill>
                <a:latin typeface="Corbel" charset="0"/>
                <a:ea typeface="Corbel" charset="0"/>
                <a:cs typeface="Corbel" charset="0"/>
              </a:rPr>
              <a:t>Direct contact: </a:t>
            </a:r>
            <a:r>
              <a:rPr lang="en-US" sz="1600" dirty="0">
                <a:solidFill>
                  <a:srgbClr val="3C4A4A"/>
                </a:solidFill>
                <a:latin typeface="Corbel" charset="0"/>
                <a:ea typeface="Corbel" charset="0"/>
                <a:cs typeface="Corbel" charset="0"/>
                <a:sym typeface="Calibri" charset="0"/>
              </a:rPr>
              <a:t>search contact person in the company to contact them directly (call, email..)</a:t>
            </a: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Media: </a:t>
            </a:r>
            <a:r>
              <a:rPr lang="en-US" sz="1600" dirty="0">
                <a:solidFill>
                  <a:srgbClr val="3C4A4A"/>
                </a:solidFill>
                <a:latin typeface="Corbel" charset="0"/>
                <a:ea typeface="Corbel" charset="0"/>
                <a:cs typeface="Corbel" charset="0"/>
                <a:sym typeface="Calibri" charset="0"/>
              </a:rPr>
              <a:t>create list of most important publication to find articles about expanding companies and write articles</a:t>
            </a:r>
            <a:endParaRPr lang="en-US" sz="500" dirty="0">
              <a:solidFill>
                <a:srgbClr val="3C4A4A"/>
              </a:solidFill>
              <a:latin typeface="Corbel" charset="0"/>
              <a:ea typeface="Corbel" charset="0"/>
              <a:cs typeface="Corbel" charset="0"/>
              <a:sym typeface="Calibri" charset="0"/>
            </a:endParaRP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Partners: </a:t>
            </a:r>
            <a:r>
              <a:rPr lang="en-US" sz="1600" dirty="0">
                <a:solidFill>
                  <a:srgbClr val="3C4A4A"/>
                </a:solidFill>
                <a:latin typeface="Corbel" charset="0"/>
                <a:ea typeface="Corbel" charset="0"/>
                <a:cs typeface="Corbel" charset="0"/>
                <a:sym typeface="Calibri" charset="0"/>
              </a:rPr>
              <a:t>contact partners to get introduced to the companies (University, Association,</a:t>
            </a:r>
            <a:r>
              <a:rPr lang="is-IS" sz="1600" dirty="0">
                <a:solidFill>
                  <a:srgbClr val="3C4A4A"/>
                </a:solidFill>
                <a:latin typeface="Corbel" charset="0"/>
                <a:ea typeface="Corbel" charset="0"/>
                <a:cs typeface="Corbel" charset="0"/>
                <a:sym typeface="Calibri" charset="0"/>
              </a:rPr>
              <a:t>…</a:t>
            </a:r>
            <a:r>
              <a:rPr lang="en-US" sz="1600" dirty="0">
                <a:solidFill>
                  <a:srgbClr val="3C4A4A"/>
                </a:solidFill>
                <a:latin typeface="Corbel" charset="0"/>
                <a:ea typeface="Corbel" charset="0"/>
                <a:cs typeface="Corbel" charset="0"/>
                <a:sym typeface="Calibri" charset="0"/>
              </a:rPr>
              <a:t>)</a:t>
            </a:r>
            <a:endParaRPr lang="en-US" sz="500" dirty="0">
              <a:solidFill>
                <a:srgbClr val="3C4A4A"/>
              </a:solidFill>
              <a:latin typeface="Corbel" charset="0"/>
              <a:ea typeface="Corbel" charset="0"/>
              <a:cs typeface="Corbel" charset="0"/>
              <a:sym typeface="Calibri" charset="0"/>
            </a:endParaRP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Events: </a:t>
            </a:r>
            <a:r>
              <a:rPr lang="en-US" sz="1600" dirty="0">
                <a:solidFill>
                  <a:srgbClr val="3C4A4A"/>
                </a:solidFill>
                <a:latin typeface="Corbel" charset="0"/>
                <a:ea typeface="Corbel" charset="0"/>
                <a:cs typeface="Corbel" charset="0"/>
                <a:sym typeface="Calibri" charset="0"/>
              </a:rPr>
              <a:t>find industry events to meet the company (Hannover </a:t>
            </a:r>
            <a:r>
              <a:rPr lang="en-US" sz="1600" dirty="0" err="1">
                <a:solidFill>
                  <a:srgbClr val="3C4A4A"/>
                </a:solidFill>
                <a:latin typeface="Corbel" charset="0"/>
                <a:ea typeface="Corbel" charset="0"/>
                <a:cs typeface="Corbel" charset="0"/>
                <a:sym typeface="Calibri" charset="0"/>
              </a:rPr>
              <a:t>Messe</a:t>
            </a:r>
            <a:r>
              <a:rPr lang="en-US" sz="1600" dirty="0">
                <a:solidFill>
                  <a:srgbClr val="3C4A4A"/>
                </a:solidFill>
                <a:latin typeface="Corbel" charset="0"/>
                <a:ea typeface="Corbel" charset="0"/>
                <a:cs typeface="Corbel" charset="0"/>
                <a:sym typeface="Calibri" charset="0"/>
              </a:rPr>
              <a:t>, </a:t>
            </a:r>
            <a:r>
              <a:rPr lang="en-US" sz="1600" dirty="0" err="1">
                <a:solidFill>
                  <a:srgbClr val="3C4A4A"/>
                </a:solidFill>
                <a:latin typeface="Corbel" charset="0"/>
                <a:ea typeface="Corbel" charset="0"/>
                <a:cs typeface="Corbel" charset="0"/>
                <a:sym typeface="Calibri" charset="0"/>
              </a:rPr>
              <a:t>organise</a:t>
            </a:r>
            <a:r>
              <a:rPr lang="en-US" sz="1600" dirty="0">
                <a:solidFill>
                  <a:srgbClr val="3C4A4A"/>
                </a:solidFill>
                <a:latin typeface="Corbel" charset="0"/>
                <a:ea typeface="Corbel" charset="0"/>
                <a:cs typeface="Corbel" charset="0"/>
                <a:sym typeface="Calibri" charset="0"/>
              </a:rPr>
              <a:t> seminar</a:t>
            </a:r>
            <a:r>
              <a:rPr lang="is-IS" sz="1600" dirty="0">
                <a:solidFill>
                  <a:srgbClr val="3C4A4A"/>
                </a:solidFill>
                <a:latin typeface="Corbel" charset="0"/>
                <a:ea typeface="Corbel" charset="0"/>
                <a:cs typeface="Corbel" charset="0"/>
                <a:sym typeface="Calibri" charset="0"/>
              </a:rPr>
              <a:t>…</a:t>
            </a:r>
            <a:r>
              <a:rPr lang="en-US" sz="1600" dirty="0">
                <a:solidFill>
                  <a:srgbClr val="3C4A4A"/>
                </a:solidFill>
                <a:latin typeface="Corbel" charset="0"/>
                <a:ea typeface="Corbel" charset="0"/>
                <a:cs typeface="Corbel" charset="0"/>
                <a:sym typeface="Calibri" charset="0"/>
              </a:rPr>
              <a:t>)</a:t>
            </a:r>
            <a:endParaRPr lang="en-US" sz="500" dirty="0">
              <a:solidFill>
                <a:srgbClr val="3C4A4A"/>
              </a:solidFill>
              <a:latin typeface="Corbel" charset="0"/>
              <a:ea typeface="Corbel" charset="0"/>
              <a:cs typeface="Corbel" charset="0"/>
              <a:sym typeface="Calibri" charset="0"/>
            </a:endParaRPr>
          </a:p>
          <a:p>
            <a:pPr marL="0" lvl="1">
              <a:spcBef>
                <a:spcPts val="495"/>
              </a:spcBef>
              <a:buClr>
                <a:srgbClr val="4B9CB9"/>
              </a:buClr>
              <a:buSzPct val="120000"/>
            </a:pPr>
            <a:r>
              <a:rPr lang="en-US" sz="1600" b="1" dirty="0">
                <a:solidFill>
                  <a:srgbClr val="3C4A4A"/>
                </a:solidFill>
                <a:latin typeface="Corbel" charset="0"/>
                <a:ea typeface="Corbel" charset="0"/>
                <a:cs typeface="Corbel" charset="0"/>
                <a:sym typeface="Calibri" charset="0"/>
              </a:rPr>
              <a:t>Multipliers: </a:t>
            </a:r>
            <a:r>
              <a:rPr lang="en-US" sz="1600" dirty="0">
                <a:solidFill>
                  <a:srgbClr val="3C4A4A"/>
                </a:solidFill>
                <a:latin typeface="Corbel" charset="0"/>
                <a:ea typeface="Corbel" charset="0"/>
                <a:cs typeface="Corbel" charset="0"/>
                <a:sym typeface="Calibri" charset="0"/>
              </a:rPr>
              <a:t>develop relations with Multiplier to position your locations (EY, KPMG,</a:t>
            </a:r>
            <a:r>
              <a:rPr lang="is-IS" sz="1600" dirty="0">
                <a:solidFill>
                  <a:srgbClr val="3C4A4A"/>
                </a:solidFill>
                <a:latin typeface="Corbel" charset="0"/>
                <a:ea typeface="Corbel" charset="0"/>
                <a:cs typeface="Corbel" charset="0"/>
                <a:sym typeface="Calibri" charset="0"/>
              </a:rPr>
              <a:t>…</a:t>
            </a:r>
            <a:r>
              <a:rPr lang="en-US" sz="1600" dirty="0">
                <a:solidFill>
                  <a:srgbClr val="3C4A4A"/>
                </a:solidFill>
                <a:latin typeface="Corbel" charset="0"/>
                <a:ea typeface="Corbel" charset="0"/>
                <a:cs typeface="Corbel" charset="0"/>
                <a:sym typeface="Calibri" charset="0"/>
              </a:rPr>
              <a:t>)</a:t>
            </a:r>
          </a:p>
          <a:p>
            <a:pPr marL="0" lvl="1">
              <a:spcBef>
                <a:spcPts val="495"/>
              </a:spcBef>
              <a:buClr>
                <a:srgbClr val="4B9CB9"/>
              </a:buClr>
              <a:buSzPct val="120000"/>
            </a:pPr>
            <a:endParaRPr lang="en-US" sz="1600" dirty="0">
              <a:solidFill>
                <a:srgbClr val="3C4A4A"/>
              </a:solidFill>
              <a:latin typeface="Corbel" charset="0"/>
              <a:ea typeface="Corbel" charset="0"/>
              <a:cs typeface="Corbel" charset="0"/>
            </a:endParaRPr>
          </a:p>
        </p:txBody>
      </p:sp>
    </p:spTree>
    <p:extLst>
      <p:ext uri="{BB962C8B-B14F-4D97-AF65-F5344CB8AC3E}">
        <p14:creationId xmlns:p14="http://schemas.microsoft.com/office/powerpoint/2010/main" val="8462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DV_TOP" val="473"/>
  <p:tag name="ADV_LEFT" val="78.875"/>
  <p:tag name="ADV_HEIGHT" val="23.75"/>
  <p:tag name="ADV_WIDTH" val="96"/>
</p:tagLst>
</file>

<file path=ppt/tags/tag10.xml><?xml version="1.0" encoding="utf-8"?>
<p:tagLst xmlns:a="http://schemas.openxmlformats.org/drawingml/2006/main" xmlns:r="http://schemas.openxmlformats.org/officeDocument/2006/relationships" xmlns:p="http://schemas.openxmlformats.org/presentationml/2006/main">
  <p:tag name="FASFONT" val="Univers55"/>
</p:tagLst>
</file>

<file path=ppt/tags/tag11.xml><?xml version="1.0" encoding="utf-8"?>
<p:tagLst xmlns:a="http://schemas.openxmlformats.org/drawingml/2006/main" xmlns:r="http://schemas.openxmlformats.org/officeDocument/2006/relationships" xmlns:p="http://schemas.openxmlformats.org/presentationml/2006/main">
  <p:tag name="FASFONT" val="Univers55"/>
</p:tagLst>
</file>

<file path=ppt/tags/tag12.xml><?xml version="1.0" encoding="utf-8"?>
<p:tagLst xmlns:a="http://schemas.openxmlformats.org/drawingml/2006/main" xmlns:r="http://schemas.openxmlformats.org/officeDocument/2006/relationships" xmlns:p="http://schemas.openxmlformats.org/presentationml/2006/main">
  <p:tag name="FASFONT" val="Univers55"/>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GXYyMsE07UujT0_xO8anB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NgfNnzgpEmb0bPv8eY6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NPA4wGo7EG5fWXQgO6SZ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D6n_ub5vK0O8ofcJkRNCDQ"/>
</p:tagLst>
</file>

<file path=ppt/tags/tag2.xml><?xml version="1.0" encoding="utf-8"?>
<p:tagLst xmlns:a="http://schemas.openxmlformats.org/drawingml/2006/main" xmlns:r="http://schemas.openxmlformats.org/officeDocument/2006/relationships" xmlns:p="http://schemas.openxmlformats.org/presentationml/2006/main">
  <p:tag name="ADV_TOP" val="473"/>
  <p:tag name="ADV_LEFT" val="78.875"/>
  <p:tag name="ADV_HEIGHT" val="23.75"/>
  <p:tag name="ADV_WIDTH" val="96"/>
</p:tagLst>
</file>

<file path=ppt/tags/tag3.xml><?xml version="1.0" encoding="utf-8"?>
<p:tagLst xmlns:a="http://schemas.openxmlformats.org/drawingml/2006/main" xmlns:r="http://schemas.openxmlformats.org/officeDocument/2006/relationships" xmlns:p="http://schemas.openxmlformats.org/presentationml/2006/main">
  <p:tag name="ADV_TOP" val="473"/>
  <p:tag name="ADV_LEFT" val="78.875"/>
  <p:tag name="ADV_HEIGHT" val="23.75"/>
  <p:tag name="ADV_WIDTH" val="96"/>
</p:tagLst>
</file>

<file path=ppt/tags/tag4.xml><?xml version="1.0" encoding="utf-8"?>
<p:tagLst xmlns:a="http://schemas.openxmlformats.org/drawingml/2006/main" xmlns:r="http://schemas.openxmlformats.org/officeDocument/2006/relationships" xmlns:p="http://schemas.openxmlformats.org/presentationml/2006/main">
  <p:tag name="ADV_TOP" val="313.75"/>
  <p:tag name="ADV_LEFT" val="21.5"/>
  <p:tag name="ADV_HEIGHT" val="30.375"/>
  <p:tag name="ADV_WIDTH" val="238.125"/>
</p:tagLst>
</file>

<file path=ppt/tags/tag5.xml><?xml version="1.0" encoding="utf-8"?>
<p:tagLst xmlns:a="http://schemas.openxmlformats.org/drawingml/2006/main" xmlns:r="http://schemas.openxmlformats.org/officeDocument/2006/relationships" xmlns:p="http://schemas.openxmlformats.org/presentationml/2006/main">
  <p:tag name="ADV_TOP" val="313.75"/>
  <p:tag name="ADV_LEFT" val="21.5"/>
  <p:tag name="ADV_HEIGHT" val="30.375"/>
  <p:tag name="ADV_WIDTH" val="238.125"/>
</p:tagLst>
</file>

<file path=ppt/tags/tag6.xml><?xml version="1.0" encoding="utf-8"?>
<p:tagLst xmlns:a="http://schemas.openxmlformats.org/drawingml/2006/main" xmlns:r="http://schemas.openxmlformats.org/officeDocument/2006/relationships" xmlns:p="http://schemas.openxmlformats.org/presentationml/2006/main">
  <p:tag name="ADV_TOP" val="313.75"/>
  <p:tag name="ADV_LEFT" val="21.5"/>
  <p:tag name="ADV_HEIGHT" val="30.375"/>
  <p:tag name="ADV_WIDTH" val="238.125"/>
</p:tagLst>
</file>

<file path=ppt/tags/tag7.xml><?xml version="1.0" encoding="utf-8"?>
<p:tagLst xmlns:a="http://schemas.openxmlformats.org/drawingml/2006/main" xmlns:r="http://schemas.openxmlformats.org/officeDocument/2006/relationships" xmlns:p="http://schemas.openxmlformats.org/presentationml/2006/main">
  <p:tag name="ADV_TOP" val="313.75"/>
  <p:tag name="ADV_LEFT" val="21.5"/>
  <p:tag name="ADV_HEIGHT" val="30.375"/>
  <p:tag name="ADV_WIDTH" val="238.125"/>
</p:tagLst>
</file>

<file path=ppt/tags/tag8.xml><?xml version="1.0" encoding="utf-8"?>
<p:tagLst xmlns:a="http://schemas.openxmlformats.org/drawingml/2006/main" xmlns:r="http://schemas.openxmlformats.org/officeDocument/2006/relationships" xmlns:p="http://schemas.openxmlformats.org/presentationml/2006/main">
  <p:tag name="ADV_TOP" val="473"/>
  <p:tag name="ADV_LEFT" val="78.875"/>
  <p:tag name="ADV_HEIGHT" val="23.75"/>
  <p:tag name="ADV_WIDTH" val="96"/>
</p:tagLst>
</file>

<file path=ppt/tags/tag9.xml><?xml version="1.0" encoding="utf-8"?>
<p:tagLst xmlns:a="http://schemas.openxmlformats.org/drawingml/2006/main" xmlns:r="http://schemas.openxmlformats.org/officeDocument/2006/relationships" xmlns:p="http://schemas.openxmlformats.org/presentationml/2006/main">
  <p:tag name="ADV_TOP" val="473"/>
  <p:tag name="ADV_LEFT" val="78.875"/>
  <p:tag name="ADV_HEIGHT" val="23.75"/>
  <p:tag name="ADV_WIDTH" val="96"/>
</p:tagLst>
</file>

<file path=ppt/theme/theme1.xml><?xml version="1.0" encoding="utf-8"?>
<a:theme xmlns:a="http://schemas.openxmlformats.org/drawingml/2006/main" name="Office Theme">
  <a:themeElements>
    <a:clrScheme name="Custom 2">
      <a:dk1>
        <a:srgbClr val="003B4D"/>
      </a:dk1>
      <a:lt1>
        <a:srgbClr val="F7941E"/>
      </a:lt1>
      <a:dk2>
        <a:srgbClr val="003B4D"/>
      </a:dk2>
      <a:lt2>
        <a:srgbClr val="63CDF6"/>
      </a:lt2>
      <a:accent1>
        <a:srgbClr val="FFF797"/>
      </a:accent1>
      <a:accent2>
        <a:srgbClr val="F15F22"/>
      </a:accent2>
      <a:accent3>
        <a:srgbClr val="FFCC64"/>
      </a:accent3>
      <a:accent4>
        <a:srgbClr val="63CDF6"/>
      </a:accent4>
      <a:accent5>
        <a:srgbClr val="008CB8"/>
      </a:accent5>
      <a:accent6>
        <a:srgbClr val="ED1C24"/>
      </a:accent6>
      <a:hlink>
        <a:srgbClr val="FF0000"/>
      </a:hlink>
      <a:folHlink>
        <a:srgbClr val="FF0000"/>
      </a:folHlink>
    </a:clrScheme>
    <a:fontScheme name="Greenspoint Fonts">
      <a:majorFont>
        <a:latin typeface="Century Gothic"/>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BFBFB">
            <a:alpha val="67690"/>
          </a:srgbClr>
        </a:solidFill>
        <a:ln>
          <a:noFill/>
        </a:ln>
      </a:spPr>
      <a:bodyPr lIns="100568" tIns="100568" rIns="100568" bIns="100568" anchor="ctr" anchorCtr="0">
        <a:noAutofit/>
      </a:bodyPr>
      <a:lstStyle>
        <a:defPPr>
          <a:defRPr sz="1980"/>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11855</TotalTime>
  <Words>12964</Words>
  <Application>Microsoft Office PowerPoint</Application>
  <PresentationFormat>Niestandardowy</PresentationFormat>
  <Paragraphs>2260</Paragraphs>
  <Slides>151</Slides>
  <Notes>89</Notes>
  <HiddenSlides>0</HiddenSlides>
  <MMClips>0</MMClips>
  <ScaleCrop>false</ScaleCrop>
  <HeadingPairs>
    <vt:vector size="6" baseType="variant">
      <vt:variant>
        <vt:lpstr>Używane czcionki</vt:lpstr>
      </vt:variant>
      <vt:variant>
        <vt:i4>13</vt:i4>
      </vt:variant>
      <vt:variant>
        <vt:lpstr>Motyw</vt:lpstr>
      </vt:variant>
      <vt:variant>
        <vt:i4>4</vt:i4>
      </vt:variant>
      <vt:variant>
        <vt:lpstr>Tytuły slajdów</vt:lpstr>
      </vt:variant>
      <vt:variant>
        <vt:i4>151</vt:i4>
      </vt:variant>
    </vt:vector>
  </HeadingPairs>
  <TitlesOfParts>
    <vt:vector size="168" baseType="lpstr">
      <vt:lpstr>Arial</vt:lpstr>
      <vt:lpstr>Calibri</vt:lpstr>
      <vt:lpstr>Calibri Light</vt:lpstr>
      <vt:lpstr>Century Gothic</vt:lpstr>
      <vt:lpstr>Corbel</vt:lpstr>
      <vt:lpstr>Courier New</vt:lpstr>
      <vt:lpstr>Gotham Condensed Bold</vt:lpstr>
      <vt:lpstr>Nunito</vt:lpstr>
      <vt:lpstr>Oswald</vt:lpstr>
      <vt:lpstr>Palatino Linotype</vt:lpstr>
      <vt:lpstr>Times New Roman</vt:lpstr>
      <vt:lpstr>Trebuchet MS</vt:lpstr>
      <vt:lpstr>Wingdings</vt:lpstr>
      <vt:lpstr>Office Theme</vt:lpstr>
      <vt:lpstr>2_Custom Design</vt:lpstr>
      <vt:lpstr>1_Custom Design</vt:lpstr>
      <vt:lpstr>Custom Design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Conway,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Conway Proposal Template</dc:title>
  <dc:creator>Richard Nenoff</dc:creator>
  <cp:lastModifiedBy>Małgorzata Regulska-Hymczak</cp:lastModifiedBy>
  <cp:revision>1476</cp:revision>
  <cp:lastPrinted>2016-11-23T16:15:40Z</cp:lastPrinted>
  <dcterms:created xsi:type="dcterms:W3CDTF">2015-03-02T13:26:25Z</dcterms:created>
  <dcterms:modified xsi:type="dcterms:W3CDTF">2019-07-02T14:08:19Z</dcterms:modified>
</cp:coreProperties>
</file>