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61" r:id="rId5"/>
    <p:sldId id="431" r:id="rId6"/>
    <p:sldId id="259" r:id="rId7"/>
    <p:sldId id="432" r:id="rId8"/>
    <p:sldId id="472" r:id="rId9"/>
    <p:sldId id="473" r:id="rId10"/>
    <p:sldId id="474" r:id="rId11"/>
    <p:sldId id="475" r:id="rId12"/>
    <p:sldId id="476" r:id="rId13"/>
    <p:sldId id="471" r:id="rId14"/>
    <p:sldId id="470" r:id="rId15"/>
    <p:sldId id="477" r:id="rId16"/>
    <p:sldId id="482" r:id="rId17"/>
    <p:sldId id="478" r:id="rId18"/>
    <p:sldId id="451" r:id="rId19"/>
    <p:sldId id="452" r:id="rId20"/>
    <p:sldId id="454" r:id="rId21"/>
    <p:sldId id="455" r:id="rId22"/>
    <p:sldId id="479" r:id="rId23"/>
    <p:sldId id="456" r:id="rId24"/>
    <p:sldId id="480" r:id="rId25"/>
    <p:sldId id="457" r:id="rId26"/>
    <p:sldId id="483" r:id="rId27"/>
    <p:sldId id="458" r:id="rId28"/>
    <p:sldId id="459" r:id="rId29"/>
    <p:sldId id="460" r:id="rId30"/>
    <p:sldId id="461" r:id="rId31"/>
    <p:sldId id="462" r:id="rId32"/>
    <p:sldId id="481" r:id="rId33"/>
    <p:sldId id="484" r:id="rId34"/>
    <p:sldId id="496" r:id="rId35"/>
    <p:sldId id="497" r:id="rId36"/>
    <p:sldId id="498" r:id="rId37"/>
    <p:sldId id="303" r:id="rId38"/>
    <p:sldId id="304" r:id="rId39"/>
    <p:sldId id="488" r:id="rId40"/>
    <p:sldId id="489" r:id="rId41"/>
    <p:sldId id="490" r:id="rId42"/>
    <p:sldId id="491" r:id="rId43"/>
    <p:sldId id="492" r:id="rId44"/>
    <p:sldId id="493" r:id="rId45"/>
    <p:sldId id="499" r:id="rId46"/>
    <p:sldId id="500" r:id="rId47"/>
    <p:sldId id="494" r:id="rId48"/>
    <p:sldId id="495" r:id="rId49"/>
    <p:sldId id="501" r:id="rId50"/>
    <p:sldId id="502" r:id="rId51"/>
    <p:sldId id="503" r:id="rId52"/>
    <p:sldId id="486" r:id="rId53"/>
    <p:sldId id="485" r:id="rId54"/>
    <p:sldId id="309" r:id="rId55"/>
    <p:sldId id="311" r:id="rId56"/>
    <p:sldId id="505" r:id="rId57"/>
    <p:sldId id="506" r:id="rId58"/>
    <p:sldId id="507" r:id="rId59"/>
    <p:sldId id="508" r:id="rId60"/>
    <p:sldId id="335" r:id="rId61"/>
    <p:sldId id="509" r:id="rId62"/>
    <p:sldId id="510" r:id="rId63"/>
    <p:sldId id="511" r:id="rId64"/>
    <p:sldId id="504" r:id="rId65"/>
    <p:sldId id="260" r:id="rId6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 autoAdjust="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C3DCB-B287-46EF-955F-782BBDFE137A}" type="datetimeFigureOut">
              <a:rPr lang="pl-PL" smtClean="0"/>
              <a:t>02.07.2019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1EFD3-EB26-48A4-B66B-884FAB358B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97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0192B5-AC40-44B9-9F89-85F2C7C938CB}" type="slidenum">
              <a:rPr lang="en-GB"/>
              <a:pPr eaLnBrk="1" hangingPunct="1"/>
              <a:t>1</a:t>
            </a:fld>
            <a:endParaRPr lang="en-GB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B3CDF-4025-4956-976F-2A367B640603}" type="slidenum">
              <a:rPr lang="pl-PL"/>
              <a:pPr/>
              <a:t>10</a:t>
            </a:fld>
            <a:endParaRPr lang="pl-PL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B3CDF-4025-4956-976F-2A367B640603}" type="slidenum">
              <a:rPr lang="pl-PL"/>
              <a:pPr/>
              <a:t>11</a:t>
            </a:fld>
            <a:endParaRPr lang="pl-PL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B3CDF-4025-4956-976F-2A367B640603}" type="slidenum">
              <a:rPr lang="pl-PL"/>
              <a:pPr/>
              <a:t>12</a:t>
            </a:fld>
            <a:endParaRPr lang="pl-PL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9BDDA-B385-455F-901E-14859E01BA23}" type="slidenum">
              <a:rPr lang="pl-PL"/>
              <a:pPr/>
              <a:t>16</a:t>
            </a:fld>
            <a:endParaRPr lang="pl-PL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BFA46-DC12-40C2-8C03-6FAA09A8561C}" type="slidenum">
              <a:rPr lang="pl-PL"/>
              <a:pPr/>
              <a:t>17</a:t>
            </a:fld>
            <a:endParaRPr lang="pl-PL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622B7-A384-455E-9830-261F6F526095}" type="slidenum">
              <a:rPr lang="pl-PL"/>
              <a:pPr/>
              <a:t>19</a:t>
            </a:fld>
            <a:endParaRPr lang="pl-PL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5454D-BB87-4FFF-8AB6-7EE3E94C563F}" type="slidenum">
              <a:rPr lang="pl-PL"/>
              <a:pPr/>
              <a:t>20</a:t>
            </a:fld>
            <a:endParaRPr lang="pl-PL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A454F-D7DF-458F-8E65-630F7933E00D}" type="slidenum">
              <a:rPr lang="pl-PL"/>
              <a:pPr/>
              <a:t>21</a:t>
            </a:fld>
            <a:endParaRPr lang="pl-PL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A454F-D7DF-458F-8E65-630F7933E00D}" type="slidenum">
              <a:rPr lang="pl-PL"/>
              <a:pPr/>
              <a:t>22</a:t>
            </a:fld>
            <a:endParaRPr lang="pl-PL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0D9D8-4542-42CC-A6A0-711866F9267F}" type="slidenum">
              <a:rPr lang="pl-PL"/>
              <a:pPr/>
              <a:t>23</a:t>
            </a:fld>
            <a:endParaRPr lang="pl-PL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B7120E2-5773-4276-B65E-DF59A9E1AAB2}" type="slidenum">
              <a:rPr lang="en-GB"/>
              <a:pPr eaLnBrk="1" hangingPunct="1"/>
              <a:t>2</a:t>
            </a:fld>
            <a:endParaRPr lang="en-GB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0D9D8-4542-42CC-A6A0-711866F9267F}" type="slidenum">
              <a:rPr lang="pl-PL"/>
              <a:pPr/>
              <a:t>24</a:t>
            </a:fld>
            <a:endParaRPr lang="pl-PL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ED423-6A24-46B2-B333-17CCCF53A5DF}" type="slidenum">
              <a:rPr lang="pl-PL"/>
              <a:pPr/>
              <a:t>25</a:t>
            </a:fld>
            <a:endParaRPr lang="pl-PL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F46ED-EC62-430D-B662-9435B059F672}" type="slidenum">
              <a:rPr lang="pl-PL"/>
              <a:pPr/>
              <a:t>26</a:t>
            </a:fld>
            <a:endParaRPr lang="pl-PL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5AC568-024E-43D5-9B43-C9293AA254B5}" type="slidenum">
              <a:rPr lang="pl-PL"/>
              <a:pPr/>
              <a:t>27</a:t>
            </a:fld>
            <a:endParaRPr lang="pl-PL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AFF2A-411B-4EB5-B199-8DBB813C5B33}" type="slidenum">
              <a:rPr lang="pl-PL"/>
              <a:pPr/>
              <a:t>28</a:t>
            </a:fld>
            <a:endParaRPr lang="pl-PL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D4434-5F2D-4E5B-B208-BD0D79B1942F}" type="slidenum">
              <a:rPr lang="pl-PL"/>
              <a:pPr/>
              <a:t>29</a:t>
            </a:fld>
            <a:endParaRPr lang="pl-PL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E5E90-2015-482A-8A9F-13DB35A066BD}" type="slidenum">
              <a:rPr lang="pl-PL"/>
              <a:pPr/>
              <a:t>30</a:t>
            </a:fld>
            <a:endParaRPr lang="pl-PL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84F3F-E3DF-4986-8938-0E7A30EF2ACA}" type="slidenum">
              <a:rPr lang="pl-PL"/>
              <a:pPr/>
              <a:t>31</a:t>
            </a:fld>
            <a:endParaRPr lang="pl-PL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84F3F-E3DF-4986-8938-0E7A30EF2ACA}" type="slidenum">
              <a:rPr lang="pl-PL"/>
              <a:pPr/>
              <a:t>32</a:t>
            </a:fld>
            <a:endParaRPr lang="pl-PL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DEAED-73FF-4576-8423-7A69DFEDBFB8}" type="slidenum">
              <a:rPr lang="pl-PL"/>
              <a:pPr/>
              <a:t>33</a:t>
            </a:fld>
            <a:endParaRPr lang="pl-PL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840D01-10ED-4C4A-9C21-F9D3821B79F7}" type="slidenum">
              <a:rPr lang="en-GB"/>
              <a:pPr eaLnBrk="1" hangingPunct="1"/>
              <a:t>3</a:t>
            </a:fld>
            <a:endParaRPr lang="en-GB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EE7F0-AF39-4CCB-916C-AF8215B9DCCE}" type="slidenum">
              <a:rPr lang="en-GB"/>
              <a:pPr/>
              <a:t>34</a:t>
            </a:fld>
            <a:endParaRPr lang="en-GB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EE7F0-AF39-4CCB-916C-AF8215B9DCCE}" type="slidenum">
              <a:rPr lang="en-GB"/>
              <a:pPr/>
              <a:t>35</a:t>
            </a:fld>
            <a:endParaRPr lang="en-GB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EE7F0-AF39-4CCB-916C-AF8215B9DCCE}" type="slidenum">
              <a:rPr lang="en-GB"/>
              <a:pPr/>
              <a:t>36</a:t>
            </a:fld>
            <a:endParaRPr lang="en-GB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EE7F0-AF39-4CCB-916C-AF8215B9DCCE}" type="slidenum">
              <a:rPr lang="en-GB"/>
              <a:pPr/>
              <a:t>37</a:t>
            </a:fld>
            <a:endParaRPr lang="en-GB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51A1DB-0E51-4F8B-9C1B-687BDFBA1A75}" type="slidenum">
              <a:rPr lang="en-GB"/>
              <a:pPr eaLnBrk="1" hangingPunct="1"/>
              <a:t>38</a:t>
            </a:fld>
            <a:endParaRPr lang="en-GB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68F-D80D-4E86-AB19-039C42C83AC2}" type="slidenum">
              <a:rPr lang="pl-PL"/>
              <a:pPr/>
              <a:t>39</a:t>
            </a:fld>
            <a:endParaRPr lang="pl-P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68F-D80D-4E86-AB19-039C42C83AC2}" type="slidenum">
              <a:rPr lang="pl-PL"/>
              <a:pPr/>
              <a:t>40</a:t>
            </a:fld>
            <a:endParaRPr lang="pl-P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68F-D80D-4E86-AB19-039C42C83AC2}" type="slidenum">
              <a:rPr lang="pl-PL"/>
              <a:pPr/>
              <a:t>41</a:t>
            </a:fld>
            <a:endParaRPr lang="pl-P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68F-D80D-4E86-AB19-039C42C83AC2}" type="slidenum">
              <a:rPr lang="pl-PL"/>
              <a:pPr/>
              <a:t>42</a:t>
            </a:fld>
            <a:endParaRPr lang="pl-P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68F-D80D-4E86-AB19-039C42C83AC2}" type="slidenum">
              <a:rPr lang="pl-PL"/>
              <a:pPr/>
              <a:t>43</a:t>
            </a:fld>
            <a:endParaRPr lang="pl-P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840D01-10ED-4C4A-9C21-F9D3821B79F7}" type="slidenum">
              <a:rPr lang="en-GB"/>
              <a:pPr eaLnBrk="1" hangingPunct="1"/>
              <a:t>4</a:t>
            </a:fld>
            <a:endParaRPr lang="en-GB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68F-D80D-4E86-AB19-039C42C83AC2}" type="slidenum">
              <a:rPr lang="pl-PL"/>
              <a:pPr/>
              <a:t>44</a:t>
            </a:fld>
            <a:endParaRPr lang="pl-P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68F-D80D-4E86-AB19-039C42C83AC2}" type="slidenum">
              <a:rPr lang="pl-PL"/>
              <a:pPr/>
              <a:t>45</a:t>
            </a:fld>
            <a:endParaRPr lang="pl-P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68F-D80D-4E86-AB19-039C42C83AC2}" type="slidenum">
              <a:rPr lang="pl-PL"/>
              <a:pPr/>
              <a:t>46</a:t>
            </a:fld>
            <a:endParaRPr lang="pl-P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68F-D80D-4E86-AB19-039C42C83AC2}" type="slidenum">
              <a:rPr lang="pl-PL"/>
              <a:pPr/>
              <a:t>47</a:t>
            </a:fld>
            <a:endParaRPr lang="pl-P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68F-D80D-4E86-AB19-039C42C83AC2}" type="slidenum">
              <a:rPr lang="pl-PL"/>
              <a:pPr/>
              <a:t>48</a:t>
            </a:fld>
            <a:endParaRPr lang="pl-P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68F-D80D-4E86-AB19-039C42C83AC2}" type="slidenum">
              <a:rPr lang="pl-PL"/>
              <a:pPr/>
              <a:t>49</a:t>
            </a:fld>
            <a:endParaRPr lang="pl-P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68F-D80D-4E86-AB19-039C42C83AC2}" type="slidenum">
              <a:rPr lang="pl-PL"/>
              <a:pPr/>
              <a:t>50</a:t>
            </a:fld>
            <a:endParaRPr lang="pl-P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68F-D80D-4E86-AB19-039C42C83AC2}" type="slidenum">
              <a:rPr lang="pl-PL"/>
              <a:pPr/>
              <a:t>51</a:t>
            </a:fld>
            <a:endParaRPr lang="pl-P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EE7F0-AF39-4CCB-916C-AF8215B9DCCE}" type="slidenum">
              <a:rPr lang="en-GB"/>
              <a:pPr/>
              <a:t>52</a:t>
            </a:fld>
            <a:endParaRPr lang="en-GB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51A1DB-0E51-4F8B-9C1B-687BDFBA1A75}" type="slidenum">
              <a:rPr lang="en-GB"/>
              <a:pPr eaLnBrk="1" hangingPunct="1"/>
              <a:t>53</a:t>
            </a:fld>
            <a:endParaRPr lang="en-GB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840D01-10ED-4C4A-9C21-F9D3821B79F7}" type="slidenum">
              <a:rPr lang="en-GB"/>
              <a:pPr eaLnBrk="1" hangingPunct="1"/>
              <a:t>5</a:t>
            </a:fld>
            <a:endParaRPr lang="en-GB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68F-D80D-4E86-AB19-039C42C83AC2}" type="slidenum">
              <a:rPr lang="pl-PL"/>
              <a:pPr/>
              <a:t>54</a:t>
            </a:fld>
            <a:endParaRPr lang="pl-P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68F-D80D-4E86-AB19-039C42C83AC2}" type="slidenum">
              <a:rPr lang="pl-PL"/>
              <a:pPr/>
              <a:t>55</a:t>
            </a:fld>
            <a:endParaRPr lang="pl-P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68F-D80D-4E86-AB19-039C42C83AC2}" type="slidenum">
              <a:rPr lang="pl-PL"/>
              <a:pPr/>
              <a:t>56</a:t>
            </a:fld>
            <a:endParaRPr lang="pl-P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68F-D80D-4E86-AB19-039C42C83AC2}" type="slidenum">
              <a:rPr lang="pl-PL"/>
              <a:pPr/>
              <a:t>57</a:t>
            </a:fld>
            <a:endParaRPr lang="pl-P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68F-D80D-4E86-AB19-039C42C83AC2}" type="slidenum">
              <a:rPr lang="pl-PL"/>
              <a:pPr/>
              <a:t>58</a:t>
            </a:fld>
            <a:endParaRPr lang="pl-P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68F-D80D-4E86-AB19-039C42C83AC2}" type="slidenum">
              <a:rPr lang="pl-PL"/>
              <a:pPr/>
              <a:t>59</a:t>
            </a:fld>
            <a:endParaRPr lang="pl-P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68F-D80D-4E86-AB19-039C42C83AC2}" type="slidenum">
              <a:rPr lang="pl-PL"/>
              <a:pPr/>
              <a:t>61</a:t>
            </a:fld>
            <a:endParaRPr lang="pl-P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68F-D80D-4E86-AB19-039C42C83AC2}" type="slidenum">
              <a:rPr lang="pl-PL"/>
              <a:pPr/>
              <a:t>62</a:t>
            </a:fld>
            <a:endParaRPr lang="pl-P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468F-D80D-4E86-AB19-039C42C83AC2}" type="slidenum">
              <a:rPr lang="pl-PL"/>
              <a:pPr/>
              <a:t>63</a:t>
            </a:fld>
            <a:endParaRPr lang="pl-PL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EE7F0-AF39-4CCB-916C-AF8215B9DCCE}" type="slidenum">
              <a:rPr lang="en-GB"/>
              <a:pPr/>
              <a:t>64</a:t>
            </a:fld>
            <a:endParaRPr lang="en-GB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51A1DB-0E51-4F8B-9C1B-687BDFBA1A75}" type="slidenum">
              <a:rPr lang="en-GB"/>
              <a:pPr eaLnBrk="1" hangingPunct="1"/>
              <a:t>6</a:t>
            </a:fld>
            <a:endParaRPr lang="en-GB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51DE08-2AB1-4805-B5A7-BF1D28C36509}" type="slidenum">
              <a:rPr lang="en-GB"/>
              <a:pPr eaLnBrk="1" hangingPunct="1"/>
              <a:t>65</a:t>
            </a:fld>
            <a:endParaRPr lang="en-GB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51A1DB-0E51-4F8B-9C1B-687BDFBA1A75}" type="slidenum">
              <a:rPr lang="en-GB"/>
              <a:pPr eaLnBrk="1" hangingPunct="1"/>
              <a:t>7</a:t>
            </a:fld>
            <a:endParaRPr lang="en-GB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B3CDF-4025-4956-976F-2A367B640603}" type="slidenum">
              <a:rPr lang="pl-PL"/>
              <a:pPr/>
              <a:t>8</a:t>
            </a:fld>
            <a:endParaRPr lang="pl-PL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B3CDF-4025-4956-976F-2A367B640603}" type="slidenum">
              <a:rPr lang="pl-PL"/>
              <a:pPr/>
              <a:t>9</a:t>
            </a:fld>
            <a:endParaRPr lang="pl-PL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5300"/>
            <a:ext cx="5988050" cy="418465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02.07.2019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02.07.2019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02.07.2019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02.07.2019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02.07.2019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02.07.2019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02.07.2019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02.07.2019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02.07.2019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02.07.2019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02.07.2019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02.07.2019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3.wmf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2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wmf"/><Relationship Id="rId20" Type="http://schemas.openxmlformats.org/officeDocument/2006/relationships/image" Target="../media/image1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9.wmf"/><Relationship Id="rId19" Type="http://schemas.openxmlformats.org/officeDocument/2006/relationships/image" Target="../media/image14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286000"/>
            <a:ext cx="7272808" cy="1439863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0066"/>
                </a:solidFill>
                <a:latin typeface="Arial Narrow" pitchFamily="34" charset="0"/>
              </a:rPr>
              <a:t>Budowanie dobrego klimatu wokół inwestycji wśród mieszkańców i lokalnych przedsiębiorców</a:t>
            </a:r>
            <a:endParaRPr lang="de-DE" sz="280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17" y="3725863"/>
            <a:ext cx="6408738" cy="6477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l-PL" sz="2400" b="1" dirty="0">
                <a:solidFill>
                  <a:srgbClr val="A50021"/>
                </a:solidFill>
                <a:latin typeface="Arial Narrow" pitchFamily="34" charset="0"/>
              </a:rPr>
              <a:t>Paweł Kolas</a:t>
            </a:r>
            <a:br>
              <a:rPr lang="pl-PL" sz="2400" b="1" dirty="0">
                <a:solidFill>
                  <a:srgbClr val="A50021"/>
                </a:solidFill>
                <a:latin typeface="Arial Narrow" pitchFamily="34" charset="0"/>
              </a:rPr>
            </a:br>
            <a:endParaRPr lang="pl-PL" sz="2400" b="1" dirty="0">
              <a:solidFill>
                <a:srgbClr val="A50021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pl-PL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A6D473E-AA0A-489E-92C4-B3716FD23F53}"/>
              </a:ext>
            </a:extLst>
          </p:cNvPr>
          <p:cNvSpPr/>
          <p:nvPr/>
        </p:nvSpPr>
        <p:spPr>
          <a:xfrm>
            <a:off x="3374137" y="4578199"/>
            <a:ext cx="2179699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l-PL" kern="150" dirty="0">
                <a:latin typeface="Calibri" panose="020F0502020204030204" pitchFamily="34" charset="0"/>
                <a:ea typeface="SimSun" panose="02010600030101010101" pitchFamily="2" charset="-122"/>
                <a:cs typeface="Mangal" panose="020B0502040204020203" pitchFamily="18" charset="0"/>
              </a:rPr>
              <a:t>Kraków, 14.09.2017 r.</a:t>
            </a:r>
            <a:endParaRPr lang="pl-PL" sz="16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44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772816"/>
            <a:ext cx="4834880" cy="533400"/>
          </a:xfrm>
        </p:spPr>
        <p:txBody>
          <a:bodyPr/>
          <a:lstStyle/>
          <a:p>
            <a:r>
              <a:rPr lang="pl-PL" sz="2800" b="1" dirty="0">
                <a:solidFill>
                  <a:srgbClr val="A50021"/>
                </a:solidFill>
                <a:latin typeface="Arial Narrow" pitchFamily="34" charset="0"/>
              </a:rPr>
              <a:t>Model partycypacyjny (ryzyka) </a:t>
            </a:r>
            <a:endParaRPr lang="en-US" sz="28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500536"/>
            <a:ext cx="8352928" cy="3304728"/>
          </a:xfrm>
        </p:spPr>
        <p:txBody>
          <a:bodyPr>
            <a:normAutofit/>
          </a:bodyPr>
          <a:lstStyle/>
          <a:p>
            <a:pPr defTabSz="814388">
              <a:buFont typeface="Wingdings" pitchFamily="2" charset="2"/>
              <a:buChar char="ü"/>
            </a:pPr>
            <a:r>
              <a:rPr lang="pl-PL" altLang="ja-JP" sz="2600" b="1" dirty="0">
                <a:solidFill>
                  <a:srgbClr val="000066"/>
                </a:solidFill>
                <a:latin typeface="Arial Narrow" pitchFamily="34" charset="0"/>
              </a:rPr>
              <a:t>Społeczność lokalna </a:t>
            </a:r>
            <a:r>
              <a:rPr lang="pl-PL" altLang="ja-JP" sz="2600" dirty="0">
                <a:solidFill>
                  <a:srgbClr val="000066"/>
                </a:solidFill>
                <a:latin typeface="Arial Narrow" pitchFamily="34" charset="0"/>
              </a:rPr>
              <a:t>– AKTYWNA i ZORIENTOWNA, 	zorientowana na współpracę i uczestnictwo (ideał!)</a:t>
            </a:r>
          </a:p>
          <a:p>
            <a:pPr defTabSz="814388">
              <a:buFont typeface="Wingdings" pitchFamily="2" charset="2"/>
              <a:buChar char="ü"/>
            </a:pPr>
            <a:r>
              <a:rPr lang="pl-PL" altLang="ja-JP" sz="2600" b="1" dirty="0">
                <a:solidFill>
                  <a:srgbClr val="000066"/>
                </a:solidFill>
                <a:latin typeface="Arial Narrow" pitchFamily="34" charset="0"/>
              </a:rPr>
              <a:t>Organizacje społeczne </a:t>
            </a:r>
            <a:r>
              <a:rPr lang="pl-PL" altLang="ja-JP" sz="2600" dirty="0">
                <a:solidFill>
                  <a:srgbClr val="000066"/>
                </a:solidFill>
                <a:latin typeface="Arial Narrow" pitchFamily="34" charset="0"/>
              </a:rPr>
              <a:t>– obsłużenie POTRZEB </a:t>
            </a:r>
            <a:br>
              <a:rPr lang="pl-PL" altLang="ja-JP" sz="26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altLang="ja-JP" sz="2600" dirty="0">
                <a:solidFill>
                  <a:srgbClr val="000066"/>
                </a:solidFill>
                <a:latin typeface="Arial Narrow" pitchFamily="34" charset="0"/>
              </a:rPr>
              <a:t>	i WSPARCIE i rozwiązywanie PROBLEMÓW, rozwój GMINY 	(ryzyka interesów wykluczających się…) </a:t>
            </a:r>
          </a:p>
          <a:p>
            <a:pPr defTabSz="814388">
              <a:buFont typeface="Wingdings" pitchFamily="2" charset="2"/>
              <a:buChar char="ü"/>
            </a:pPr>
            <a:r>
              <a:rPr lang="pl-PL" altLang="ja-JP" sz="2600" b="1" dirty="0">
                <a:solidFill>
                  <a:srgbClr val="000066"/>
                </a:solidFill>
                <a:latin typeface="Arial Narrow" pitchFamily="34" charset="0"/>
              </a:rPr>
              <a:t>Administracja </a:t>
            </a:r>
            <a:r>
              <a:rPr lang="pl-PL" altLang="ja-JP" sz="2600" dirty="0">
                <a:solidFill>
                  <a:srgbClr val="000066"/>
                </a:solidFill>
                <a:latin typeface="Arial Narrow" pitchFamily="34" charset="0"/>
              </a:rPr>
              <a:t>– obsługa i realizacja celów gminy (SŁUŻBA) </a:t>
            </a:r>
          </a:p>
          <a:p>
            <a:pPr marL="0" indent="0" defTabSz="814388">
              <a:buNone/>
            </a:pPr>
            <a:endParaRPr lang="pl-PL" altLang="ja-JP" sz="260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51920" y="639425"/>
            <a:ext cx="529208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Modele rozwojowe / komunikacyjne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invGray">
          <a:xfrm>
            <a:off x="3538466" y="1216387"/>
            <a:ext cx="563880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Cechy i ryzyka</a:t>
            </a:r>
            <a:endParaRPr lang="pl-PL" sz="2400" dirty="0">
              <a:latin typeface="Times New Roman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2C521FD-C1C8-4C73-9AC3-BAF08C262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D813654-C58E-4780-8FCE-50F585F74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259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32856"/>
            <a:ext cx="7776864" cy="2520280"/>
          </a:xfrm>
        </p:spPr>
        <p:txBody>
          <a:bodyPr>
            <a:noAutofit/>
          </a:bodyPr>
          <a:lstStyle/>
          <a:p>
            <a:pPr defTabSz="814388">
              <a:buFont typeface="Wingdings" pitchFamily="2" charset="2"/>
              <a:buChar char="ü"/>
            </a:pPr>
            <a:r>
              <a:rPr lang="pl-PL" altLang="ja-JP" sz="2200" dirty="0">
                <a:solidFill>
                  <a:srgbClr val="000066"/>
                </a:solidFill>
                <a:latin typeface="Arial Narrow" pitchFamily="34" charset="0"/>
              </a:rPr>
              <a:t>Wyzwanie: znalezienie równowagi pomiędzy modelami </a:t>
            </a:r>
          </a:p>
          <a:p>
            <a:pPr defTabSz="814388">
              <a:buFont typeface="Wingdings" pitchFamily="2" charset="2"/>
              <a:buChar char="ü"/>
            </a:pPr>
            <a:r>
              <a:rPr lang="pl-PL" altLang="ja-JP" sz="2200" dirty="0">
                <a:solidFill>
                  <a:srgbClr val="000066"/>
                </a:solidFill>
                <a:latin typeface="Arial Narrow" pitchFamily="34" charset="0"/>
              </a:rPr>
              <a:t>Przywództwo (formalne v. społecznie poparte)</a:t>
            </a:r>
          </a:p>
          <a:p>
            <a:pPr defTabSz="814388">
              <a:buFont typeface="Wingdings" pitchFamily="2" charset="2"/>
              <a:buChar char="ü"/>
            </a:pPr>
            <a:r>
              <a:rPr lang="pl-PL" altLang="ja-JP" sz="2200" dirty="0">
                <a:solidFill>
                  <a:srgbClr val="000066"/>
                </a:solidFill>
                <a:latin typeface="Arial Narrow" pitchFamily="34" charset="0"/>
              </a:rPr>
              <a:t>Interesy grup/środowisk </a:t>
            </a:r>
          </a:p>
          <a:p>
            <a:pPr defTabSz="814388">
              <a:buFont typeface="Wingdings" pitchFamily="2" charset="2"/>
              <a:buChar char="ü"/>
            </a:pPr>
            <a:r>
              <a:rPr lang="pl-PL" altLang="ja-JP" sz="2200" dirty="0">
                <a:solidFill>
                  <a:srgbClr val="000066"/>
                </a:solidFill>
                <a:latin typeface="Arial Narrow" pitchFamily="34" charset="0"/>
              </a:rPr>
              <a:t>Eksperckie wsparcie w konkretnych sytuacjach (np. 	moderacja aktywności społecznej, obsługi inwestorów, 	planów inwestycyjnych, budżetowych, projektów administracyjnych itp.)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03616" y="764704"/>
            <a:ext cx="529208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Modele rozwojowe / komunikacyjne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invGray">
          <a:xfrm>
            <a:off x="3505200" y="1443690"/>
            <a:ext cx="563880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Kompromis stanowisk</a:t>
            </a:r>
            <a:endParaRPr lang="pl-PL" sz="2400" dirty="0">
              <a:latin typeface="Times New Roman" pitchFamily="18" charset="0"/>
            </a:endParaRPr>
          </a:p>
        </p:txBody>
      </p:sp>
      <p:pic>
        <p:nvPicPr>
          <p:cNvPr id="7" name="Picture 7" descr="BD0491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296144" cy="161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26B7C30-4624-443C-990A-72BB9C845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665DA0BF-8EAD-46D5-90D6-524EBAB9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7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916832"/>
            <a:ext cx="7776864" cy="3456384"/>
          </a:xfrm>
        </p:spPr>
        <p:txBody>
          <a:bodyPr>
            <a:noAutofit/>
          </a:bodyPr>
          <a:lstStyle/>
          <a:p>
            <a:pPr marL="0" indent="0" defTabSz="814388">
              <a:buNone/>
            </a:pPr>
            <a:endParaRPr lang="pl-PL" altLang="ja-JP" sz="2600" dirty="0">
              <a:solidFill>
                <a:srgbClr val="000066"/>
              </a:solidFill>
              <a:latin typeface="Arial Narrow" pitchFamily="34" charset="0"/>
            </a:endParaRPr>
          </a:p>
          <a:p>
            <a:pPr marL="0" indent="0" defTabSz="814388">
              <a:buNone/>
            </a:pPr>
            <a:endParaRPr lang="pl-PL" altLang="ja-JP" sz="260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31840" y="724607"/>
            <a:ext cx="644420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Nie mam partnerstwa bez komunikacji…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invGray">
          <a:xfrm>
            <a:off x="3660654" y="1340768"/>
            <a:ext cx="563880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Partnerstwo… czym jest?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19572" y="1980917"/>
            <a:ext cx="77048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Idea partnerstwa</a:t>
            </a:r>
            <a:br>
              <a:rPr lang="pl-PL" sz="2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br>
              <a:rPr lang="pl-PL" sz="2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pl-PL" sz="22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zaufanie i mobilność społeczna jako klucz do dobrobytu</a:t>
            </a:r>
            <a:br>
              <a:rPr lang="pl-PL" sz="2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br>
              <a:rPr lang="pl-PL" sz="2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pl-PL" sz="2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cechy partnerstwa:</a:t>
            </a:r>
            <a:r>
              <a:rPr lang="pl-PL" sz="2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prymat celów partnerskich przed zyskiem, dobrowolne członkostwo, demokratyczna kontrola, solidarność, społeczna, wzajemna odpowiedzialność, akceptacja społeczna…</a:t>
            </a:r>
            <a:endParaRPr lang="de-DE" sz="2200" dirty="0"/>
          </a:p>
        </p:txBody>
      </p:sp>
      <p:pic>
        <p:nvPicPr>
          <p:cNvPr id="7" name="Picture 4" descr="BD0558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07" y="4563870"/>
            <a:ext cx="145577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A54BF1D-E49B-469D-9DC5-A31C8843E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66B02AB4-18EB-4A10-9CD4-0C6FE2990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1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112641"/>
            <a:ext cx="7776864" cy="3024336"/>
          </a:xfrm>
        </p:spPr>
        <p:txBody>
          <a:bodyPr>
            <a:noAutofit/>
          </a:bodyPr>
          <a:lstStyle/>
          <a:p>
            <a:pPr algn="l"/>
            <a:r>
              <a:rPr lang="pl-PL" sz="2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Rodzaje  partnerstw:</a:t>
            </a:r>
            <a:br>
              <a:rPr lang="pl-PL" sz="2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br>
              <a:rPr lang="pl-PL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pl-PL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</a:t>
            </a: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publiczno-publiczne</a:t>
            </a:r>
            <a:br>
              <a:rPr lang="pl-PL" sz="26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	publiczno-prywatne</a:t>
            </a:r>
            <a:br>
              <a:rPr lang="pl-PL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pl-PL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publiczno-społeczne</a:t>
            </a:r>
            <a:br>
              <a:rPr lang="pl-PL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pl-PL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</a:t>
            </a:r>
            <a:r>
              <a:rPr lang="pl-PL" sz="26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prywatno</a:t>
            </a:r>
            <a:r>
              <a:rPr lang="pl-PL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-społeczne</a:t>
            </a:r>
            <a:br>
              <a:rPr lang="pl-PL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pl-PL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spółdzielnia jako szczególny rodzaj partnerstwa</a:t>
            </a:r>
            <a:br>
              <a:rPr lang="pl-PL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pl-PL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inne</a:t>
            </a:r>
            <a:br>
              <a:rPr lang="pl-PL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endParaRPr lang="pl-PL" sz="26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14889" y="591942"/>
            <a:ext cx="313184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Idea partnerstwa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3635896" y="1196752"/>
            <a:ext cx="563880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</a:rPr>
              <a:t>Rodzaje partnerstw</a:t>
            </a:r>
            <a:endParaRPr lang="pl-PL" sz="2400" dirty="0">
              <a:latin typeface="Arial Narrow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268D1-3D8A-43F7-9951-54F3EA6B1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D88373AC-D9E4-4146-BA46-57E874493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542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068638"/>
            <a:ext cx="8134350" cy="3168650"/>
          </a:xfrm>
        </p:spPr>
        <p:txBody>
          <a:bodyPr/>
          <a:lstStyle/>
          <a:p>
            <a:pPr algn="l"/>
            <a:br>
              <a:rPr lang="pl-PL" sz="2400">
                <a:latin typeface="Arial Narrow" pitchFamily="34" charset="0"/>
              </a:rPr>
            </a:br>
            <a:r>
              <a:rPr lang="pl-PL" sz="2400">
                <a:latin typeface="Arial Narrow" pitchFamily="34" charset="0"/>
              </a:rPr>
              <a:t>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27088" y="908050"/>
            <a:ext cx="7489825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 sz="2000" dirty="0">
              <a:solidFill>
                <a:srgbClr val="000066"/>
              </a:solidFill>
              <a:latin typeface="Arial Narrow" pitchFamily="34" charset="0"/>
            </a:endParaRPr>
          </a:p>
          <a:p>
            <a:endParaRPr lang="pl-PL" sz="2400" b="1" dirty="0">
              <a:solidFill>
                <a:srgbClr val="A50021"/>
              </a:solidFill>
              <a:latin typeface="Arial Narrow" pitchFamily="34" charset="0"/>
            </a:endParaRPr>
          </a:p>
          <a:p>
            <a:r>
              <a:rPr lang="pl-PL" sz="2400" b="1" dirty="0">
                <a:solidFill>
                  <a:srgbClr val="000066"/>
                </a:solidFill>
                <a:latin typeface="Arial Narrow" pitchFamily="34" charset="0"/>
              </a:rPr>
              <a:t>RZĄD / SAMORZĄD</a:t>
            </a:r>
          </a:p>
          <a:p>
            <a:r>
              <a:rPr lang="pl-PL" sz="2000" dirty="0">
                <a:solidFill>
                  <a:srgbClr val="000066"/>
                </a:solidFill>
                <a:latin typeface="Arial Narrow" pitchFamily="34" charset="0"/>
              </a:rPr>
              <a:t>Dostarcza usługi i zastępuje interesy ogólnej publiczności i specjalnych grup interesów przez </a:t>
            </a:r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</a:rPr>
              <a:t>proces polityczny</a:t>
            </a:r>
            <a:br>
              <a:rPr lang="pl-PL" sz="2000" b="1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</a:rPr>
              <a:t>			</a:t>
            </a:r>
            <a:r>
              <a:rPr lang="pl-PL" sz="2000" b="1" dirty="0">
                <a:solidFill>
                  <a:srgbClr val="A50021"/>
                </a:solidFill>
                <a:latin typeface="Arial Narrow" pitchFamily="34" charset="0"/>
              </a:rPr>
              <a:t>Uwaga:</a:t>
            </a:r>
            <a:r>
              <a:rPr lang="pl-PL" sz="2000" dirty="0">
                <a:solidFill>
                  <a:srgbClr val="A50021"/>
                </a:solidFill>
                <a:latin typeface="Arial Narrow" pitchFamily="34" charset="0"/>
              </a:rPr>
              <a:t> Interes Publiczny</a:t>
            </a:r>
          </a:p>
          <a:p>
            <a:endParaRPr lang="pl-PL" sz="2000" dirty="0">
              <a:solidFill>
                <a:srgbClr val="000066"/>
              </a:solidFill>
              <a:latin typeface="Arial Narrow" pitchFamily="34" charset="0"/>
            </a:endParaRPr>
          </a:p>
          <a:p>
            <a:r>
              <a:rPr lang="pl-PL" sz="2400" b="1" dirty="0">
                <a:solidFill>
                  <a:srgbClr val="000066"/>
                </a:solidFill>
                <a:latin typeface="Arial Narrow" pitchFamily="34" charset="0"/>
              </a:rPr>
              <a:t>PRZEDSIĘBIORSTWO / FIRMA / BIZNES</a:t>
            </a:r>
          </a:p>
          <a:p>
            <a:r>
              <a:rPr lang="pl-PL" sz="2000" dirty="0">
                <a:solidFill>
                  <a:srgbClr val="000066"/>
                </a:solidFill>
                <a:latin typeface="Arial Narrow" pitchFamily="34" charset="0"/>
              </a:rPr>
              <a:t>Produkuje i dystrybuuje towary, usługi i </a:t>
            </a:r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</a:rPr>
              <a:t>bogactwo</a:t>
            </a:r>
            <a:r>
              <a:rPr lang="pl-PL" sz="2000" dirty="0">
                <a:solidFill>
                  <a:srgbClr val="000066"/>
                </a:solidFill>
                <a:latin typeface="Arial Narrow" pitchFamily="34" charset="0"/>
              </a:rPr>
              <a:t>…</a:t>
            </a:r>
            <a:endParaRPr lang="pl-PL" sz="2000" b="1" dirty="0">
              <a:solidFill>
                <a:srgbClr val="000066"/>
              </a:solidFill>
              <a:latin typeface="Arial Narrow" pitchFamily="34" charset="0"/>
            </a:endParaRPr>
          </a:p>
          <a:p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</a:rPr>
              <a:t>			</a:t>
            </a:r>
            <a:r>
              <a:rPr lang="pl-PL" sz="2000" b="1" dirty="0">
                <a:solidFill>
                  <a:srgbClr val="A50021"/>
                </a:solidFill>
                <a:latin typeface="Arial Narrow" pitchFamily="34" charset="0"/>
              </a:rPr>
              <a:t>Uwaga:</a:t>
            </a:r>
            <a:r>
              <a:rPr lang="pl-PL" sz="2000" dirty="0">
                <a:solidFill>
                  <a:srgbClr val="A50021"/>
                </a:solidFill>
                <a:latin typeface="Arial Narrow" pitchFamily="34" charset="0"/>
              </a:rPr>
              <a:t> Interes Prywatny </a:t>
            </a:r>
          </a:p>
          <a:p>
            <a:endParaRPr lang="pl-PL" sz="2000" dirty="0">
              <a:solidFill>
                <a:srgbClr val="000066"/>
              </a:solidFill>
              <a:latin typeface="Arial Narrow" pitchFamily="34" charset="0"/>
            </a:endParaRPr>
          </a:p>
          <a:p>
            <a:r>
              <a:rPr lang="pl-PL" sz="2400" b="1" dirty="0">
                <a:solidFill>
                  <a:srgbClr val="000066"/>
                </a:solidFill>
                <a:latin typeface="Arial Narrow" pitchFamily="34" charset="0"/>
              </a:rPr>
              <a:t>GRUPY WSPÓLNOTOWE / NON-PROFIT</a:t>
            </a:r>
          </a:p>
          <a:p>
            <a:r>
              <a:rPr lang="pl-PL" sz="2000" dirty="0">
                <a:solidFill>
                  <a:srgbClr val="000066"/>
                </a:solidFill>
                <a:latin typeface="Arial Narrow" pitchFamily="34" charset="0"/>
              </a:rPr>
              <a:t>Wypełnia </a:t>
            </a:r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</a:rPr>
              <a:t>potrzeby i pragnienia </a:t>
            </a:r>
            <a:r>
              <a:rPr lang="pl-PL" sz="2000" dirty="0">
                <a:solidFill>
                  <a:srgbClr val="000066"/>
                </a:solidFill>
                <a:latin typeface="Arial Narrow" pitchFamily="34" charset="0"/>
              </a:rPr>
              <a:t>nie dostarczone przez rząd lub sektor biznesu </a:t>
            </a:r>
            <a:endParaRPr lang="pl-PL" sz="2000" b="1" dirty="0">
              <a:solidFill>
                <a:srgbClr val="000066"/>
              </a:solidFill>
              <a:latin typeface="Arial Narrow" pitchFamily="34" charset="0"/>
            </a:endParaRPr>
          </a:p>
          <a:p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</a:rPr>
              <a:t>			</a:t>
            </a:r>
            <a:r>
              <a:rPr lang="pl-PL" sz="2000" b="1" dirty="0">
                <a:solidFill>
                  <a:srgbClr val="A50021"/>
                </a:solidFill>
                <a:latin typeface="Arial Narrow" pitchFamily="34" charset="0"/>
              </a:rPr>
              <a:t>Uwaga:</a:t>
            </a:r>
            <a:r>
              <a:rPr lang="pl-PL" sz="2000" dirty="0">
                <a:solidFill>
                  <a:srgbClr val="A50021"/>
                </a:solidFill>
                <a:latin typeface="Arial Narrow" pitchFamily="34" charset="0"/>
              </a:rPr>
              <a:t> Interes Obywatelski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95530" y="448717"/>
            <a:ext cx="486003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Idea partnerstwa a interesy…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3516762" y="1046143"/>
            <a:ext cx="563880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</a:rPr>
              <a:t>Rodzaje partnerstw międzysektorowych</a:t>
            </a:r>
            <a:endParaRPr lang="pl-PL" sz="2400" dirty="0">
              <a:latin typeface="Arial Narrow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E135BF3-780E-44E1-B32A-1A93B373B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888C634B-9CCE-49B4-B64D-B3160F24F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354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772816"/>
            <a:ext cx="7560840" cy="2877089"/>
          </a:xfrm>
        </p:spPr>
        <p:txBody>
          <a:bodyPr>
            <a:noAutofit/>
          </a:bodyPr>
          <a:lstStyle/>
          <a:p>
            <a:pPr algn="l"/>
            <a:r>
              <a:rPr lang="pl-PL" sz="2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Strony partnerstw realizują własne cele (interesy) </a:t>
            </a:r>
            <a:br>
              <a:rPr lang="pl-PL" sz="2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pl-PL" sz="2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</a:t>
            </a:r>
            <a:r>
              <a:rPr lang="pl-PL" sz="2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 </a:t>
            </a:r>
            <a:r>
              <a:rPr lang="pl-PL" sz="2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tworzą partnerstwa KOMUNIKUJĄC </a:t>
            </a:r>
            <a:r>
              <a:rPr lang="pl-PL" sz="2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się </a:t>
            </a:r>
            <a:br>
              <a:rPr lang="pl-PL" sz="2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pl-PL" sz="2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z innymi graczami sceny społeczno-gospodarczej…</a:t>
            </a:r>
            <a:br>
              <a:rPr lang="pl-PL" sz="2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br>
              <a:rPr lang="pl-PL" sz="2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pl-PL" sz="2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PARTNERZY nie mogą </a:t>
            </a:r>
            <a:r>
              <a:rPr lang="pl-PL" sz="2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ZAPOMMNIEĆ KIM SĄ </a:t>
            </a:r>
            <a:br>
              <a:rPr lang="pl-PL" sz="2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pl-PL" sz="2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I CZYJE INTERESY REALIZUJĄ</a:t>
            </a:r>
            <a:endParaRPr lang="pl-PL" sz="26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12160" y="776961"/>
            <a:ext cx="313184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Idea partnerstwa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3505200" y="1356421"/>
            <a:ext cx="563880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</a:rPr>
              <a:t>Dobór partnerów do przedsięwzięcia</a:t>
            </a:r>
            <a:endParaRPr lang="pl-PL" sz="2400" dirty="0">
              <a:latin typeface="Arial Narrow" pitchFamily="34" charset="0"/>
            </a:endParaRPr>
          </a:p>
        </p:txBody>
      </p:sp>
      <p:pic>
        <p:nvPicPr>
          <p:cNvPr id="5" name="Picture 4" descr="BD04972_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248"/>
            <a:ext cx="2304256" cy="134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CAC3FD9-FA96-43E0-8A68-A0ABD2957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95B5A822-B198-4B5C-816F-659CE565F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519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2420888"/>
            <a:ext cx="7272808" cy="2376264"/>
          </a:xfrm>
        </p:spPr>
        <p:txBody>
          <a:bodyPr>
            <a:noAutofit/>
          </a:bodyPr>
          <a:lstStyle/>
          <a:p>
            <a:pPr defTabSz="814388">
              <a:buFont typeface="Wingdings" pitchFamily="2" charset="2"/>
              <a:buChar char="Ø"/>
              <a:tabLst>
                <a:tab pos="7658100" algn="l"/>
              </a:tabLst>
            </a:pPr>
            <a:r>
              <a:rPr lang="pl-PL" sz="2800" b="1" dirty="0">
                <a:solidFill>
                  <a:srgbClr val="000066"/>
                </a:solidFill>
                <a:latin typeface="Arial Narrow" pitchFamily="34" charset="0"/>
              </a:rPr>
              <a:t>Istota partnerstwa </a:t>
            </a:r>
            <a:r>
              <a:rPr lang="pl-PL" sz="2800" dirty="0">
                <a:solidFill>
                  <a:srgbClr val="000066"/>
                </a:solidFill>
                <a:latin typeface="Arial Narrow" pitchFamily="34" charset="0"/>
              </a:rPr>
              <a:t>– rozumienie wzajemnych     korzyści odnoszonych podczas współpracy…</a:t>
            </a:r>
          </a:p>
          <a:p>
            <a:pPr defTabSz="814388">
              <a:buFont typeface="Wingdings" pitchFamily="2" charset="2"/>
              <a:buChar char="Ø"/>
              <a:tabLst>
                <a:tab pos="7658100" algn="l"/>
              </a:tabLst>
            </a:pPr>
            <a:r>
              <a:rPr lang="pl-PL" sz="2800" b="1" dirty="0">
                <a:solidFill>
                  <a:srgbClr val="000066"/>
                </a:solidFill>
                <a:latin typeface="Arial Narrow" pitchFamily="34" charset="0"/>
              </a:rPr>
              <a:t>Rozumienie wzajemnych potrzeb i ograniczeń</a:t>
            </a:r>
          </a:p>
          <a:p>
            <a:pPr defTabSz="814388">
              <a:buFont typeface="Wingdings" pitchFamily="2" charset="2"/>
              <a:buChar char="Ø"/>
              <a:tabLst>
                <a:tab pos="7658100" algn="l"/>
              </a:tabLst>
            </a:pPr>
            <a:r>
              <a:rPr lang="pl-PL" sz="2800" b="1" dirty="0">
                <a:solidFill>
                  <a:srgbClr val="000066"/>
                </a:solidFill>
                <a:latin typeface="Arial Narrow" pitchFamily="34" charset="0"/>
              </a:rPr>
              <a:t>Uczenie się </a:t>
            </a:r>
            <a:r>
              <a:rPr lang="pl-PL" sz="2800" dirty="0">
                <a:solidFill>
                  <a:srgbClr val="000066"/>
                </a:solidFill>
                <a:latin typeface="Arial Narrow" pitchFamily="34" charset="0"/>
              </a:rPr>
              <a:t>partnerów… </a:t>
            </a:r>
            <a:endParaRPr lang="en-US" sz="2800" dirty="0">
              <a:solidFill>
                <a:srgbClr val="000066"/>
              </a:solidFill>
              <a:latin typeface="Arial Narrow" pitchFamily="34" charset="0"/>
            </a:endParaRPr>
          </a:p>
          <a:p>
            <a:pPr marL="268288" indent="-268288" defTabSz="814388">
              <a:spcBef>
                <a:spcPct val="0"/>
              </a:spcBef>
              <a:buFontTx/>
              <a:buNone/>
              <a:tabLst>
                <a:tab pos="7658100" algn="l"/>
              </a:tabLst>
            </a:pPr>
            <a:br>
              <a:rPr lang="pl-PL" sz="2800" dirty="0">
                <a:solidFill>
                  <a:srgbClr val="002060"/>
                </a:solidFill>
                <a:latin typeface="Arial Narrow" pitchFamily="34" charset="0"/>
              </a:rPr>
            </a:br>
            <a:endParaRPr lang="pl-PL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12060" y="976236"/>
            <a:ext cx="4067944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Partnerzy …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invGray">
          <a:xfrm>
            <a:off x="2987824" y="1628800"/>
            <a:ext cx="6156176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Dlaczego warto budować współpracę?</a:t>
            </a:r>
            <a:endParaRPr lang="pl-PL" sz="2400" dirty="0">
              <a:latin typeface="Times New Roman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2479D67-211F-48AF-A1E5-50FE0EB75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7A3249F9-E0DF-4184-972A-F4919D4D6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0973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924438" y="440240"/>
            <a:ext cx="4320133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pl-PL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Z kim się komunikujemy…?</a:t>
            </a:r>
            <a:endParaRPr lang="pl-PL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invGray">
          <a:xfrm>
            <a:off x="2625954" y="941628"/>
            <a:ext cx="6471377" cy="460314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Kierunki komunikacji instytucji samorządowej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071153"/>
              </p:ext>
            </p:extLst>
          </p:nvPr>
        </p:nvGraphicFramePr>
        <p:xfrm>
          <a:off x="5450415" y="4740804"/>
          <a:ext cx="705761" cy="1005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Klip" r:id="rId5" imgW="3848040" imgH="5478120" progId="MS_ClipArt_Gallery.2">
                  <p:embed/>
                </p:oleObj>
              </mc:Choice>
              <mc:Fallback>
                <p:oleObj name="Klip" r:id="rId5" imgW="3848040" imgH="54781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0415" y="4740804"/>
                        <a:ext cx="705761" cy="1005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806955"/>
              </p:ext>
            </p:extLst>
          </p:nvPr>
        </p:nvGraphicFramePr>
        <p:xfrm>
          <a:off x="6376596" y="3691951"/>
          <a:ext cx="695455" cy="1129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Klip" r:id="rId7" imgW="3466800" imgH="5631840" progId="MS_ClipArt_Gallery.2">
                  <p:embed/>
                </p:oleObj>
              </mc:Choice>
              <mc:Fallback>
                <p:oleObj name="Klip" r:id="rId7" imgW="3466800" imgH="56318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6596" y="3691951"/>
                        <a:ext cx="695455" cy="1129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115627"/>
              </p:ext>
            </p:extLst>
          </p:nvPr>
        </p:nvGraphicFramePr>
        <p:xfrm>
          <a:off x="2513861" y="3406101"/>
          <a:ext cx="9525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Klip" r:id="rId9" imgW="3717360" imgH="3352320" progId="MS_ClipArt_Gallery.2">
                  <p:embed/>
                </p:oleObj>
              </mc:Choice>
              <mc:Fallback>
                <p:oleObj name="Klip" r:id="rId9" imgW="3717360" imgH="3352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861" y="3406101"/>
                        <a:ext cx="95250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053582"/>
              </p:ext>
            </p:extLst>
          </p:nvPr>
        </p:nvGraphicFramePr>
        <p:xfrm>
          <a:off x="5861643" y="1844952"/>
          <a:ext cx="1159537" cy="889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Klip" r:id="rId11" imgW="4519440" imgH="3466800" progId="MS_ClipArt_Gallery.2">
                  <p:embed/>
                </p:oleObj>
              </mc:Choice>
              <mc:Fallback>
                <p:oleObj name="Klip" r:id="rId11" imgW="4519440" imgH="34668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643" y="1844952"/>
                        <a:ext cx="1159537" cy="889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470095"/>
              </p:ext>
            </p:extLst>
          </p:nvPr>
        </p:nvGraphicFramePr>
        <p:xfrm>
          <a:off x="3692700" y="2504271"/>
          <a:ext cx="2463476" cy="2466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Klip" r:id="rId13" imgW="3452400" imgH="3458520" progId="MS_ClipArt_Gallery.2">
                  <p:embed/>
                </p:oleObj>
              </mc:Choice>
              <mc:Fallback>
                <p:oleObj name="Klip" r:id="rId13" imgW="3452400" imgH="34585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700" y="2504271"/>
                        <a:ext cx="2463476" cy="2466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619121"/>
              </p:ext>
            </p:extLst>
          </p:nvPr>
        </p:nvGraphicFramePr>
        <p:xfrm>
          <a:off x="4367357" y="1432651"/>
          <a:ext cx="1017833" cy="843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Klip" r:id="rId15" imgW="4046400" imgH="3352320" progId="MS_ClipArt_Gallery.2">
                  <p:embed/>
                </p:oleObj>
              </mc:Choice>
              <mc:Fallback>
                <p:oleObj name="Klip" r:id="rId15" imgW="4046400" imgH="3352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357" y="1432651"/>
                        <a:ext cx="1017833" cy="843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359420" y="4277292"/>
            <a:ext cx="14925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 dirty="0">
                <a:solidFill>
                  <a:srgbClr val="000066"/>
                </a:solidFill>
                <a:cs typeface="Arial" pitchFamily="34" charset="0"/>
              </a:rPr>
              <a:t>Urzędy Państwowe</a:t>
            </a:r>
            <a:endParaRPr lang="pl-PL" dirty="0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365601" y="5724630"/>
            <a:ext cx="1476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 dirty="0">
                <a:solidFill>
                  <a:srgbClr val="000066"/>
                </a:solidFill>
                <a:cs typeface="Arial" pitchFamily="34" charset="0"/>
              </a:rPr>
              <a:t>Petenci</a:t>
            </a:r>
            <a:endParaRPr lang="pl-PL" dirty="0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356288" y="4807064"/>
            <a:ext cx="1476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 dirty="0">
                <a:solidFill>
                  <a:srgbClr val="000066"/>
                </a:solidFill>
                <a:cs typeface="Arial" pitchFamily="34" charset="0"/>
              </a:rPr>
              <a:t>Turyści</a:t>
            </a:r>
            <a:endParaRPr lang="pl-PL" dirty="0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861643" y="2758966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 dirty="0">
                <a:solidFill>
                  <a:srgbClr val="000066"/>
                </a:solidFill>
                <a:cs typeface="Arial" pitchFamily="34" charset="0"/>
              </a:rPr>
              <a:t>Inwestorzy</a:t>
            </a:r>
            <a:endParaRPr lang="pl-PL" dirty="0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4143901" y="2142078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 dirty="0">
                <a:solidFill>
                  <a:srgbClr val="000066"/>
                </a:solidFill>
                <a:cs typeface="Arial" pitchFamily="34" charset="0"/>
              </a:rPr>
              <a:t>Mieszkańcy</a:t>
            </a:r>
            <a:endParaRPr lang="pl-PL" dirty="0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565313" y="2644677"/>
            <a:ext cx="16970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 dirty="0">
                <a:solidFill>
                  <a:srgbClr val="000066"/>
                </a:solidFill>
                <a:cs typeface="Arial" pitchFamily="34" charset="0"/>
              </a:rPr>
              <a:t>Goście zagraniczni</a:t>
            </a:r>
            <a:endParaRPr lang="pl-PL" dirty="0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272136" y="3573016"/>
            <a:ext cx="13799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pl-PL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Nadawca przekazu</a:t>
            </a:r>
            <a:endParaRPr lang="pl-PL" sz="14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1025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441186"/>
              </p:ext>
            </p:extLst>
          </p:nvPr>
        </p:nvGraphicFramePr>
        <p:xfrm>
          <a:off x="2857574" y="1661109"/>
          <a:ext cx="1017833" cy="95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Klip" r:id="rId17" imgW="3763440" imgH="3535200" progId="MS_ClipArt_Gallery.2">
                  <p:embed/>
                </p:oleObj>
              </mc:Choice>
              <mc:Fallback>
                <p:oleObj name="Klip" r:id="rId17" imgW="3763440" imgH="3535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74" y="1661109"/>
                        <a:ext cx="1017833" cy="955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632288" y="5783926"/>
            <a:ext cx="13799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 dirty="0">
                <a:solidFill>
                  <a:srgbClr val="000066"/>
                </a:solidFill>
                <a:cs typeface="Arial" pitchFamily="34" charset="0"/>
              </a:rPr>
              <a:t>Inni….</a:t>
            </a:r>
            <a:endParaRPr lang="pl-PL" dirty="0">
              <a:solidFill>
                <a:srgbClr val="000066"/>
              </a:solidFill>
              <a:cs typeface="Arial" pitchFamily="34" charset="0"/>
            </a:endParaRPr>
          </a:p>
        </p:txBody>
      </p:sp>
      <p:pic>
        <p:nvPicPr>
          <p:cNvPr id="19" name="Picture 4" descr="BD05545_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10" y="4859197"/>
            <a:ext cx="1076226" cy="9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32EC2A97-00DE-40D4-87C9-C1DFFCE2C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6DDEEE30-506C-4E30-A32E-9ADCB4A5B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28" y="6227620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6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258888" y="1843088"/>
            <a:ext cx="7489576" cy="360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457200" indent="-457200" eaLnBrk="0" hangingPunct="0">
              <a:lnSpc>
                <a:spcPct val="90000"/>
              </a:lnSpc>
              <a:buFont typeface="Wingdings" pitchFamily="2" charset="2"/>
              <a:buChar char="Ø"/>
            </a:pPr>
            <a:r>
              <a:rPr lang="pl-PL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Proponujesz zawarcie korzystnej dla stron TRANSAKCJI 	- KONTAKTU. </a:t>
            </a:r>
          </a:p>
          <a:p>
            <a:pPr marL="457200" indent="-457200" eaLnBrk="0" hangingPunct="0">
              <a:lnSpc>
                <a:spcPct val="90000"/>
              </a:lnSpc>
              <a:buFont typeface="Wingdings" pitchFamily="2" charset="2"/>
              <a:buChar char="Ø"/>
            </a:pPr>
            <a:endParaRPr lang="pl-PL" sz="26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457200" indent="-457200" eaLnBrk="0" hangingPunct="0">
              <a:lnSpc>
                <a:spcPct val="90000"/>
              </a:lnSpc>
              <a:buFont typeface="Wingdings" pitchFamily="2" charset="2"/>
              <a:buChar char="Ø"/>
            </a:pPr>
            <a:r>
              <a:rPr lang="pl-PL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Dojdzie do niej, gdy zaprezentujesz się jako 	WIARYGODNY PARNTER   </a:t>
            </a:r>
          </a:p>
          <a:p>
            <a:pPr marL="457200" indent="-457200" eaLnBrk="0" hangingPunct="0">
              <a:lnSpc>
                <a:spcPct val="90000"/>
              </a:lnSpc>
              <a:buFont typeface="Wingdings" pitchFamily="2" charset="2"/>
              <a:buChar char="Ø"/>
            </a:pPr>
            <a:endParaRPr lang="pl-PL" sz="26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457200" indent="-457200" eaLnBrk="0" hangingPunct="0">
              <a:lnSpc>
                <a:spcPct val="90000"/>
              </a:lnSpc>
              <a:buFont typeface="Wingdings" pitchFamily="2" charset="2"/>
              <a:buChar char="Ø"/>
            </a:pPr>
            <a:r>
              <a:rPr lang="pl-PL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Sprawny system komunikacji zwiększa 	WIARYGODNOŚĆ PARTNERÓW</a:t>
            </a:r>
          </a:p>
          <a:p>
            <a:pPr eaLnBrk="0" hangingPunct="0">
              <a:lnSpc>
                <a:spcPct val="90000"/>
              </a:lnSpc>
            </a:pPr>
            <a:r>
              <a:rPr lang="pl-PL" sz="2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	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300192" y="758588"/>
            <a:ext cx="313184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Idea partnerstwa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invGray">
          <a:xfrm>
            <a:off x="2411760" y="1309688"/>
            <a:ext cx="673224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</a:rPr>
              <a:t>Każdą współpracę partnerów charakteryzuje…</a:t>
            </a:r>
            <a:endParaRPr lang="pl-PL" sz="2400" dirty="0">
              <a:latin typeface="Arial Narrow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69FC8-6C3F-45BD-9931-642ECEA09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2A7CAA0E-3A8E-4E8F-8DAE-B94EEEFC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749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123728" y="582443"/>
            <a:ext cx="7236296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Komunikacja JST na tle działań wizerunkowych… </a:t>
            </a:r>
            <a:endParaRPr lang="pl-PL" sz="24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invGray">
          <a:xfrm>
            <a:off x="2571300" y="1124744"/>
            <a:ext cx="6588224" cy="66357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Żeby zmierzyć efekty, potrzebne są założenia…</a:t>
            </a:r>
            <a:endParaRPr lang="pl-PL" sz="28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46125" y="1858963"/>
            <a:ext cx="800258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buFont typeface="Wingdings" pitchFamily="2" charset="2"/>
              <a:buChar char="ü"/>
            </a:pPr>
            <a:r>
              <a:rPr lang="pl-PL" sz="24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	Promocyjna jest </a:t>
            </a:r>
            <a:r>
              <a:rPr lang="pl-PL" sz="24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umiejętnością </a:t>
            </a:r>
            <a:r>
              <a:rPr lang="pl-PL" sz="2400" dirty="0">
                <a:solidFill>
                  <a:srgbClr val="000066"/>
                </a:solidFill>
                <a:cs typeface="Arial" pitchFamily="34" charset="0"/>
              </a:rPr>
              <a:t>(sztuką)</a:t>
            </a:r>
            <a:r>
              <a:rPr lang="pl-PL" dirty="0">
                <a:cs typeface="Arial" pitchFamily="34" charset="0"/>
              </a:rPr>
              <a:t> </a:t>
            </a:r>
            <a:r>
              <a:rPr lang="pl-PL" sz="24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komunikowania</a:t>
            </a:r>
            <a:r>
              <a:rPr lang="pl-PL" sz="24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</a:t>
            </a:r>
            <a:br>
              <a:rPr lang="pl-PL" sz="24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</a:br>
            <a:r>
              <a:rPr lang="pl-PL" sz="24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		i </a:t>
            </a:r>
            <a:r>
              <a:rPr lang="pl-PL" sz="24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wywierania wpływu</a:t>
            </a:r>
            <a:r>
              <a:rPr lang="pl-PL" sz="24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na grupy docelowe (mające 		własne 	preferencje i oczekiwania) w limitowanym 		okresie czasu.</a:t>
            </a:r>
            <a:br>
              <a:rPr lang="pl-PL" sz="24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</a:br>
            <a:endParaRPr lang="pl-PL" sz="2400" dirty="0">
              <a:solidFill>
                <a:srgbClr val="000066"/>
              </a:solidFill>
              <a:latin typeface="Arial Narrow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pl-PL" sz="24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	Prowadzący działania promocyjne / komunikacyjne muszą 		</a:t>
            </a:r>
            <a:r>
              <a:rPr lang="pl-PL" sz="24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dookreślić</a:t>
            </a:r>
            <a:r>
              <a:rPr lang="pl-PL" sz="24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i scharakteryzować </a:t>
            </a:r>
            <a:r>
              <a:rPr lang="pl-PL" sz="24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grupę docelową</a:t>
            </a:r>
            <a:r>
              <a:rPr lang="pl-PL" sz="24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.</a:t>
            </a:r>
          </a:p>
          <a:p>
            <a:pPr eaLnBrk="0" hangingPunct="0">
              <a:buFont typeface="Wingdings" pitchFamily="2" charset="2"/>
              <a:buChar char="ü"/>
            </a:pPr>
            <a:endParaRPr lang="pl-PL" sz="2400" dirty="0">
              <a:solidFill>
                <a:srgbClr val="000066"/>
              </a:solidFill>
              <a:latin typeface="Arial Narrow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pl-PL" sz="24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	Działania promocyjne </a:t>
            </a:r>
            <a:r>
              <a:rPr lang="pl-PL" sz="24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wymagają zaangażowania</a:t>
            </a:r>
            <a:r>
              <a:rPr lang="pl-PL" sz="24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			wyspecjalizowanych zasobów (środków, ludzi, 			technologii, know-how etc.)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E3792-E551-42E0-A60D-B6346B588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9A12288F-4EE1-4A34-9162-A9C6CBCD8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91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71600"/>
            <a:ext cx="6629400" cy="3124200"/>
          </a:xfrm>
        </p:spPr>
        <p:txBody>
          <a:bodyPr/>
          <a:lstStyle/>
          <a:p>
            <a:pPr algn="l" eaLnBrk="1" hangingPunct="1"/>
            <a:r>
              <a:rPr lang="pl-PL" sz="2400" b="1">
                <a:solidFill>
                  <a:srgbClr val="A50021"/>
                </a:solidFill>
                <a:latin typeface="Arial Narrow" pitchFamily="34" charset="0"/>
              </a:rPr>
              <a:t>Zakres 1-wszego szkolenia (Kraków, 28.2.2017)</a:t>
            </a:r>
            <a:br>
              <a:rPr lang="pl-PL" sz="2400" b="1">
                <a:solidFill>
                  <a:srgbClr val="A50021"/>
                </a:solidFill>
                <a:latin typeface="Arial Narrow" pitchFamily="34" charset="0"/>
              </a:rPr>
            </a:br>
            <a:br>
              <a:rPr lang="pl-PL" sz="240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400">
                <a:solidFill>
                  <a:srgbClr val="000066"/>
                </a:solidFill>
                <a:latin typeface="Arial Narrow" pitchFamily="34" charset="0"/>
              </a:rPr>
              <a:t>1. Biznes a samorząd – spotkanie profesjonalistów</a:t>
            </a:r>
            <a:br>
              <a:rPr lang="pl-PL" sz="240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400">
                <a:solidFill>
                  <a:srgbClr val="000066"/>
                </a:solidFill>
                <a:latin typeface="Arial Narrow" pitchFamily="34" charset="0"/>
              </a:rPr>
              <a:t>2. Czym jest projekt inwestycyjny i czym jest zarządzanie 	projektowe? </a:t>
            </a:r>
            <a:br>
              <a:rPr lang="pl-PL" sz="240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400">
                <a:solidFill>
                  <a:srgbClr val="000066"/>
                </a:solidFill>
                <a:latin typeface="Arial Narrow" pitchFamily="34" charset="0"/>
              </a:rPr>
              <a:t>3. Narzędzia wspierające zarządzanie projektami </a:t>
            </a:r>
            <a:br>
              <a:rPr lang="pl-PL" sz="240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400">
                <a:solidFill>
                  <a:srgbClr val="000066"/>
                </a:solidFill>
                <a:latin typeface="Arial Narrow" pitchFamily="34" charset="0"/>
              </a:rPr>
              <a:t>4. Budowa partnerstw na rzecz inwestycji  	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9BFE2DA-2F25-460B-91DC-0802B22CF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55C751B2-5C3B-4947-B47C-D99CCB404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745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724128" y="319404"/>
            <a:ext cx="4030489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pl-PL" sz="2800" b="1" i="1" dirty="0">
                <a:solidFill>
                  <a:srgbClr val="003366"/>
                </a:solidFill>
                <a:cs typeface="Arial" pitchFamily="34" charset="0"/>
              </a:rPr>
              <a:t>Proces komunikacji</a:t>
            </a:r>
            <a:endParaRPr lang="pl-PL" sz="2800" b="1" i="1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invGray">
          <a:xfrm>
            <a:off x="3794956" y="858198"/>
            <a:ext cx="5364088" cy="52387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Kto jest kim w procesie komunikacji?</a:t>
            </a:r>
            <a:endParaRPr lang="pl-PL" sz="24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66800" y="2073275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l-PL" sz="2000" b="1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Nadawca przekazu</a:t>
            </a:r>
            <a:endParaRPr lang="pl-PL" sz="2100">
              <a:solidFill>
                <a:srgbClr val="6600F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477000" y="2073275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l-PL" sz="2000" b="1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Odbiorca przekazu</a:t>
            </a:r>
            <a:endParaRPr lang="pl-PL" sz="2100">
              <a:solidFill>
                <a:srgbClr val="000066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294" name="Rectangle 6" descr="Zygzak"/>
          <p:cNvSpPr>
            <a:spLocks noChangeArrowheads="1"/>
          </p:cNvSpPr>
          <p:nvPr/>
        </p:nvSpPr>
        <p:spPr bwMode="auto">
          <a:xfrm>
            <a:off x="3779912" y="1412776"/>
            <a:ext cx="1693788" cy="2088232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667000" y="16764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2667000" y="25146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667000" y="32766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038600" y="32766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4038600" y="25146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4038600" y="17526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638800" y="17526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5638800" y="24384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5638800" y="32766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33400" y="3717032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l-PL" sz="20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Nadawca przekazu</a:t>
            </a:r>
            <a:r>
              <a:rPr lang="pl-PL" sz="2000" b="1" dirty="0">
                <a:solidFill>
                  <a:srgbClr val="00336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- instytucja, urząd, jednostka gospodarcza komunikująca </a:t>
            </a:r>
            <a:br>
              <a:rPr lang="pl-PL" sz="20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</a:br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	się z otoczeniem w ramach podejmowanych działań</a:t>
            </a:r>
            <a:endParaRPr lang="pl-PL" sz="21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33400" y="4475857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l-PL" sz="20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Odbiorca przekazu</a:t>
            </a:r>
            <a:r>
              <a:rPr lang="pl-PL" sz="2000" b="1" dirty="0">
                <a:solidFill>
                  <a:srgbClr val="00336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 każdy (grupa docelowa), kto się zetknie z przekazem, </a:t>
            </a:r>
            <a:br>
              <a:rPr lang="pl-PL" sz="20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</a:br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	bez względu na jego interpretację</a:t>
            </a:r>
            <a:endParaRPr lang="pl-PL" sz="2100" dirty="0">
              <a:solidFill>
                <a:srgbClr val="000066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33400" y="5339457"/>
            <a:ext cx="838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l-PL" sz="20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Środowisko przekazu/instrumenty/zakłócenia</a:t>
            </a:r>
            <a:r>
              <a:rPr lang="pl-PL" sz="2000" b="1" dirty="0">
                <a:solidFill>
                  <a:srgbClr val="00336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 okoliczności, działania, wydarzenia 	związane z działalnością osób i instytucji mające wpływ (zakłócające) na</a:t>
            </a:r>
            <a:r>
              <a:rPr lang="pl-PL" sz="2000" b="1" dirty="0">
                <a:solidFill>
                  <a:srgbClr val="000066"/>
                </a:solidFill>
                <a:cs typeface="Arial" pitchFamily="34" charset="0"/>
              </a:rPr>
              <a:t> 	</a:t>
            </a:r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pierwotną formę (intencję) przekazu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EDCD0DC7-6C48-459B-8E24-471900DD6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6D003ECE-62BB-4843-B7CE-B3FFE6C78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352364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696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004048" y="741438"/>
            <a:ext cx="500404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Oczekiwanie na reakcję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invGray">
          <a:xfrm>
            <a:off x="2895600" y="1280009"/>
            <a:ext cx="624840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Komunikacja angażująca odbiorcę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043608" y="2059311"/>
            <a:ext cx="7201098" cy="249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Działania promocyjne mają wywierać wpływ na określone sfery reprezentantów grupy docelowej:</a:t>
            </a: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r>
              <a:rPr lang="pl-PL" sz="22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sferę poznawczą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(wprowadzać w obieg jakąś 	informację),</a:t>
            </a: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r>
              <a:rPr lang="pl-PL" sz="22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sferę uczuciową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(zmiana jego przekonania, opinii, 	wywołanie sympatii),</a:t>
            </a:r>
          </a:p>
          <a:p>
            <a:pPr lvl="1" eaLnBrk="0" hangingPunct="0">
              <a:lnSpc>
                <a:spcPct val="120000"/>
              </a:lnSpc>
              <a:buFontTx/>
              <a:buChar char="•"/>
            </a:pPr>
            <a:r>
              <a:rPr lang="pl-PL" sz="22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sferę behawioralną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(skłonić do działania).</a:t>
            </a:r>
          </a:p>
        </p:txBody>
      </p:sp>
      <p:pic>
        <p:nvPicPr>
          <p:cNvPr id="7" name="Picture 4" descr="BD05545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62816"/>
            <a:ext cx="1569634" cy="142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E91D0D5-6490-4FC7-A67E-D425722D6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6A8024B-7D58-4A4A-BD99-AE0BC15A7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4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292080" y="778419"/>
            <a:ext cx="500404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Oczekiwanie na reakcję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invGray">
          <a:xfrm>
            <a:off x="2888071" y="1335863"/>
            <a:ext cx="624840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Reakcja – EFEKT, który chcę osiągnąć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827088" y="3140968"/>
            <a:ext cx="7696200" cy="86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pl-PL" sz="22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-Świadomość		-Znajomość		-Sympatia</a:t>
            </a:r>
          </a:p>
          <a:p>
            <a:pPr eaLnBrk="0" hangingPunct="0">
              <a:lnSpc>
                <a:spcPct val="120000"/>
              </a:lnSpc>
            </a:pPr>
            <a:r>
              <a:rPr lang="pl-PL" sz="22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-Preferencja		-Przekonanie		-Udział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95447" y="2162725"/>
            <a:ext cx="82804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6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Co zamierzam osiągnąć prowadząc komunikację / promocję </a:t>
            </a:r>
            <a:br>
              <a:rPr lang="pl-PL" sz="26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</a:br>
            <a:r>
              <a:rPr lang="pl-PL" sz="26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z wybraną grupą docelową. Jaki EFEKT chcę wywołać?</a:t>
            </a:r>
          </a:p>
        </p:txBody>
      </p:sp>
      <p:pic>
        <p:nvPicPr>
          <p:cNvPr id="7" name="Picture 5" descr="BD0529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77973"/>
            <a:ext cx="1944216" cy="181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5F31C49-D78A-4DDD-B11A-502763436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6728DC03-AC32-451A-A244-04CBB104E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630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275856" y="867612"/>
            <a:ext cx="624840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Inwestorzy / przedsiębiorcy w gminie…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invGray">
          <a:xfrm>
            <a:off x="2895600" y="1424134"/>
            <a:ext cx="624840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Reakcja grupy docelowej – ale jaka?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39552" y="2183370"/>
            <a:ext cx="8137525" cy="249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20000"/>
              </a:lnSpc>
              <a:buFont typeface="Wingdings" pitchFamily="2" charset="2"/>
              <a:buChar char="Ø"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Działania promocyjne/ komunikacyjne  powinny zmierzać do PEŁNEGO ZAANGAŻOWNIA (poznawczego-uczuciowego i behawioralnego) wybranej grupy docelowej działania,  z uwzględnieniem ich specyfiki. </a:t>
            </a:r>
          </a:p>
          <a:p>
            <a:pPr marL="457200" indent="-457200" eaLnBrk="0" hangingPunct="0">
              <a:lnSpc>
                <a:spcPct val="120000"/>
              </a:lnSpc>
              <a:buFont typeface="Wingdings" pitchFamily="2" charset="2"/>
              <a:buChar char="Ø"/>
            </a:pPr>
            <a:endParaRPr lang="pl-PL" sz="2200" dirty="0">
              <a:solidFill>
                <a:srgbClr val="000066"/>
              </a:solidFill>
              <a:latin typeface="Arial Narrow" pitchFamily="34" charset="0"/>
              <a:cs typeface="Arial" pitchFamily="34" charset="0"/>
            </a:endParaRPr>
          </a:p>
          <a:p>
            <a:pPr marL="457200" indent="-457200" eaLnBrk="0" hangingPunct="0">
              <a:lnSpc>
                <a:spcPct val="120000"/>
              </a:lnSpc>
              <a:buFont typeface="Wingdings" pitchFamily="2" charset="2"/>
              <a:buChar char="Ø"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Komunikując się należy ZDECYDOWAĆ, jakiej natury mają być argumenty stosowane dla odbiorcy komunikatu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6ADDF-F567-498D-ACD9-E8381FAAE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D6FDA9F3-E755-4640-A924-84400F68F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966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59832" y="544188"/>
            <a:ext cx="624840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Inwestorzy / przedsiębiorcy w gminie…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invGray">
          <a:xfrm>
            <a:off x="2888704" y="1124744"/>
            <a:ext cx="624840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Reakcja grupy docelowej – ale jaka?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39552" y="1772816"/>
            <a:ext cx="8281292" cy="374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Dla INWESTORA, główny akcent to sfera: </a:t>
            </a:r>
          </a:p>
          <a:p>
            <a:pPr eaLnBrk="0" hangingPunct="0">
              <a:lnSpc>
                <a:spcPct val="120000"/>
              </a:lnSpc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	-poznawcza, </a:t>
            </a:r>
          </a:p>
          <a:p>
            <a:pPr eaLnBrk="0" hangingPunct="0">
              <a:lnSpc>
                <a:spcPct val="120000"/>
              </a:lnSpc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	-behawioralna</a:t>
            </a:r>
          </a:p>
          <a:p>
            <a:pPr eaLnBrk="0" hangingPunct="0">
              <a:lnSpc>
                <a:spcPct val="120000"/>
              </a:lnSpc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Argumentacja promocyjna w promocji gospodarczej to ukazanie 	KORZYŚCI z WYBORU propozycji (oferta inwestycyjna, 	odpowiedź na pytanie: </a:t>
            </a: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Dlaczego warto zainwestować </a:t>
            </a:r>
            <a:br>
              <a:rPr lang="pl-PL" sz="22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</a:b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	u mnie?)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oraz PROPOZYCJA DZIAŁAŃ realizujących 	zamiar inwestycyjny (kontakt, punkt obsługi inwestora, korespondencja etc.).</a:t>
            </a:r>
          </a:p>
          <a:p>
            <a:pPr eaLnBrk="0" hangingPunct="0"/>
            <a:endParaRPr lang="pl-PL" sz="2600" dirty="0">
              <a:solidFill>
                <a:srgbClr val="000066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CA063-C687-4120-86F4-4C4B2ECEB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BFB4D705-B58C-457C-96AA-FDC20697F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435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076056" y="766345"/>
            <a:ext cx="349250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Inwestorzy w gminie…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invGray">
          <a:xfrm>
            <a:off x="3932639" y="1289565"/>
            <a:ext cx="5220072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Chcę, żeby…. Inwestor…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67544" y="1988840"/>
            <a:ext cx="8532812" cy="331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pl-PL" sz="22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-Świadomość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 istnienia gminy, jako wiarygodnego i dobrego partnera. </a:t>
            </a:r>
          </a:p>
          <a:p>
            <a:pPr eaLnBrk="0" hangingPunct="0">
              <a:lnSpc>
                <a:spcPct val="120000"/>
              </a:lnSpc>
            </a:pPr>
            <a:r>
              <a:rPr lang="pl-PL" sz="22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-Znajomość/Zapoznanie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 wiedział, co oferuję, poznał techniczne parametry nieruchomości, rynek pracy, koszty rozpoczęcia i prowadzenia działalności etc.;</a:t>
            </a:r>
            <a:b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</a:br>
            <a:r>
              <a:rPr lang="pl-PL" sz="22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-Preferencja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 </a:t>
            </a: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‘Dlaczego wybrać gminę X, a nie gminę Y’,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dywersyfikacja oferty pod kontem oczekiwań grupy docelowej;</a:t>
            </a:r>
          </a:p>
          <a:p>
            <a:pPr eaLnBrk="0" hangingPunct="0">
              <a:lnSpc>
                <a:spcPct val="120000"/>
              </a:lnSpc>
            </a:pPr>
            <a:r>
              <a:rPr lang="pl-PL" sz="22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-Przekonanie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 przygotowanie na potwierdzenie gotowości gminy na przyjęcie inwestora – procedury, przewodnik dla inwestora, opiekun projektu, dotychczasowe sukcesy inwestycyjne.  </a:t>
            </a:r>
            <a:endParaRPr lang="pl-PL" sz="2200" dirty="0"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BD9C6-0151-480B-8B06-015F883AD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5F904A01-ACCC-450D-83DA-8EC3C0E01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83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6705600" y="508184"/>
            <a:ext cx="243205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Argumenty…</a:t>
            </a:r>
            <a:endParaRPr lang="pl-PL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invGray">
          <a:xfrm>
            <a:off x="3341688" y="1052736"/>
            <a:ext cx="5795962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Dlaczego wybierają to miejsce?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67518" y="1628800"/>
            <a:ext cx="8208963" cy="401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0" hangingPunct="0">
              <a:lnSpc>
                <a:spcPct val="130000"/>
              </a:lnSpc>
            </a:pPr>
            <a:r>
              <a:rPr lang="pl-PL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Znajduję w tu to, czego szukałem…</a:t>
            </a:r>
            <a:endParaRPr lang="pl-PL" b="1" i="1" dirty="0">
              <a:solidFill>
                <a:srgbClr val="000066"/>
              </a:solidFill>
              <a:latin typeface="Arial Narrow" pitchFamily="34" charset="0"/>
              <a:cs typeface="Arial" pitchFamily="34" charset="0"/>
            </a:endParaRP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r>
              <a:rPr lang="pl-PL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„… dobre, silnie zmotywowane kadry...’’ </a:t>
            </a: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r>
              <a:rPr lang="pl-PL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„… miejsce do inwestowania spełniające oczekiwania…”</a:t>
            </a: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r>
              <a:rPr lang="pl-PL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„… lokalizację w pobliżu moich klientów…”</a:t>
            </a: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r>
              <a:rPr lang="pl-PL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„… gotowe do wykorzystania zasoby…” </a:t>
            </a: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r>
              <a:rPr lang="pl-PL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„… rozumiejących mój biznes partnerów…” </a:t>
            </a: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r>
              <a:rPr lang="pl-PL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„…dostęp do zasobnych rynków UE…”</a:t>
            </a: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r>
              <a:rPr lang="pl-PL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„…ponieważ chcę się rozwijać i sam będę ważnym klientem dla mojej nowej 		inwestycji…”</a:t>
            </a: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r>
              <a:rPr lang="pl-PL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„… mam dobre doświadczenia z kooperantami z Polski…”</a:t>
            </a:r>
          </a:p>
          <a:p>
            <a:pPr lvl="1" eaLnBrk="0" hangingPunct="0">
              <a:lnSpc>
                <a:spcPct val="130000"/>
              </a:lnSpc>
              <a:buFontTx/>
              <a:buChar char="•"/>
            </a:pPr>
            <a:r>
              <a:rPr lang="pl-PL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„… bo inni z mojej branży już w Polsce są…”</a:t>
            </a:r>
            <a:endParaRPr lang="pl-PL" dirty="0">
              <a:solidFill>
                <a:srgbClr val="000066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4B82C5-F353-44CA-8A9A-5046B078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22258592-7C18-46D9-AA49-A764E1334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464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658230" y="644846"/>
            <a:ext cx="349250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Turysta w gminie…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invGray">
          <a:xfrm>
            <a:off x="2895600" y="1298670"/>
            <a:ext cx="624840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A komunikacja dla turysty w gminie?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67544" y="1988840"/>
            <a:ext cx="8353300" cy="330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pl-PL" sz="22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-Argumentacja poznawcza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- przedstawienie atrakcji turystycznych (co można zobaczyć tylko tutaj?) – gdzie, co i kiedy? Wszystko, co zaspokaja potrzeby określonej grupy…	</a:t>
            </a:r>
          </a:p>
          <a:p>
            <a:pPr eaLnBrk="0" hangingPunct="0">
              <a:lnSpc>
                <a:spcPct val="120000"/>
              </a:lnSpc>
            </a:pPr>
            <a:r>
              <a:rPr lang="pl-PL" sz="22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-Argumentacja uczuciowa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 stosowana w turystyce sentymentalnej: np. ‘ziemia przodków’, miejsca kultu, argumentacja patriotyczna etc.</a:t>
            </a:r>
            <a:b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</a:br>
            <a:r>
              <a:rPr lang="pl-PL" sz="22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-Argumentacja behawioralna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 przyjedź, zobacz – aktywne centra obsługi ruchu turystycznego, ułatwienia i ulgi, bezpieczeństwo, obietnica wypoczynku, korzyści i atrakcji ‘tylko’ dla tych, którzy przyjadą…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975D2-E3E0-41FA-8647-67C0363BC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F9FAB99F-8CD0-46E7-8D4D-EA791FA22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935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580112" y="893020"/>
            <a:ext cx="349250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Turyści w gminie…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invGray">
          <a:xfrm>
            <a:off x="4427984" y="1416240"/>
            <a:ext cx="4716016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Obsłużyć turystę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03237" y="2204864"/>
            <a:ext cx="8137525" cy="330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pl-PL" sz="22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-Świadomość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 wprowadzenie w obieg mody na obecność;</a:t>
            </a:r>
            <a:endParaRPr lang="pl-PL" sz="2200" i="1" dirty="0">
              <a:solidFill>
                <a:srgbClr val="000066"/>
              </a:solidFill>
              <a:latin typeface="Arial Narrow" pitchFamily="34" charset="0"/>
              <a:cs typeface="Arial" pitchFamily="34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pl-PL" sz="22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-Znajomość/Zapoznanie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 informacje o ofercie turystycznej</a:t>
            </a:r>
          </a:p>
          <a:p>
            <a:pPr eaLnBrk="0" hangingPunct="0">
              <a:lnSpc>
                <a:spcPct val="120000"/>
              </a:lnSpc>
            </a:pPr>
            <a:r>
              <a:rPr lang="pl-PL" sz="22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-Sympatia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 dobrzy ludzie, gościnni, otwarci, przyjaźni…</a:t>
            </a:r>
          </a:p>
          <a:p>
            <a:pPr eaLnBrk="0" hangingPunct="0">
              <a:lnSpc>
                <a:spcPct val="120000"/>
              </a:lnSpc>
            </a:pPr>
            <a:r>
              <a:rPr lang="pl-PL" sz="22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-Preferencja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 argumentacja: dlaczego warto przyjechać i co otrzymam, czego nie znajdę nigdzie więcej? </a:t>
            </a:r>
          </a:p>
          <a:p>
            <a:pPr eaLnBrk="0" hangingPunct="0">
              <a:lnSpc>
                <a:spcPct val="120000"/>
              </a:lnSpc>
            </a:pPr>
            <a:r>
              <a:rPr lang="pl-PL" sz="22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-Przekonanie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 wywołanie przeświadczenia, że warto…</a:t>
            </a:r>
          </a:p>
          <a:p>
            <a:pPr eaLnBrk="0" hangingPunct="0">
              <a:lnSpc>
                <a:spcPct val="120000"/>
              </a:lnSpc>
            </a:pPr>
            <a:r>
              <a:rPr lang="pl-PL" sz="22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-Udział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</a:t>
            </a:r>
            <a:r>
              <a:rPr lang="pl-PL" sz="2200" dirty="0">
                <a:latin typeface="Arial Narrow" pitchFamily="34" charset="0"/>
                <a:cs typeface="Arial" pitchFamily="34" charset="0"/>
              </a:rPr>
              <a:t>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promocja udziału (oferta sportowo-rekreacyjna, udział </a:t>
            </a:r>
            <a:b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</a:b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	w wydarzeniu etc.)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59FB9-2FF2-4CB3-9C04-EA4B2DEEA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F6CBC991-EBC5-49DB-810D-0CCA1100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517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580112" y="688204"/>
            <a:ext cx="349250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Mieszkaniec gminy…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invGray">
          <a:xfrm>
            <a:off x="2892665" y="1268760"/>
            <a:ext cx="624840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Reakcja grupy docelowej – ale jaka?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95350" y="1916832"/>
            <a:ext cx="8353300" cy="330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Argumentacja promocyjna w promocji wewnętrznej to:</a:t>
            </a:r>
            <a:b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</a:br>
            <a:endParaRPr lang="pl-PL" sz="2200" dirty="0">
              <a:solidFill>
                <a:srgbClr val="000066"/>
              </a:solidFill>
              <a:latin typeface="Arial Narrow" pitchFamily="34" charset="0"/>
              <a:cs typeface="Arial" pitchFamily="34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pl-PL" sz="22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-Argumentacja poznawcza</a:t>
            </a:r>
            <a:r>
              <a:rPr lang="pl-PL" sz="2200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gdzie, co i kiedy w urzędzie gminy, wizerunek urzędu, dostępność i ułatwienia np. za pośrednictwem stron www. 	</a:t>
            </a:r>
          </a:p>
          <a:p>
            <a:pPr eaLnBrk="0" hangingPunct="0">
              <a:lnSpc>
                <a:spcPct val="120000"/>
              </a:lnSpc>
            </a:pPr>
            <a:r>
              <a:rPr lang="pl-PL" sz="22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-Argumentacja uczuciowa</a:t>
            </a:r>
            <a:r>
              <a:rPr lang="pl-PL" sz="2200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 poczucie wspólnoty, duma z przynależności, świętowanie sukcesów etc.</a:t>
            </a:r>
          </a:p>
          <a:p>
            <a:pPr eaLnBrk="0" hangingPunct="0">
              <a:lnSpc>
                <a:spcPct val="120000"/>
              </a:lnSpc>
            </a:pPr>
            <a:r>
              <a:rPr lang="pl-PL" sz="22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-Argumentacja behawioralna</a:t>
            </a:r>
            <a:r>
              <a:rPr lang="pl-PL" sz="2200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 promocja aktywności, zaangażowania, pomysłów lokalnych, wydarzeń istotnych dla społeczności lokalnej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466D6-35B2-405B-B6B3-D6DB968DE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8FC1E063-829C-4603-B29A-F5013718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70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71600"/>
            <a:ext cx="7315200" cy="3124200"/>
          </a:xfrm>
        </p:spPr>
        <p:txBody>
          <a:bodyPr/>
          <a:lstStyle/>
          <a:p>
            <a:pPr algn="l" eaLnBrk="1" hangingPunct="1"/>
            <a:r>
              <a:rPr lang="pl-PL" sz="2400" b="1">
                <a:solidFill>
                  <a:srgbClr val="A50021"/>
                </a:solidFill>
                <a:latin typeface="Arial Narrow" pitchFamily="34" charset="0"/>
              </a:rPr>
              <a:t>Zakres 2-go szkolenia (Tarnów, 24.3.2017)</a:t>
            </a:r>
            <a:br>
              <a:rPr lang="pl-PL" sz="2400" b="1">
                <a:solidFill>
                  <a:srgbClr val="A50021"/>
                </a:solidFill>
                <a:latin typeface="Arial Narrow" pitchFamily="34" charset="0"/>
              </a:rPr>
            </a:br>
            <a:br>
              <a:rPr lang="pl-PL" sz="240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400">
                <a:solidFill>
                  <a:srgbClr val="000066"/>
                </a:solidFill>
                <a:latin typeface="Arial Narrow" pitchFamily="34" charset="0"/>
              </a:rPr>
              <a:t>1. Oferta inwestycyjna – przedmiot promocji gospodarczej. 	Narzędzia prowadzania promocji gospodarczej. </a:t>
            </a:r>
            <a:br>
              <a:rPr lang="pl-PL" sz="240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400">
                <a:solidFill>
                  <a:srgbClr val="000066"/>
                </a:solidFill>
                <a:latin typeface="Arial Narrow" pitchFamily="34" charset="0"/>
              </a:rPr>
              <a:t> </a:t>
            </a:r>
            <a:br>
              <a:rPr lang="pl-PL" sz="240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400">
                <a:solidFill>
                  <a:srgbClr val="000066"/>
                </a:solidFill>
                <a:latin typeface="Arial Narrow" pitchFamily="34" charset="0"/>
              </a:rPr>
              <a:t>2. Formułowanie i projektowanie przekazu promocyjnego</a:t>
            </a:r>
            <a:br>
              <a:rPr lang="pl-PL" sz="2400">
                <a:solidFill>
                  <a:srgbClr val="000066"/>
                </a:solidFill>
                <a:latin typeface="Arial Narrow" pitchFamily="34" charset="0"/>
              </a:rPr>
            </a:br>
            <a:br>
              <a:rPr lang="pl-PL" sz="240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400">
                <a:solidFill>
                  <a:srgbClr val="000066"/>
                </a:solidFill>
                <a:latin typeface="Arial Narrow" pitchFamily="34" charset="0"/>
              </a:rPr>
              <a:t>	</a:t>
            </a:r>
            <a:r>
              <a:rPr lang="pl-PL" sz="2400" b="1">
                <a:solidFill>
                  <a:srgbClr val="A50021"/>
                </a:solidFill>
                <a:latin typeface="Arial Narrow" pitchFamily="34" charset="0"/>
              </a:rPr>
              <a:t>Extra:</a:t>
            </a:r>
            <a:r>
              <a:rPr lang="pl-PL" sz="240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pl-PL" sz="2400" u="sng">
                <a:solidFill>
                  <a:srgbClr val="000066"/>
                </a:solidFill>
                <a:latin typeface="Arial Narrow" pitchFamily="34" charset="0"/>
              </a:rPr>
              <a:t>Wizyta studyjna w firmie</a:t>
            </a:r>
            <a:r>
              <a:rPr lang="pl-PL" sz="2400">
                <a:solidFill>
                  <a:srgbClr val="000066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9566829-027F-4D81-8980-5C9A1A3C8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F43164AF-8E68-4A59-A48C-4F8A53C99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147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372200" y="630751"/>
            <a:ext cx="349250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Moja gmina…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invGray">
          <a:xfrm>
            <a:off x="4121888" y="1196752"/>
            <a:ext cx="5004048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Być obywatelem gminy X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67544" y="1988840"/>
            <a:ext cx="8137525" cy="37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pl-PL" sz="20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-Świadomość</a:t>
            </a:r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 tożsamość mieszkańców gminy X, kultywowanie tradycji, odtworzenie symboli władz miejskich etc.;</a:t>
            </a:r>
            <a:endParaRPr lang="pl-PL" sz="2000" i="1" dirty="0">
              <a:solidFill>
                <a:srgbClr val="000066"/>
              </a:solidFill>
              <a:latin typeface="Arial Narrow" pitchFamily="34" charset="0"/>
              <a:cs typeface="Arial" pitchFamily="34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pl-PL" sz="20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-Znajomość/Zapoznanie </a:t>
            </a: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 periodyki lokalne, informacja na stronach www., punkt obsługi interesanta;</a:t>
            </a:r>
          </a:p>
          <a:p>
            <a:pPr eaLnBrk="0" hangingPunct="0">
              <a:lnSpc>
                <a:spcPct val="120000"/>
              </a:lnSpc>
            </a:pPr>
            <a:r>
              <a:rPr lang="pl-PL" sz="20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-Sympatia</a:t>
            </a:r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 </a:t>
            </a:r>
            <a:r>
              <a:rPr lang="pl-PL" sz="20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‘Przejrzysta gmina’,</a:t>
            </a: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akcje wizerunkowe, gmina przyjazna dla obywatela, PR, akcje specjalistyczne – dni książki, święta miast, „Święty Mikołaj przyjechał do…”.</a:t>
            </a:r>
          </a:p>
          <a:p>
            <a:pPr eaLnBrk="0" hangingPunct="0">
              <a:lnSpc>
                <a:spcPct val="120000"/>
              </a:lnSpc>
            </a:pPr>
            <a:r>
              <a:rPr lang="pl-PL" sz="20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-Preferencja</a:t>
            </a:r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 </a:t>
            </a:r>
            <a:r>
              <a:rPr lang="pl-PL" sz="20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‘Warto mieszkać i pracować w X’,</a:t>
            </a: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0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‘Wybrałem miasto X!’,</a:t>
            </a: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tytuł </a:t>
            </a:r>
            <a:r>
              <a:rPr lang="pl-PL" sz="20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‘Honorowego Obywatela Miasta X’</a:t>
            </a: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eaLnBrk="0" hangingPunct="0">
              <a:lnSpc>
                <a:spcPct val="120000"/>
              </a:lnSpc>
            </a:pPr>
            <a:r>
              <a:rPr lang="pl-PL" sz="20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-Przekonanie</a:t>
            </a:r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 wywołanie przeświadczenia, że warto…</a:t>
            </a:r>
          </a:p>
          <a:p>
            <a:pPr eaLnBrk="0" hangingPunct="0">
              <a:lnSpc>
                <a:spcPct val="120000"/>
              </a:lnSpc>
            </a:pPr>
            <a:r>
              <a:rPr lang="pl-PL" sz="2000" b="1" dirty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-Udział </a:t>
            </a: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</a:t>
            </a:r>
            <a:r>
              <a:rPr lang="pl-PL" sz="2000" dirty="0">
                <a:latin typeface="Arial Narrow" pitchFamily="34" charset="0"/>
                <a:cs typeface="Arial" pitchFamily="34" charset="0"/>
              </a:rPr>
              <a:t> </a:t>
            </a: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promocja udziału (w imprezach, wydarzeniach, wyborach…)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4E0BC-6175-4066-9253-84B022AF1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810FEEEA-3569-472A-8E1B-C86256A39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547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868144" y="527457"/>
            <a:ext cx="3048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Wg </a:t>
            </a:r>
            <a:r>
              <a:rPr lang="pl-PL" sz="2800" b="1" i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Fiske</a:t>
            </a: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 i </a:t>
            </a:r>
            <a:r>
              <a:rPr lang="pl-PL" sz="2800" b="1" i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Hartley’a</a:t>
            </a:r>
            <a:endParaRPr lang="pl-PL" sz="24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invGray">
          <a:xfrm>
            <a:off x="2686167" y="1124744"/>
            <a:ext cx="6444208" cy="102191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Przyczyny łagodzące/wzmacniające efekt </a:t>
            </a:r>
            <a:br>
              <a:rPr lang="pl-PL" sz="2800" b="1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</a:br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komunikacji/promocji – 5 reguł (1/2)</a:t>
            </a:r>
            <a:endParaRPr lang="pl-PL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21238" y="2303001"/>
            <a:ext cx="868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buFont typeface="Wingdings" pitchFamily="2" charset="2"/>
              <a:buChar char="v"/>
            </a:pPr>
            <a:r>
              <a:rPr lang="pl-PL" sz="2200" b="1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„Efekty</a:t>
            </a: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komunikacji są </a:t>
            </a:r>
            <a:r>
              <a:rPr lang="pl-PL" sz="2200" b="1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większe</a:t>
            </a: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, gdy </a:t>
            </a:r>
            <a:r>
              <a:rPr lang="pl-PL" sz="2200" b="1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przekaz jest zgodny </a:t>
            </a:r>
            <a:br>
              <a:rPr lang="pl-PL" sz="2200" b="1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</a:br>
            <a:r>
              <a:rPr lang="pl-PL" sz="2200" b="1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	z</a:t>
            </a: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istniejącymi </a:t>
            </a:r>
            <a:r>
              <a:rPr lang="pl-PL" sz="2200" b="1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opiniami</a:t>
            </a: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, przekonaniami i skłonnościami odbiorcy...”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13792" y="4365104"/>
            <a:ext cx="8382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buFont typeface="Wingdings" pitchFamily="2" charset="2"/>
              <a:buChar char="v"/>
            </a:pP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„Komunikacja może tworzyć </a:t>
            </a:r>
            <a:r>
              <a:rPr lang="pl-PL" sz="2200" b="1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najwyraźniejsze zmiany</a:t>
            </a: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200" b="1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w kwestiach</a:t>
            </a: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	nietypowych, lekko odczuwalnych lub krańcowych, które </a:t>
            </a:r>
            <a:r>
              <a:rPr lang="pl-PL" sz="2200" b="1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nie 	</a:t>
            </a: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znajdują się </a:t>
            </a:r>
            <a:r>
              <a:rPr lang="pl-PL" sz="2200" b="1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w centrum systemu wartości odbiorcy</a:t>
            </a: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...”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81000" y="3164775"/>
            <a:ext cx="8382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buFont typeface="Wingdings" pitchFamily="2" charset="2"/>
              <a:buChar char="v"/>
            </a:pP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„Społeczne tło, </a:t>
            </a:r>
            <a:r>
              <a:rPr lang="pl-PL" sz="2200" b="1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grupa lub krąg odniesienia pośredniczą w procesie 	komunikacji</a:t>
            </a: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i mają wpływ niezależnie od tego, czy jest to 	akceptowane, czy też nie...”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EBAE2ED-7859-412F-BBE8-836303200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73612404-3041-425F-9C21-E7211F4F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114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910406" y="799589"/>
            <a:ext cx="3048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Wg </a:t>
            </a:r>
            <a:r>
              <a:rPr lang="pl-PL" sz="2800" b="1" i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Fiske</a:t>
            </a: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 i </a:t>
            </a:r>
            <a:r>
              <a:rPr lang="pl-PL" sz="2800" b="1" i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Hartley’a</a:t>
            </a:r>
            <a:endParaRPr lang="pl-PL" sz="24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invGray">
          <a:xfrm>
            <a:off x="2699792" y="1412776"/>
            <a:ext cx="6444208" cy="950913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Przyczyny łagodzące/wzmacniające efekt </a:t>
            </a:r>
            <a:br>
              <a:rPr lang="pl-PL" sz="2800" b="1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</a:br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komunikacji/promocji – 5 reguł (2/2)</a:t>
            </a:r>
            <a:endParaRPr lang="pl-PL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1000" y="2708920"/>
            <a:ext cx="8382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buFont typeface="Wingdings" pitchFamily="2" charset="2"/>
              <a:buChar char="v"/>
            </a:pP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„Istnieje </a:t>
            </a:r>
            <a:r>
              <a:rPr lang="pl-PL" sz="2200" b="1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większe prawdopodobieństwo skuteczności</a:t>
            </a: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komunikacji, </a:t>
            </a:r>
            <a:r>
              <a:rPr lang="pl-PL" sz="2200" b="1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gdy źródło ma opinię</a:t>
            </a: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doświadczonego i </a:t>
            </a:r>
            <a:r>
              <a:rPr lang="pl-PL" sz="2200" b="1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obiektywnego</a:t>
            </a: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, o wysokim statusie lub lubianego, a szczególnie, gdy źródło ma siłę z którą jest identyfikowane...”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4005064"/>
            <a:ext cx="8382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buFont typeface="Wingdings" pitchFamily="2" charset="2"/>
              <a:buChar char="v"/>
            </a:pP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„Im </a:t>
            </a:r>
            <a:r>
              <a:rPr lang="pl-PL" sz="2200" b="1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większy monopol</a:t>
            </a: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na źródła komunikacji wobec odbiorcy, tym 	</a:t>
            </a:r>
            <a:r>
              <a:rPr lang="pl-PL" sz="2200" b="1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silniejszy wpływ na odbiorcę</a:t>
            </a: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 lub wyraźniejsza korzyść 	nadawcy...”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BF5566C-4881-4310-A033-8BEB04CCE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B4F10EFC-231F-4C84-BB44-F298B17A2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230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076056" y="653266"/>
            <a:ext cx="396240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Warunki sukcesu promocji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invGray">
          <a:xfrm>
            <a:off x="2627784" y="1176486"/>
            <a:ext cx="6516216" cy="66833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Budowa skutecznego modelu komunikacji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95536" y="1844824"/>
            <a:ext cx="8748464" cy="375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1. </a:t>
            </a:r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Zidentyfikować docelowe audytorium </a:t>
            </a: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(do kogo się zwracam?);</a:t>
            </a:r>
          </a:p>
          <a:p>
            <a:pPr eaLnBrk="0" hangingPunct="0">
              <a:lnSpc>
                <a:spcPct val="120000"/>
              </a:lnSpc>
            </a:pP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2. Określić </a:t>
            </a:r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cele procesu </a:t>
            </a: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komunikacji (co chcę osiągnąć?);</a:t>
            </a:r>
          </a:p>
          <a:p>
            <a:pPr eaLnBrk="0" hangingPunct="0">
              <a:lnSpc>
                <a:spcPct val="120000"/>
              </a:lnSpc>
            </a:pP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3. </a:t>
            </a:r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Zaprojektować przekaz </a:t>
            </a: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(co, cel, adresat, treść);</a:t>
            </a:r>
          </a:p>
          <a:p>
            <a:pPr eaLnBrk="0" hangingPunct="0">
              <a:lnSpc>
                <a:spcPct val="120000"/>
              </a:lnSpc>
            </a:pP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4. </a:t>
            </a:r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Wybrać kanały </a:t>
            </a: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procesu komunikacji (media, publikacje etc.);</a:t>
            </a:r>
          </a:p>
          <a:p>
            <a:pPr eaLnBrk="0" hangingPunct="0">
              <a:lnSpc>
                <a:spcPct val="120000"/>
              </a:lnSpc>
            </a:pP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Ustalić całkowity budżet </a:t>
            </a: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określonego zakresu promocji;</a:t>
            </a:r>
          </a:p>
          <a:p>
            <a:pPr eaLnBrk="0" hangingPunct="0">
              <a:lnSpc>
                <a:spcPct val="120000"/>
              </a:lnSpc>
            </a:pP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6. Zdecydować się na </a:t>
            </a:r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wybór instrumentarium </a:t>
            </a: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promocyjnego </a:t>
            </a:r>
          </a:p>
          <a:p>
            <a:pPr eaLnBrk="0" hangingPunct="0">
              <a:lnSpc>
                <a:spcPct val="120000"/>
              </a:lnSpc>
            </a:pP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7. </a:t>
            </a:r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Zmierzyć rezultaty promocji / komunikacji </a:t>
            </a: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– ankieta, analiza, wywiad;</a:t>
            </a:r>
          </a:p>
          <a:p>
            <a:pPr eaLnBrk="0" hangingPunct="0">
              <a:lnSpc>
                <a:spcPct val="120000"/>
              </a:lnSpc>
            </a:pP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8. </a:t>
            </a:r>
            <a:r>
              <a:rPr lang="pl-PL" sz="2000" b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Zarządzać i koordynować przebieg </a:t>
            </a: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komunikacji/promocji: </a:t>
            </a:r>
            <a:b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</a:br>
            <a:r>
              <a:rPr lang="pl-PL" sz="2000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	co zmienić, żeby poprawić dany zakres, przyjąć strategię 	</a:t>
            </a:r>
            <a:r>
              <a:rPr lang="pl-PL" sz="2000" i="1" dirty="0">
                <a:solidFill>
                  <a:srgbClr val="000066"/>
                </a:solidFill>
                <a:latin typeface="Arial Narrow" pitchFamily="34" charset="0"/>
                <a:cs typeface="Arial" pitchFamily="34" charset="0"/>
              </a:rPr>
              <a:t>‘wypełnienia luki komunikacyjnej’.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C44F0C5-E952-4462-A42A-E00FAD1AD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CCF368B3-BC5A-498C-84F7-FE01012F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547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71600"/>
            <a:ext cx="6858000" cy="4191000"/>
          </a:xfrm>
        </p:spPr>
        <p:txBody>
          <a:bodyPr>
            <a:normAutofit/>
          </a:bodyPr>
          <a:lstStyle/>
          <a:p>
            <a:pPr algn="l"/>
            <a:br>
              <a:rPr lang="pl-PL" sz="26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600" b="1" dirty="0">
                <a:solidFill>
                  <a:srgbClr val="A50021"/>
                </a:solidFill>
                <a:latin typeface="Arial Narrow" pitchFamily="34" charset="0"/>
              </a:rPr>
              <a:t>Przygotowanie JST do realizacji komunikacji, której celem jest PARTNERSTWO</a:t>
            </a:r>
            <a:br>
              <a:rPr lang="pl-PL" sz="2600" b="1" i="1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600" b="1" i="1" dirty="0">
                <a:solidFill>
                  <a:srgbClr val="000066"/>
                </a:solidFill>
                <a:latin typeface="Arial Narrow" pitchFamily="34" charset="0"/>
              </a:rPr>
              <a:t>	</a:t>
            </a:r>
            <a:r>
              <a:rPr lang="pl-PL" sz="2400" i="1" dirty="0">
                <a:solidFill>
                  <a:srgbClr val="000066"/>
                </a:solidFill>
                <a:latin typeface="Arial Narrow" pitchFamily="34" charset="0"/>
              </a:rPr>
              <a:t>-Rzecznik prasowy w gminie</a:t>
            </a:r>
            <a:br>
              <a:rPr lang="pl-PL" sz="2400" i="1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400" i="1" dirty="0">
                <a:solidFill>
                  <a:srgbClr val="000066"/>
                </a:solidFill>
                <a:latin typeface="Arial Narrow" pitchFamily="34" charset="0"/>
              </a:rPr>
              <a:t>	-Gminna strategia komunikacji</a:t>
            </a:r>
            <a:br>
              <a:rPr lang="de-DE" sz="2600" i="1" dirty="0">
                <a:solidFill>
                  <a:srgbClr val="000066"/>
                </a:solidFill>
                <a:latin typeface="Arial Narrow" pitchFamily="34" charset="0"/>
              </a:rPr>
            </a:br>
            <a:br>
              <a:rPr lang="pl-PL" sz="26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			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03848" y="772180"/>
            <a:ext cx="6156176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Komunikacja na drodze do partnerstwa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2483768" y="1295400"/>
            <a:ext cx="6660232" cy="66833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Budowa skutecznego modelu komunikacji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6B7F58E-09B2-4F94-93F1-FA6C0632B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B656A567-E4E4-413F-9D21-3841225A9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239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1340768"/>
            <a:ext cx="7344816" cy="4191000"/>
          </a:xfrm>
        </p:spPr>
        <p:txBody>
          <a:bodyPr>
            <a:normAutofit/>
          </a:bodyPr>
          <a:lstStyle/>
          <a:p>
            <a:pPr algn="l"/>
            <a:br>
              <a:rPr lang="pl-PL" sz="26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600" b="1" dirty="0">
                <a:solidFill>
                  <a:srgbClr val="A50021"/>
                </a:solidFill>
                <a:latin typeface="Arial Narrow" pitchFamily="34" charset="0"/>
              </a:rPr>
              <a:t>Rzecznik prasowy (koordynator polityki informacyjnej)</a:t>
            </a:r>
            <a:br>
              <a:rPr lang="pl-PL" sz="2600" b="1" i="1" dirty="0">
                <a:solidFill>
                  <a:srgbClr val="000066"/>
                </a:solidFill>
                <a:latin typeface="Arial Narrow" pitchFamily="34" charset="0"/>
              </a:rPr>
            </a:br>
            <a:br>
              <a:rPr lang="pl-PL" sz="2600" b="1" i="1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600" b="1" i="1" dirty="0">
                <a:solidFill>
                  <a:srgbClr val="000066"/>
                </a:solidFill>
                <a:latin typeface="Arial Narrow" pitchFamily="34" charset="0"/>
              </a:rPr>
              <a:t>	</a:t>
            </a:r>
            <a:r>
              <a:rPr lang="pl-PL" sz="2600" i="1" dirty="0">
                <a:solidFill>
                  <a:srgbClr val="000066"/>
                </a:solidFill>
                <a:latin typeface="Arial Narrow" pitchFamily="34" charset="0"/>
              </a:rPr>
              <a:t>-Wskazanie i obsłużenie głównych grup 			docelowych</a:t>
            </a:r>
            <a:br>
              <a:rPr lang="pl-PL" sz="2600" i="1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600" i="1" dirty="0">
                <a:solidFill>
                  <a:srgbClr val="000066"/>
                </a:solidFill>
                <a:latin typeface="Arial Narrow" pitchFamily="34" charset="0"/>
              </a:rPr>
              <a:t>	-Zadania rutynowe i „kryzysy”</a:t>
            </a:r>
            <a:br>
              <a:rPr lang="pl-PL" sz="2600" i="1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600" i="1" dirty="0">
                <a:solidFill>
                  <a:srgbClr val="000066"/>
                </a:solidFill>
                <a:latin typeface="Arial Narrow" pitchFamily="34" charset="0"/>
              </a:rPr>
              <a:t>	-Dostęp do danych „z pierwszej ręki”</a:t>
            </a:r>
            <a:br>
              <a:rPr lang="de-DE" sz="2600" i="1" dirty="0">
                <a:solidFill>
                  <a:srgbClr val="000066"/>
                </a:solidFill>
                <a:latin typeface="Arial Narrow" pitchFamily="34" charset="0"/>
              </a:rPr>
            </a:br>
            <a:br>
              <a:rPr lang="pl-PL" sz="26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			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131840" y="709536"/>
            <a:ext cx="6156176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Komunikacja na drodze do partnerstwa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2483768" y="1268760"/>
            <a:ext cx="6660232" cy="66833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Rzecznik prasowy - zadania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C3126A6-8215-4495-8020-51D73B7E8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B51C8296-A51E-4FE3-981A-37B1D3BF0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74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060848"/>
            <a:ext cx="7344816" cy="3164460"/>
          </a:xfrm>
        </p:spPr>
        <p:txBody>
          <a:bodyPr>
            <a:normAutofit fontScale="90000"/>
          </a:bodyPr>
          <a:lstStyle/>
          <a:p>
            <a:pPr algn="l"/>
            <a:br>
              <a:rPr lang="pl-PL" sz="26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600" b="1" dirty="0">
                <a:solidFill>
                  <a:srgbClr val="A50021"/>
                </a:solidFill>
                <a:latin typeface="Arial Narrow" pitchFamily="34" charset="0"/>
              </a:rPr>
              <a:t>Opracowanie uwarunkowań komunikacyjnych gminy</a:t>
            </a:r>
            <a:br>
              <a:rPr lang="pl-PL" sz="2600" b="1" dirty="0">
                <a:solidFill>
                  <a:srgbClr val="A50021"/>
                </a:solidFill>
                <a:latin typeface="Arial Narrow" pitchFamily="34" charset="0"/>
              </a:rPr>
            </a:br>
            <a:br>
              <a:rPr lang="pl-PL" sz="2600" b="1" i="1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600" i="1" dirty="0">
                <a:solidFill>
                  <a:srgbClr val="000066"/>
                </a:solidFill>
                <a:latin typeface="Arial Narrow" pitchFamily="34" charset="0"/>
              </a:rPr>
              <a:t>-W części diagnostycznej określa kanały i instrumenty komunikacyjne</a:t>
            </a:r>
            <a:br>
              <a:rPr lang="pl-PL" sz="2600" i="1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600" i="1" dirty="0">
                <a:solidFill>
                  <a:srgbClr val="000066"/>
                </a:solidFill>
                <a:latin typeface="Arial Narrow" pitchFamily="34" charset="0"/>
              </a:rPr>
              <a:t>-Umożliwia planowanie i pomiar efektów</a:t>
            </a:r>
            <a:br>
              <a:rPr lang="pl-PL" sz="2600" i="1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600" i="1" dirty="0">
                <a:solidFill>
                  <a:srgbClr val="000066"/>
                </a:solidFill>
                <a:latin typeface="Arial Narrow" pitchFamily="34" charset="0"/>
              </a:rPr>
              <a:t>-Określa potrzeby budżetowe realizacji zadań dla poszczególnych grup docelowych </a:t>
            </a:r>
            <a:br>
              <a:rPr lang="de-DE" sz="2600" i="1" dirty="0">
                <a:solidFill>
                  <a:srgbClr val="000066"/>
                </a:solidFill>
                <a:latin typeface="Arial Narrow" pitchFamily="34" charset="0"/>
              </a:rPr>
            </a:br>
            <a:endParaRPr lang="pl-PL" sz="260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59832" y="728310"/>
            <a:ext cx="6156176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Komunikacja na drodze do partnerstwa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2479962" y="1298523"/>
            <a:ext cx="6660232" cy="66833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Strategia komunikacji - zadania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57D8F3E-43B3-4690-9ED1-3AC4F74C4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03534765-B574-4AEF-858D-CD1A12938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309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371600"/>
            <a:ext cx="7402016" cy="3785592"/>
          </a:xfrm>
        </p:spPr>
        <p:txBody>
          <a:bodyPr>
            <a:normAutofit fontScale="90000"/>
          </a:bodyPr>
          <a:lstStyle/>
          <a:p>
            <a:pPr algn="l"/>
            <a:br>
              <a:rPr lang="pl-PL" sz="26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900" b="1" dirty="0">
                <a:solidFill>
                  <a:srgbClr val="A50021"/>
                </a:solidFill>
                <a:latin typeface="Arial Narrow" pitchFamily="34" charset="0"/>
              </a:rPr>
              <a:t>Dyskusja moderowana utrwalona na „mapie myśli”:</a:t>
            </a:r>
            <a:r>
              <a:rPr lang="pl-PL" sz="2900" b="1" i="1" dirty="0">
                <a:solidFill>
                  <a:srgbClr val="A50021"/>
                </a:solidFill>
                <a:latin typeface="Arial Narrow" pitchFamily="34" charset="0"/>
              </a:rPr>
              <a:t> </a:t>
            </a:r>
            <a:br>
              <a:rPr lang="pl-PL" sz="2600" b="1" i="1" dirty="0">
                <a:solidFill>
                  <a:srgbClr val="000066"/>
                </a:solidFill>
                <a:latin typeface="Arial Narrow" pitchFamily="34" charset="0"/>
              </a:rPr>
            </a:br>
            <a:br>
              <a:rPr lang="pl-PL" sz="2600" b="1" i="1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600" b="1" i="1" dirty="0">
                <a:solidFill>
                  <a:srgbClr val="000066"/>
                </a:solidFill>
                <a:latin typeface="Arial Narrow" pitchFamily="34" charset="0"/>
              </a:rPr>
              <a:t>-</a:t>
            </a:r>
            <a:r>
              <a:rPr lang="pl-PL" sz="2600" i="1" dirty="0">
                <a:solidFill>
                  <a:srgbClr val="000066"/>
                </a:solidFill>
                <a:latin typeface="Arial Narrow" pitchFamily="34" charset="0"/>
              </a:rPr>
              <a:t>Dlaczego warto współpracować? Co zyskują partnerzy: gmina, społeczność lokalna, przedsiębiorstwa lokalne (inwestorzy wchodzący i już działający na rynku). </a:t>
            </a:r>
            <a:br>
              <a:rPr lang="pl-PL" sz="2600" i="1" dirty="0">
                <a:solidFill>
                  <a:srgbClr val="000066"/>
                </a:solidFill>
                <a:latin typeface="Arial Narrow" pitchFamily="34" charset="0"/>
              </a:rPr>
            </a:br>
            <a:br>
              <a:rPr lang="pl-PL" sz="2600" i="1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600" i="1" dirty="0">
                <a:solidFill>
                  <a:srgbClr val="000066"/>
                </a:solidFill>
                <a:latin typeface="Arial Narrow" pitchFamily="34" charset="0"/>
              </a:rPr>
              <a:t>-Na czym polega </a:t>
            </a:r>
            <a:r>
              <a:rPr lang="pl-PL" sz="2600" b="1" i="1" dirty="0">
                <a:solidFill>
                  <a:srgbClr val="000066"/>
                </a:solidFill>
                <a:latin typeface="Arial Narrow" pitchFamily="34" charset="0"/>
              </a:rPr>
              <a:t>synergia</a:t>
            </a:r>
            <a:r>
              <a:rPr lang="pl-PL" sz="2600" i="1" dirty="0">
                <a:solidFill>
                  <a:srgbClr val="000066"/>
                </a:solidFill>
                <a:latin typeface="Arial Narrow" pitchFamily="34" charset="0"/>
              </a:rPr>
              <a:t> sukcesu w partnerstwie dla inwestycji?</a:t>
            </a:r>
            <a:br>
              <a:rPr lang="de-DE" sz="2600" i="1" dirty="0">
                <a:solidFill>
                  <a:srgbClr val="000066"/>
                </a:solidFill>
                <a:latin typeface="Arial Narrow" pitchFamily="34" charset="0"/>
              </a:rPr>
            </a:br>
            <a:endParaRPr lang="pl-PL" sz="260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invGray">
          <a:xfrm>
            <a:off x="4419600" y="1043781"/>
            <a:ext cx="4724400" cy="50323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pl-PL" sz="2800" b="1" i="1" dirty="0">
                <a:solidFill>
                  <a:schemeClr val="bg1"/>
                </a:solidFill>
              </a:rPr>
              <a:t>Warsztat, ćwiczenia, dyskusja</a:t>
            </a:r>
            <a:endParaRPr lang="de-DE" sz="2800" b="1" i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9936E2-6842-43B3-9E1E-37E1D7BC5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799D0C54-7AB2-4F44-9D30-2683EB07C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053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71600"/>
            <a:ext cx="7520880" cy="3124200"/>
          </a:xfrm>
        </p:spPr>
        <p:txBody>
          <a:bodyPr/>
          <a:lstStyle/>
          <a:p>
            <a:pPr algn="l"/>
            <a:br>
              <a:rPr lang="pl-PL" sz="24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800" b="1" dirty="0">
                <a:solidFill>
                  <a:srgbClr val="A50021"/>
                </a:solidFill>
                <a:latin typeface="Arial Narrow" pitchFamily="34" charset="0"/>
              </a:rPr>
              <a:t>3. </a:t>
            </a:r>
            <a:r>
              <a:rPr lang="pl-PL" sz="2800" dirty="0">
                <a:solidFill>
                  <a:srgbClr val="A50021"/>
                </a:solidFill>
                <a:latin typeface="Arial Narrow" pitchFamily="34" charset="0"/>
              </a:rPr>
              <a:t>Zasady przyłączenia budowy sieci energetycznych 	i gazowych dla stref przemysłowych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6FCB266-120D-4922-AA35-FA7E943CD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6B5125A1-C48E-4D98-9F7F-503A9B857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080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M2 S1 16-24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35896" y="727040"/>
            <a:ext cx="536408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 zainteresowało w mojej gminie?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3491880" y="1296079"/>
            <a:ext cx="565212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Jak określić oczekiwania inwestora?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4213" y="1844824"/>
            <a:ext cx="7773987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 typeface="Wingdings" pitchFamily="2" charset="2"/>
              <a:buChar char="Ø"/>
            </a:pPr>
            <a:r>
              <a:rPr lang="pl-PL" sz="2600" b="1" dirty="0">
                <a:solidFill>
                  <a:srgbClr val="000066"/>
                </a:solidFill>
                <a:latin typeface="Arial Narrow" pitchFamily="34" charset="0"/>
              </a:rPr>
              <a:t>Odpowiedź na powody prowadzenia inwestycji</a:t>
            </a: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 	(zrozumienie intencji inwestora)</a:t>
            </a:r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pl-PL" sz="2600" b="1" dirty="0">
                <a:solidFill>
                  <a:srgbClr val="000066"/>
                </a:solidFill>
                <a:latin typeface="Arial Narrow" pitchFamily="34" charset="0"/>
              </a:rPr>
              <a:t>W każdym projekcie jest jakieś ‘dlaczego’…</a:t>
            </a: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 Czasem 	prawdziwe powody poznajemy po długim czasie</a:t>
            </a:r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pl-PL" sz="2600" b="1" dirty="0">
                <a:solidFill>
                  <a:srgbClr val="000066"/>
                </a:solidFill>
                <a:latin typeface="Arial Narrow" pitchFamily="34" charset="0"/>
              </a:rPr>
              <a:t>Dlatego warto sprawdzać intuicje?</a:t>
            </a: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…, konsultować swoje 	przypuszczenia. Tego nie można się nauczyć – to 	wynik predyspozycji i doświadczeń…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4FD1B03-DCBA-4D51-9855-97A3B41D4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D974F355-0BCC-4629-A99F-5906898A7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1319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371600"/>
            <a:ext cx="8280920" cy="371358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pl-PL" sz="2700" b="1" dirty="0">
                <a:solidFill>
                  <a:srgbClr val="A50021"/>
                </a:solidFill>
                <a:latin typeface="Arial Narrow" pitchFamily="34" charset="0"/>
              </a:rPr>
              <a:t>Zakres 3-go szkolenia (Niepołomice, 8.6.2017)</a:t>
            </a:r>
            <a:br>
              <a:rPr lang="pl-PL" sz="2400" b="1" dirty="0">
                <a:solidFill>
                  <a:srgbClr val="A50021"/>
                </a:solidFill>
                <a:latin typeface="Arial Narrow" pitchFamily="34" charset="0"/>
              </a:rPr>
            </a:br>
            <a:br>
              <a:rPr lang="pl-PL" sz="24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700" dirty="0">
                <a:solidFill>
                  <a:srgbClr val="000066"/>
                </a:solidFill>
                <a:latin typeface="Arial Narrow" pitchFamily="34" charset="0"/>
              </a:rPr>
              <a:t>1. Oferta inwestycyjna w kontekście przewag rozwojowych </a:t>
            </a:r>
            <a:br>
              <a:rPr lang="pl-PL" sz="27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700" dirty="0">
                <a:solidFill>
                  <a:srgbClr val="000066"/>
                </a:solidFill>
                <a:latin typeface="Arial Narrow" pitchFamily="34" charset="0"/>
              </a:rPr>
              <a:t>	i konkurencyjnych gminy. </a:t>
            </a:r>
            <a:br>
              <a:rPr lang="pl-PL" sz="27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700" dirty="0">
                <a:solidFill>
                  <a:srgbClr val="000066"/>
                </a:solidFill>
                <a:latin typeface="Arial Narrow" pitchFamily="34" charset="0"/>
              </a:rPr>
              <a:t> 2. Prezentowanie potencjału społecznego, edukacyjnego </a:t>
            </a:r>
            <a:br>
              <a:rPr lang="pl-PL" sz="27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700" dirty="0">
                <a:solidFill>
                  <a:srgbClr val="000066"/>
                </a:solidFill>
                <a:latin typeface="Arial Narrow" pitchFamily="34" charset="0"/>
              </a:rPr>
              <a:t>	i rozwojowego gminy.</a:t>
            </a:r>
            <a:br>
              <a:rPr lang="pl-PL" sz="27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700" dirty="0">
                <a:solidFill>
                  <a:srgbClr val="000066"/>
                </a:solidFill>
                <a:latin typeface="Arial Narrow" pitchFamily="34" charset="0"/>
              </a:rPr>
              <a:t>3. Negocjacje z inwestorem, organizacja spotkań i różnice kulturowe</a:t>
            </a:r>
            <a:br>
              <a:rPr lang="pl-PL" sz="2700" dirty="0">
                <a:solidFill>
                  <a:srgbClr val="000066"/>
                </a:solidFill>
                <a:latin typeface="Arial Narrow" pitchFamily="34" charset="0"/>
              </a:rPr>
            </a:br>
            <a:br>
              <a:rPr lang="pl-PL" sz="27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700" dirty="0">
                <a:solidFill>
                  <a:srgbClr val="000066"/>
                </a:solidFill>
                <a:latin typeface="Arial Narrow" pitchFamily="34" charset="0"/>
              </a:rPr>
              <a:t>	</a:t>
            </a:r>
            <a:r>
              <a:rPr lang="pl-PL" sz="2700" b="1" dirty="0">
                <a:solidFill>
                  <a:srgbClr val="A50021"/>
                </a:solidFill>
                <a:latin typeface="Arial Narrow" pitchFamily="34" charset="0"/>
              </a:rPr>
              <a:t>Extra:</a:t>
            </a:r>
            <a:r>
              <a:rPr lang="pl-PL" sz="2700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pl-PL" sz="2700" u="sng" dirty="0">
                <a:solidFill>
                  <a:srgbClr val="000066"/>
                </a:solidFill>
                <a:latin typeface="Arial Narrow" pitchFamily="34" charset="0"/>
              </a:rPr>
              <a:t>Wizyta studyjna w firmie</a:t>
            </a:r>
            <a:r>
              <a:rPr lang="pl-PL" sz="2700" dirty="0">
                <a:solidFill>
                  <a:srgbClr val="000066"/>
                </a:solidFill>
                <a:latin typeface="Arial Narrow" pitchFamily="34" charset="0"/>
              </a:rPr>
              <a:t> + prezentacja organizatora 					szkolenia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D759D2F-95EE-4878-82BD-CF052931A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0CFD00A8-BC9E-4365-8371-11F129C69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455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M2 S1 16-24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3491880" y="1219200"/>
            <a:ext cx="565212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Jak określić oczekiwania inwestora?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28306" y="2275820"/>
            <a:ext cx="6337126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pl-PL" sz="2600" b="1" dirty="0">
                <a:solidFill>
                  <a:srgbClr val="A50021"/>
                </a:solidFill>
                <a:latin typeface="Arial Narrow" pitchFamily="34" charset="0"/>
              </a:rPr>
              <a:t>Ucz się swego partnera!</a:t>
            </a:r>
          </a:p>
          <a:p>
            <a:pPr>
              <a:buFontTx/>
              <a:buNone/>
            </a:pPr>
            <a:endParaRPr lang="pl-PL" sz="2600" b="1" dirty="0">
              <a:solidFill>
                <a:srgbClr val="000066"/>
              </a:solidFill>
              <a:latin typeface="Arial Narrow" pitchFamily="34" charset="0"/>
            </a:endParaRPr>
          </a:p>
          <a:p>
            <a:pPr algn="l">
              <a:buFontTx/>
              <a:buNone/>
            </a:pP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Zastanów się,</a:t>
            </a:r>
            <a:r>
              <a:rPr lang="pl-PL" sz="2600" b="1" dirty="0">
                <a:solidFill>
                  <a:srgbClr val="000066"/>
                </a:solidFill>
                <a:latin typeface="Arial Narrow" pitchFamily="34" charset="0"/>
              </a:rPr>
              <a:t> jak GROMADZIĆ WIEDZĘ WE WŁASNEJ ORGANIZACJI, </a:t>
            </a: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od tego będzie zależał sukces obsługi projektów inwestycyjnych…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23928" y="695980"/>
            <a:ext cx="536408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 zainteresowało w mojej gminie?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9CDBD72-E73B-4225-9BC7-45FF3EE28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3535774E-A0BD-4C7A-986F-DA2F2A2AE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57999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M2 S1 16-24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3491880" y="1074068"/>
            <a:ext cx="565212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Jak określić oczekiwania inwestora?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51920" y="561174"/>
            <a:ext cx="536408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 zainteresowało w mojej gminie?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1882316"/>
            <a:ext cx="8064896" cy="3901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Najwięcej o oczekiwaniach i potrzebach potencjalnego inwestora można się dowiedzieć prowadząc  ANALIZĘ i interpretację WSZYSTKICH KONTAKTÓW, które się udało z inwestorem nawiązać. </a:t>
            </a:r>
          </a:p>
          <a:p>
            <a:pPr algn="l">
              <a:buFontTx/>
              <a:buNone/>
            </a:pPr>
            <a:endParaRPr lang="pl-PL" sz="2200" dirty="0">
              <a:solidFill>
                <a:srgbClr val="000066"/>
              </a:solidFill>
              <a:latin typeface="Arial Narrow" pitchFamily="34" charset="0"/>
            </a:endParaRPr>
          </a:p>
          <a:p>
            <a:pPr algn="l">
              <a:buFontTx/>
              <a:buNone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Najbardziej strategiczne obszary tych analiz dotyczą: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	okoliczności 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‘pierwszego kontaktu’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	nadchodzącej 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korespondencji 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	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interpretacji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poszczególnych 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parametrów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 uważanych 		za 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ważne przez inwestora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(w tym wydolności 		oczekiwanych infrastruktur)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119592A-8740-4262-8410-B3D4C202F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0281C698-034A-4985-9C5C-4D01E165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60278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M2 S1 1624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3491880" y="1159047"/>
            <a:ext cx="565212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Dostęp infrastruktur to podstawa…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23928" y="602538"/>
            <a:ext cx="536408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 zainteresowało w mojej gminie?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560" y="2060848"/>
            <a:ext cx="8064896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Infrastruktury należą do 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czynników krytycznych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każdej inwestycji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	Infrastruktura energetyczna </a:t>
            </a:r>
            <a:endParaRPr lang="pl-PL" sz="2200" b="1" dirty="0">
              <a:solidFill>
                <a:srgbClr val="000066"/>
              </a:solidFill>
              <a:latin typeface="Arial Narrow" pitchFamily="34" charset="0"/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	Infrastruktura gazowa</a:t>
            </a:r>
            <a:endParaRPr lang="pl-PL" sz="2200" b="1" dirty="0">
              <a:solidFill>
                <a:srgbClr val="000066"/>
              </a:solidFill>
              <a:latin typeface="Arial Narrow" pitchFamily="34" charset="0"/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	Infrastruktura drogowa – dostępność komunikacyjna 			terenu oferowanego na inwestycję</a:t>
            </a:r>
            <a:endParaRPr lang="pl-PL" sz="2200" b="1" dirty="0">
              <a:solidFill>
                <a:srgbClr val="000066"/>
              </a:solidFill>
              <a:latin typeface="Arial Narrow" pitchFamily="34" charset="0"/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       Inne</a:t>
            </a:r>
          </a:p>
          <a:p>
            <a:pPr marL="457200" indent="-457200" algn="l">
              <a:buFont typeface="Wingdings" pitchFamily="2" charset="2"/>
              <a:buChar char="ü"/>
            </a:pPr>
            <a:endParaRPr lang="pl-PL" sz="2600" dirty="0">
              <a:solidFill>
                <a:srgbClr val="000066"/>
              </a:solidFill>
              <a:latin typeface="Arial Narrow" pitchFamily="34" charset="0"/>
            </a:endParaRPr>
          </a:p>
          <a:p>
            <a:pPr algn="l"/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			</a:t>
            </a:r>
            <a:r>
              <a:rPr lang="pl-PL" sz="2600" b="1" dirty="0">
                <a:solidFill>
                  <a:srgbClr val="000066"/>
                </a:solidFill>
                <a:latin typeface="Arial Narrow" pitchFamily="34" charset="0"/>
              </a:rPr>
              <a:t>Załącznik nr 1</a:t>
            </a: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 – Formatka oferty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3D1E72A-DCA6-41D1-A25E-A2B8D5F45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233760D4-06C6-40C0-8E97-F34117965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58962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3486571" y="1412776"/>
            <a:ext cx="565212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Dostęp infrastruktur to podstawa…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51920" y="796216"/>
            <a:ext cx="536408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 zainteresowało w mojej gminie?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2132856"/>
            <a:ext cx="8064896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Nie ma oferty inwestycyjnej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bez wyposażenia nieruchomości </a:t>
            </a:r>
            <a:br>
              <a:rPr lang="pl-PL" sz="22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w podstawowe infrastruktury!</a:t>
            </a:r>
          </a:p>
          <a:p>
            <a:pPr algn="l">
              <a:buFontTx/>
              <a:buNone/>
            </a:pPr>
            <a:endParaRPr lang="pl-PL" sz="2200" dirty="0">
              <a:solidFill>
                <a:srgbClr val="000066"/>
              </a:solidFill>
              <a:latin typeface="Arial Narrow" pitchFamily="34" charset="0"/>
            </a:endParaRPr>
          </a:p>
          <a:p>
            <a:pPr algn="l">
              <a:buFontTx/>
              <a:buNone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Rozważenie możliwości dostarczenia odpowiednich parametrów infrastruktur jest 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warunkiem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SUKCESU INWESTYCYJNEGO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i podjęcia wysiłku przygotowania i promocji oferty inwestycyjnej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endParaRPr lang="pl-PL" sz="2600" b="1" dirty="0">
              <a:solidFill>
                <a:srgbClr val="000066"/>
              </a:solidFill>
              <a:latin typeface="Arial Narrow" pitchFamily="34" charset="0"/>
            </a:endParaRPr>
          </a:p>
          <a:p>
            <a:pPr algn="l">
              <a:buFontTx/>
              <a:buNone/>
            </a:pPr>
            <a:endParaRPr lang="pl-PL" sz="26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C55370C-63C2-4322-97E4-9D788B730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1A99BB18-5ABF-41B7-85E8-C2FB2B946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7096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3491880" y="1268760"/>
            <a:ext cx="565212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Dostęp infrastruktur to podstawa…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43808" y="719118"/>
            <a:ext cx="666023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 zainteresuje inwestora w mojej gminie?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3528" y="1988840"/>
            <a:ext cx="8352928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Na możliwie wstępnym etapie przygotowania oferty inwestycyjnej należy określić POTENCJALNE 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zapotrzebowanie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	inwestora/inwestorów  na dostawy energii elektrycznej, gazu ziemnego i wody…</a:t>
            </a:r>
          </a:p>
          <a:p>
            <a:pPr algn="l">
              <a:buFontTx/>
              <a:buNone/>
            </a:pPr>
            <a:endParaRPr lang="pl-PL" sz="2200" dirty="0">
              <a:solidFill>
                <a:srgbClr val="000066"/>
              </a:solidFill>
              <a:latin typeface="Arial Narrow" pitchFamily="34" charset="0"/>
            </a:endParaRPr>
          </a:p>
          <a:p>
            <a:pPr algn="l">
              <a:buFontTx/>
              <a:buNone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Adresując ofertę inwestycyjną konieczne jest określenie aktualnego 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MOŻLIWEGO poziomu dostaw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, które w aktualnych warunkach mogą zapewnić gestorzy mediów.    </a:t>
            </a:r>
          </a:p>
          <a:p>
            <a:pPr algn="l">
              <a:buFontTx/>
              <a:buNone/>
            </a:pPr>
            <a:endParaRPr lang="pl-PL" sz="2200" b="1" dirty="0">
              <a:solidFill>
                <a:srgbClr val="000066"/>
              </a:solidFill>
              <a:latin typeface="Arial Narrow" pitchFamily="34" charset="0"/>
            </a:endParaRPr>
          </a:p>
          <a:p>
            <a:pPr algn="l">
              <a:buFontTx/>
              <a:buNone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Ewentualne ograniczenia wpływają na 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wybór oczekiwanych branż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dla których teren inwestycyjny jest przygotowywany…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652942F-66FC-4798-ADFD-125E82553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BF48D4A2-D843-4F89-B066-B073B4EEE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73906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3491880" y="1412776"/>
            <a:ext cx="565212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Dostęp infrastruktur to podstawa…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71800" y="889556"/>
            <a:ext cx="666023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 zainteresuje inwestora w mojej gminie?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2420888"/>
            <a:ext cx="8352928" cy="2850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W jaki sposób 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wyliczyć potencjalne zapotrzebowanie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na infrastrukturę na poszczególne etapy powstawania i rozwoju 	gminnej strefy przemysłowej?</a:t>
            </a:r>
          </a:p>
          <a:p>
            <a:pPr algn="l">
              <a:buFontTx/>
              <a:buNone/>
            </a:pPr>
            <a:endParaRPr lang="pl-PL" sz="2200" dirty="0">
              <a:solidFill>
                <a:srgbClr val="000066"/>
              </a:solidFill>
              <a:latin typeface="Arial Narrow" pitchFamily="34" charset="0"/>
            </a:endParaRPr>
          </a:p>
          <a:p>
            <a:pPr algn="l">
              <a:buFontTx/>
              <a:buNone/>
            </a:pP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Doświadczenia gminy vs opracowania strategiczne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(na poparcie decyzji o przystąpieniu – Studium Wykonalności) oraz dla określenia „parametrów wyjściowych” dla infrastruktur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67675EA-223A-4D87-8308-86A60E38B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3E27378C-9608-451E-9298-5A3E17457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06317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3131840" y="1438607"/>
            <a:ext cx="601216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Parametry infrastruktur dyskusja…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99792" y="850218"/>
            <a:ext cx="666023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 zainteresuje inwestora w mojej gminie?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2276872"/>
            <a:ext cx="8352928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Wymiana doświadczeń uczestników szkolenia</a:t>
            </a:r>
          </a:p>
          <a:p>
            <a:pPr algn="l">
              <a:buFontTx/>
              <a:buNone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	</a:t>
            </a: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</a:rPr>
              <a:t>-Dobre praktyki („na zapas”, czy „akurat”)</a:t>
            </a:r>
          </a:p>
          <a:p>
            <a:pPr algn="l">
              <a:buFontTx/>
              <a:buNone/>
            </a:pP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</a:rPr>
              <a:t>	-Doświadczenia… </a:t>
            </a:r>
          </a:p>
          <a:p>
            <a:pPr algn="l">
              <a:buFontTx/>
              <a:buNone/>
            </a:pP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</a:rPr>
              <a:t>	-Wnioski i opinie…</a:t>
            </a:r>
          </a:p>
          <a:p>
            <a:pPr algn="l">
              <a:buFontTx/>
              <a:buNone/>
            </a:pPr>
            <a:endParaRPr lang="pl-PL" sz="2600" dirty="0">
              <a:solidFill>
                <a:srgbClr val="000066"/>
              </a:solidFill>
              <a:latin typeface="Arial Narrow" pitchFamily="34" charset="0"/>
            </a:endParaRPr>
          </a:p>
          <a:p>
            <a:pPr algn="l">
              <a:buFontTx/>
              <a:buNone/>
            </a:pP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			</a:t>
            </a:r>
            <a:r>
              <a:rPr lang="pl-PL" sz="2200" i="1" dirty="0">
                <a:solidFill>
                  <a:srgbClr val="A50021"/>
                </a:solidFill>
                <a:latin typeface="Arial Narrow" pitchFamily="34" charset="0"/>
              </a:rPr>
              <a:t>Ćwiczenia z wykorzystaniem flipchartu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8CF1480-1E29-47CC-9259-A39FD38DF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78646021-BA16-44B9-A10B-A17E79007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82689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3479519" y="1484784"/>
            <a:ext cx="565212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Ćwiczenie i dobre praktyki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99792" y="957626"/>
            <a:ext cx="666023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 zainteresuje inwestora w mojej gminie?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536" y="2537005"/>
            <a:ext cx="8352928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pl-PL" sz="2200" b="1" dirty="0">
                <a:solidFill>
                  <a:srgbClr val="A50021"/>
                </a:solidFill>
                <a:latin typeface="Arial Narrow" pitchFamily="34" charset="0"/>
              </a:rPr>
              <a:t>Dyskusja z wykorzystaniem flipchartu: </a:t>
            </a:r>
            <a:endParaRPr lang="pl-PL" sz="2200" dirty="0">
              <a:solidFill>
                <a:srgbClr val="000066"/>
              </a:solidFill>
              <a:latin typeface="Arial Narrow" pitchFamily="34" charset="0"/>
            </a:endParaRPr>
          </a:p>
          <a:p>
            <a:pPr algn="l">
              <a:buFontTx/>
              <a:buNone/>
            </a:pP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</a:rPr>
              <a:t>	-Strefa przemysłowa, czy teren inwestycyjny? Wielu 			inwestorów, czy jeden inwestor?</a:t>
            </a:r>
          </a:p>
          <a:p>
            <a:pPr algn="l">
              <a:buFontTx/>
              <a:buNone/>
            </a:pPr>
            <a:r>
              <a:rPr lang="pl-PL" sz="2200" i="1" dirty="0">
                <a:solidFill>
                  <a:srgbClr val="000066"/>
                </a:solidFill>
                <a:latin typeface="Arial Narrow" pitchFamily="34" charset="0"/>
              </a:rPr>
              <a:t>	-Za i przeciw powstawaniu stref przemysłowych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AC4F956-CDD0-4218-90D0-4935A5148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1F9F0CD-1E4D-4C9A-9D1A-1840253A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54811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1972183" y="1565627"/>
            <a:ext cx="7164288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Gestorzy infrastruktur – energia elektryczna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35696" y="889556"/>
            <a:ext cx="7596336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Z kim rozmawiać prowadząc projekt inwestycyjny?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1988840"/>
            <a:ext cx="8352928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endParaRPr lang="pl-PL" sz="2600" dirty="0">
              <a:solidFill>
                <a:srgbClr val="000066"/>
              </a:solidFill>
              <a:latin typeface="Arial Narrow" pitchFamily="34" charset="0"/>
            </a:endParaRPr>
          </a:p>
          <a:p>
            <a:pPr algn="l">
              <a:buFontTx/>
              <a:buNone/>
            </a:pP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-Operator infrastruktur energetycznych w gminie</a:t>
            </a:r>
          </a:p>
          <a:p>
            <a:pPr algn="l">
              <a:buFontTx/>
              <a:buNone/>
            </a:pP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-Cykl inwestycyjny przedsiębiorstw dostarczających energię elektryczną</a:t>
            </a:r>
          </a:p>
          <a:p>
            <a:pPr algn="l">
              <a:buFontTx/>
              <a:buNone/>
            </a:pP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-Możliwości rozbudowy energii infrastruktur energetycznych 	na potrzeby inwestorów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5E61B67-6D98-417B-9120-6752CA5E5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29FFDA5F-0552-425B-8922-98C3F233C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76954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1979712" y="1772816"/>
            <a:ext cx="7164288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Gestorzy infrastruktur – gaz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35696" y="1120251"/>
            <a:ext cx="7596336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Z kim rozmawiać prowadząc projekt inwestycyjny?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536" y="2204864"/>
            <a:ext cx="8352928" cy="2696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endParaRPr lang="pl-PL" sz="2600" dirty="0">
              <a:solidFill>
                <a:srgbClr val="000066"/>
              </a:solidFill>
              <a:latin typeface="Arial Narrow" pitchFamily="34" charset="0"/>
            </a:endParaRPr>
          </a:p>
          <a:p>
            <a:pPr algn="l">
              <a:buFontTx/>
              <a:buNone/>
            </a:pP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-Operator infrastruktur gazowych na terenie gminy / strefy</a:t>
            </a:r>
          </a:p>
          <a:p>
            <a:pPr algn="l">
              <a:buFontTx/>
              <a:buNone/>
            </a:pP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-Cykl inwestycyjny przedsiębiorstw dostarczających gaz 	</a:t>
            </a:r>
          </a:p>
          <a:p>
            <a:pPr algn="l">
              <a:buFontTx/>
              <a:buNone/>
            </a:pP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-Możliwości rozbudowy infrastruktur gazowych na potrzeby 		inwestorów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9C57518-77FD-4075-8DFA-12C36C1AD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BC18C9CE-2650-48E9-982E-51C24AA3E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5080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371600"/>
            <a:ext cx="8712968" cy="4433664"/>
          </a:xfrm>
        </p:spPr>
        <p:txBody>
          <a:bodyPr>
            <a:normAutofit fontScale="90000"/>
          </a:bodyPr>
          <a:lstStyle/>
          <a:p>
            <a:pPr algn="l"/>
            <a:r>
              <a:rPr lang="pl-PL" sz="2700" b="1" dirty="0">
                <a:solidFill>
                  <a:srgbClr val="000066"/>
                </a:solidFill>
                <a:latin typeface="Arial Narrow" pitchFamily="34" charset="0"/>
              </a:rPr>
              <a:t>           Program szkolenia w Kraków dn. 14.9.2017 roku</a:t>
            </a:r>
            <a:br>
              <a:rPr lang="pl-PL" sz="2700" b="1" dirty="0">
                <a:solidFill>
                  <a:srgbClr val="A50021"/>
                </a:solidFill>
                <a:latin typeface="Arial Narrow" pitchFamily="34" charset="0"/>
              </a:rPr>
            </a:br>
            <a:br>
              <a:rPr lang="pl-PL" sz="2700" b="1" dirty="0">
                <a:solidFill>
                  <a:srgbClr val="A50021"/>
                </a:solidFill>
                <a:latin typeface="Arial Narrow" pitchFamily="34" charset="0"/>
              </a:rPr>
            </a:br>
            <a:br>
              <a:rPr lang="pl-PL" sz="24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400" dirty="0">
                <a:solidFill>
                  <a:srgbClr val="000066"/>
                </a:solidFill>
                <a:latin typeface="Arial Narrow" pitchFamily="34" charset="0"/>
              </a:rPr>
              <a:t>	</a:t>
            </a:r>
            <a:r>
              <a:rPr lang="pl-PL" sz="2700" dirty="0">
                <a:solidFill>
                  <a:srgbClr val="A50021"/>
                </a:solidFill>
                <a:latin typeface="Arial Narrow" pitchFamily="34" charset="0"/>
              </a:rPr>
              <a:t>-</a:t>
            </a:r>
            <a:r>
              <a:rPr lang="pl-PL" sz="2700" b="1" dirty="0">
                <a:solidFill>
                  <a:srgbClr val="A50021"/>
                </a:solidFill>
                <a:latin typeface="Arial Narrow" pitchFamily="34" charset="0"/>
              </a:rPr>
              <a:t>Małopolska jako wiodący obszar imigracyjny – wdrażanie 	dobrych praktyk w procesie zatrudniania cudzoziemców</a:t>
            </a:r>
            <a:r>
              <a:rPr lang="pl-PL" sz="2700" dirty="0">
                <a:solidFill>
                  <a:srgbClr val="A50021"/>
                </a:solidFill>
                <a:latin typeface="Arial Narrow" pitchFamily="34" charset="0"/>
              </a:rPr>
              <a:t> </a:t>
            </a:r>
            <a:r>
              <a:rPr lang="pl-PL" sz="2700" dirty="0">
                <a:solidFill>
                  <a:srgbClr val="000066"/>
                </a:solidFill>
                <a:latin typeface="Arial Narrow" pitchFamily="34" charset="0"/>
              </a:rPr>
              <a:t>			Dyrektor Wydziału Spraw Obywatelskich i Cudzoziemców 				Adam Spyra.</a:t>
            </a:r>
            <a:br>
              <a:rPr lang="pl-PL" sz="2700" dirty="0">
                <a:solidFill>
                  <a:srgbClr val="000066"/>
                </a:solidFill>
                <a:latin typeface="Arial Narrow" pitchFamily="34" charset="0"/>
              </a:rPr>
            </a:br>
            <a:br>
              <a:rPr lang="pl-PL" sz="27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700" dirty="0">
                <a:solidFill>
                  <a:srgbClr val="000066"/>
                </a:solidFill>
                <a:latin typeface="Arial Narrow" pitchFamily="34" charset="0"/>
              </a:rPr>
              <a:t> 	</a:t>
            </a:r>
            <a:r>
              <a:rPr lang="pl-PL" sz="2700" dirty="0">
                <a:solidFill>
                  <a:srgbClr val="A50021"/>
                </a:solidFill>
                <a:latin typeface="Arial Narrow" pitchFamily="34" charset="0"/>
              </a:rPr>
              <a:t>-</a:t>
            </a:r>
            <a:r>
              <a:rPr lang="pl-PL" sz="2700" b="1" dirty="0">
                <a:solidFill>
                  <a:srgbClr val="A50021"/>
                </a:solidFill>
                <a:latin typeface="Arial Narrow" pitchFamily="34" charset="0"/>
              </a:rPr>
              <a:t>Partnerzy w obsłudze projektów inwestycyjnych w gminie: </a:t>
            </a:r>
            <a:br>
              <a:rPr lang="pl-PL" sz="2700" b="1" dirty="0">
                <a:solidFill>
                  <a:srgbClr val="A50021"/>
                </a:solidFill>
                <a:latin typeface="Arial Narrow" pitchFamily="34" charset="0"/>
              </a:rPr>
            </a:br>
            <a:r>
              <a:rPr lang="pl-PL" sz="2700" b="1" dirty="0">
                <a:solidFill>
                  <a:srgbClr val="A50021"/>
                </a:solidFill>
                <a:latin typeface="Arial Narrow" pitchFamily="34" charset="0"/>
              </a:rPr>
              <a:t>		urząd-mieszkańcy-Przedsiębiorcy</a:t>
            </a:r>
            <a:r>
              <a:rPr lang="pl-PL" sz="2700" dirty="0">
                <a:solidFill>
                  <a:srgbClr val="A50021"/>
                </a:solidFill>
                <a:latin typeface="Arial Narrow" pitchFamily="34" charset="0"/>
              </a:rPr>
              <a:t>.</a:t>
            </a:r>
            <a:br>
              <a:rPr lang="de-DE" sz="2700" dirty="0">
                <a:solidFill>
                  <a:srgbClr val="A50021"/>
                </a:solidFill>
                <a:latin typeface="Arial Narrow" pitchFamily="34" charset="0"/>
              </a:rPr>
            </a:br>
            <a:r>
              <a:rPr lang="pl-PL" sz="2700" dirty="0">
                <a:solidFill>
                  <a:srgbClr val="A50021"/>
                </a:solidFill>
                <a:latin typeface="Arial Narrow" pitchFamily="34" charset="0"/>
              </a:rPr>
              <a:t>	-</a:t>
            </a:r>
            <a:r>
              <a:rPr lang="pl-PL" sz="2700" b="1" dirty="0">
                <a:solidFill>
                  <a:srgbClr val="A50021"/>
                </a:solidFill>
                <a:latin typeface="Arial Narrow" pitchFamily="34" charset="0"/>
              </a:rPr>
              <a:t>Zasady przyłączenia budowy sieci energetycznych i gazowych </a:t>
            </a:r>
            <a:br>
              <a:rPr lang="pl-PL" sz="2700" b="1" dirty="0">
                <a:solidFill>
                  <a:srgbClr val="A50021"/>
                </a:solidFill>
                <a:latin typeface="Arial Narrow" pitchFamily="34" charset="0"/>
              </a:rPr>
            </a:br>
            <a:r>
              <a:rPr lang="pl-PL" sz="2700" b="1" dirty="0">
                <a:solidFill>
                  <a:srgbClr val="A50021"/>
                </a:solidFill>
                <a:latin typeface="Arial Narrow" pitchFamily="34" charset="0"/>
              </a:rPr>
              <a:t>		dla stref.</a:t>
            </a:r>
            <a:br>
              <a:rPr lang="pl-PL" sz="2700" b="1" dirty="0">
                <a:solidFill>
                  <a:srgbClr val="A50021"/>
                </a:solidFill>
                <a:latin typeface="Arial Narrow" pitchFamily="34" charset="0"/>
              </a:rPr>
            </a:br>
            <a:r>
              <a:rPr lang="pl-PL" sz="2700" b="1" dirty="0">
                <a:solidFill>
                  <a:srgbClr val="A50021"/>
                </a:solidFill>
                <a:latin typeface="Arial Narrow" pitchFamily="34" charset="0"/>
              </a:rPr>
              <a:t>	-Potrzeby inwestora a możliwości gminy. Oczekiwania 			dostępności komunikacyjnej dla stref przemysłowych</a:t>
            </a:r>
            <a:r>
              <a:rPr lang="pl-PL" sz="2700" b="1" dirty="0">
                <a:solidFill>
                  <a:srgbClr val="000066"/>
                </a:solidFill>
                <a:latin typeface="Arial Narrow" pitchFamily="34" charset="0"/>
              </a:rPr>
              <a:t>. </a:t>
            </a:r>
            <a:br>
              <a:rPr lang="pl-PL" sz="2700" dirty="0">
                <a:solidFill>
                  <a:srgbClr val="000066"/>
                </a:solidFill>
                <a:latin typeface="Arial Narrow" pitchFamily="34" charset="0"/>
              </a:rPr>
            </a:br>
            <a:br>
              <a:rPr lang="pl-PL" sz="27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700" dirty="0">
                <a:solidFill>
                  <a:srgbClr val="000066"/>
                </a:solidFill>
                <a:latin typeface="Arial Narrow" pitchFamily="34" charset="0"/>
              </a:rPr>
              <a:t>	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304CEE6-76C6-4417-BB1A-FF57CD6F8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6199AEA2-30CF-4E99-AF77-68A3283D1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3996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1979712" y="1484784"/>
            <a:ext cx="7164288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Gestorzy infrastruktur – inne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63688" y="889556"/>
            <a:ext cx="7596336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Z kim rozmawiać prowadząc projekt inwestycyjny?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1843197"/>
            <a:ext cx="8352928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endParaRPr lang="pl-PL" sz="2600" dirty="0">
              <a:solidFill>
                <a:srgbClr val="000066"/>
              </a:solidFill>
              <a:latin typeface="Arial Narrow" pitchFamily="34" charset="0"/>
            </a:endParaRPr>
          </a:p>
          <a:p>
            <a:pPr algn="l">
              <a:buFontTx/>
              <a:buNone/>
            </a:pP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Zależnie od RODZAJU przedsięwzięcia, oczekiwana 			wydolność oraz rodzaje infrastruktur mogą się 		zmieniać</a:t>
            </a:r>
          </a:p>
          <a:p>
            <a:pPr algn="l">
              <a:buFontTx/>
              <a:buNone/>
            </a:pPr>
            <a:endParaRPr lang="pl-PL" sz="2600" dirty="0">
              <a:solidFill>
                <a:srgbClr val="000066"/>
              </a:solidFill>
              <a:latin typeface="Arial Narrow" pitchFamily="34" charset="0"/>
            </a:endParaRPr>
          </a:p>
          <a:p>
            <a:pPr algn="l">
              <a:buFontTx/>
              <a:buNone/>
            </a:pP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Określanie POTRZEB inwestorów i KONTAKTY z gestorami 		mediów są jednym z najważniejszych zadań 			zespołów obsługujących projekt inwestycyjny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237459C-28AD-4AE9-A7F8-9145A19DE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11A9B88E-EF19-45C9-AEB1-5C4EC45B2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1045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3419872" y="1556792"/>
            <a:ext cx="5724128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Gestorzy infrastruktur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63688" y="940232"/>
            <a:ext cx="7596336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Z kim rozmawiać prowadząc projekt inwestycyjny?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2276872"/>
            <a:ext cx="8352928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pl-PL" sz="2600" i="1" dirty="0">
                <a:solidFill>
                  <a:srgbClr val="000066"/>
                </a:solidFill>
                <a:latin typeface="Arial Narrow" pitchFamily="34" charset="0"/>
              </a:rPr>
              <a:t>Ćwiczenie:</a:t>
            </a:r>
            <a:endParaRPr lang="pl-PL" sz="2600" dirty="0">
              <a:solidFill>
                <a:srgbClr val="000066"/>
              </a:solidFill>
              <a:latin typeface="Arial Narrow" pitchFamily="34" charset="0"/>
            </a:endParaRPr>
          </a:p>
          <a:p>
            <a:pPr algn="l">
              <a:buFontTx/>
              <a:buNone/>
            </a:pP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	</a:t>
            </a:r>
            <a:r>
              <a:rPr lang="pl-PL" sz="2600" i="1" dirty="0">
                <a:solidFill>
                  <a:srgbClr val="000066"/>
                </a:solidFill>
                <a:latin typeface="Arial Narrow" pitchFamily="34" charset="0"/>
              </a:rPr>
              <a:t>-Określanie oczekiwanych infrastruktur wg rodzaju 			specjalności strefy przemysłowej</a:t>
            </a:r>
          </a:p>
          <a:p>
            <a:pPr algn="l">
              <a:buFontTx/>
              <a:buNone/>
            </a:pPr>
            <a:endParaRPr lang="pl-PL" sz="2600" dirty="0">
              <a:solidFill>
                <a:srgbClr val="000066"/>
              </a:solidFill>
              <a:latin typeface="Arial Narrow" pitchFamily="34" charset="0"/>
            </a:endParaRPr>
          </a:p>
          <a:p>
            <a:pPr algn="l">
              <a:buFontTx/>
              <a:buNone/>
            </a:pP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			</a:t>
            </a:r>
            <a:r>
              <a:rPr lang="pl-PL" sz="2600" b="1" dirty="0">
                <a:solidFill>
                  <a:srgbClr val="000066"/>
                </a:solidFill>
                <a:latin typeface="Arial Narrow" pitchFamily="34" charset="0"/>
              </a:rPr>
              <a:t>Załącznik nr 2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F15F4AC-25C7-454F-9804-790E3DD3C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2993A0FE-7332-4FCA-8B9E-93AB9FC6A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43493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6996" y="1844824"/>
            <a:ext cx="7330008" cy="3569568"/>
          </a:xfrm>
        </p:spPr>
        <p:txBody>
          <a:bodyPr>
            <a:normAutofit fontScale="90000"/>
          </a:bodyPr>
          <a:lstStyle/>
          <a:p>
            <a:pPr algn="l"/>
            <a:br>
              <a:rPr lang="pl-PL" sz="28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800" b="1" dirty="0">
                <a:solidFill>
                  <a:srgbClr val="A50021"/>
                </a:solidFill>
                <a:latin typeface="Arial Narrow" pitchFamily="34" charset="0"/>
              </a:rPr>
              <a:t>Dyskusja z wykorzystaniem flipchartu:  </a:t>
            </a:r>
            <a:br>
              <a:rPr lang="pl-PL" sz="2800" b="1" dirty="0">
                <a:solidFill>
                  <a:srgbClr val="000066"/>
                </a:solidFill>
                <a:latin typeface="Arial Narrow" pitchFamily="34" charset="0"/>
              </a:rPr>
            </a:br>
            <a:br>
              <a:rPr lang="pl-PL" sz="2800" b="1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800" b="1" i="1" dirty="0">
                <a:solidFill>
                  <a:srgbClr val="000066"/>
                </a:solidFill>
                <a:latin typeface="Arial Narrow" pitchFamily="34" charset="0"/>
              </a:rPr>
              <a:t>-</a:t>
            </a:r>
            <a:r>
              <a:rPr lang="pl-PL" sz="2800" i="1" dirty="0">
                <a:solidFill>
                  <a:srgbClr val="000066"/>
                </a:solidFill>
                <a:latin typeface="Arial Narrow" pitchFamily="34" charset="0"/>
              </a:rPr>
              <a:t>Jakie informację są mi niezbędne, by rozmawiać z gestorami infrastruktur potrzebnych do obsłużenia inwestycji? </a:t>
            </a:r>
            <a:br>
              <a:rPr lang="pl-PL" sz="2800" i="1" dirty="0">
                <a:solidFill>
                  <a:srgbClr val="000066"/>
                </a:solidFill>
                <a:latin typeface="Arial Narrow" pitchFamily="34" charset="0"/>
              </a:rPr>
            </a:br>
            <a:br>
              <a:rPr lang="pl-PL" sz="2800" i="1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800" i="1" dirty="0">
                <a:solidFill>
                  <a:srgbClr val="000066"/>
                </a:solidFill>
                <a:latin typeface="Arial Narrow" pitchFamily="34" charset="0"/>
              </a:rPr>
              <a:t>-Wymiana doświadczeń i dobrych praktyk</a:t>
            </a:r>
            <a:br>
              <a:rPr lang="de-DE" sz="2800" dirty="0">
                <a:solidFill>
                  <a:srgbClr val="000066"/>
                </a:solidFill>
                <a:latin typeface="Arial Narrow" pitchFamily="34" charset="0"/>
              </a:rPr>
            </a:br>
            <a:br>
              <a:rPr lang="pl-PL" sz="2800" dirty="0">
                <a:solidFill>
                  <a:srgbClr val="000066"/>
                </a:solidFill>
                <a:latin typeface="Arial Narrow" pitchFamily="34" charset="0"/>
              </a:rPr>
            </a:br>
            <a:endParaRPr lang="pl-PL" sz="280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invGray">
          <a:xfrm>
            <a:off x="4434885" y="1043781"/>
            <a:ext cx="4724400" cy="50323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pl-PL" sz="2800" b="1" i="1" dirty="0">
                <a:solidFill>
                  <a:schemeClr val="bg1"/>
                </a:solidFill>
              </a:rPr>
              <a:t>Warsztat, ćwiczenia, dyskusja</a:t>
            </a:r>
            <a:endParaRPr lang="de-DE" sz="2800" b="1" i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8F33F7E-0BC6-4D45-AC00-05B7970D2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CB673539-77CE-4A60-A46A-4730E746B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4838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71600"/>
            <a:ext cx="7520880" cy="3124200"/>
          </a:xfrm>
        </p:spPr>
        <p:txBody>
          <a:bodyPr/>
          <a:lstStyle/>
          <a:p>
            <a:pPr algn="l"/>
            <a:br>
              <a:rPr lang="pl-PL" sz="24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800" b="1" dirty="0">
                <a:solidFill>
                  <a:srgbClr val="A50021"/>
                </a:solidFill>
                <a:latin typeface="Arial Narrow" pitchFamily="34" charset="0"/>
              </a:rPr>
              <a:t>4. </a:t>
            </a:r>
            <a:r>
              <a:rPr lang="pl-PL" sz="2800" dirty="0">
                <a:solidFill>
                  <a:srgbClr val="A50021"/>
                </a:solidFill>
                <a:latin typeface="Arial Narrow" pitchFamily="34" charset="0"/>
              </a:rPr>
              <a:t>Potrzeby inwestora a możliwości gminy. 	Oczekiwania dostępności komunikacyjnej </a:t>
            </a:r>
            <a:br>
              <a:rPr lang="pl-PL" sz="2800" dirty="0">
                <a:solidFill>
                  <a:srgbClr val="A50021"/>
                </a:solidFill>
                <a:latin typeface="Arial Narrow" pitchFamily="34" charset="0"/>
              </a:rPr>
            </a:br>
            <a:r>
              <a:rPr lang="pl-PL" sz="2800" dirty="0">
                <a:solidFill>
                  <a:srgbClr val="A50021"/>
                </a:solidFill>
                <a:latin typeface="Arial Narrow" pitchFamily="34" charset="0"/>
              </a:rPr>
              <a:t>	dla stref przemysłowych.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D934C5E-EB47-418B-AE01-AC6D4FC16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D5A0F791-6699-42C0-A6E2-6C9929B9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4385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3491880" y="1268760"/>
            <a:ext cx="565212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Jak określić oczekiwania partnerów?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1560" y="2103091"/>
            <a:ext cx="7776864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pl-PL" sz="2600" b="1" dirty="0">
                <a:solidFill>
                  <a:srgbClr val="A50021"/>
                </a:solidFill>
                <a:latin typeface="Arial Narrow" pitchFamily="34" charset="0"/>
              </a:rPr>
              <a:t>Ucz się swoich partnerów!</a:t>
            </a:r>
          </a:p>
          <a:p>
            <a:pPr>
              <a:buFontTx/>
              <a:buNone/>
            </a:pPr>
            <a:endParaRPr lang="pl-PL" sz="2600" b="1" dirty="0">
              <a:solidFill>
                <a:srgbClr val="000066"/>
              </a:solidFill>
              <a:latin typeface="Arial Narrow" pitchFamily="34" charset="0"/>
            </a:endParaRPr>
          </a:p>
          <a:p>
            <a:pPr algn="l">
              <a:buFontTx/>
              <a:buNone/>
            </a:pP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Zastanów się,</a:t>
            </a:r>
            <a:r>
              <a:rPr lang="pl-PL" sz="2600" b="1" dirty="0">
                <a:solidFill>
                  <a:srgbClr val="000066"/>
                </a:solidFill>
                <a:latin typeface="Arial Narrow" pitchFamily="34" charset="0"/>
              </a:rPr>
              <a:t> jak GROMADZIĆ WIEDZĘ WE WŁASNEJ ORGANIZACJI, </a:t>
            </a: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od tego będzie zależał sukces obsługi projektów inwestycyjnych…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08104" y="670308"/>
            <a:ext cx="449999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Na co zwracać uwagę?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B082349-A78A-448C-A07C-C28420AC7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A25EFAD4-1DB3-4A52-9E81-7DD994BA4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77712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M2 S1 16-24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3491880" y="1124744"/>
            <a:ext cx="565212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Jak określić oczekiwania inwestora?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23928" y="586418"/>
            <a:ext cx="536408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 zainteresowało w mojej gminie?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1916832"/>
            <a:ext cx="7772400" cy="4176464"/>
          </a:xfrm>
          <a:prstGeom prst="rect">
            <a:avLst/>
          </a:prstGeom>
          <a:noFill/>
          <a:ln/>
        </p:spPr>
        <p:txBody>
          <a:bodyPr vert="horz" lIns="92075" tIns="46038" rIns="92075" bIns="4603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buFontTx/>
              <a:buNone/>
            </a:pP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Wiesz już, jak ważne w praktyce obsługi oferty jest, gdy…</a:t>
            </a:r>
          </a:p>
          <a:p>
            <a:pPr algn="l">
              <a:lnSpc>
                <a:spcPct val="90000"/>
              </a:lnSpc>
              <a:buFontTx/>
              <a:buNone/>
            </a:pPr>
            <a:endParaRPr lang="pl-PL" sz="2200" b="1" dirty="0">
              <a:solidFill>
                <a:srgbClr val="000066"/>
              </a:solidFill>
              <a:latin typeface="Arial Narrow" pitchFamily="34" charset="0"/>
            </a:endParaRP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ü"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	Starajmy się zrozumieć potrzeby inwestora. </a:t>
            </a:r>
            <a:r>
              <a:rPr lang="pl-PL" sz="2200" u="sng" dirty="0">
                <a:solidFill>
                  <a:srgbClr val="000066"/>
                </a:solidFill>
                <a:latin typeface="Arial Narrow" pitchFamily="34" charset="0"/>
              </a:rPr>
              <a:t>Jego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 			</a:t>
            </a:r>
            <a:r>
              <a:rPr lang="pl-PL" sz="2200" u="sng" dirty="0">
                <a:solidFill>
                  <a:srgbClr val="000066"/>
                </a:solidFill>
                <a:latin typeface="Arial Narrow" pitchFamily="34" charset="0"/>
              </a:rPr>
              <a:t>celem jest zawsze osiągnięcie zysku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.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Char char="ü"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	Eksponujmy w opracowywanej ofercie </a:t>
            </a:r>
            <a:r>
              <a:rPr lang="pl-PL" sz="2200" u="sng" dirty="0">
                <a:solidFill>
                  <a:srgbClr val="000066"/>
                </a:solidFill>
                <a:latin typeface="Arial Narrow" pitchFamily="34" charset="0"/>
              </a:rPr>
              <a:t>nasze przewagi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br>
              <a:rPr lang="pl-PL" sz="22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		nad gminami/regionami z którymi konkurujemy </a:t>
            </a:r>
            <a:br>
              <a:rPr lang="pl-PL" sz="22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		o pozyskanie inwestycji 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Char char="ü"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	Wymieniajmy </a:t>
            </a:r>
            <a:r>
              <a:rPr lang="pl-PL" sz="2200" u="sng" dirty="0">
                <a:solidFill>
                  <a:srgbClr val="000066"/>
                </a:solidFill>
                <a:latin typeface="Arial Narrow" pitchFamily="34" charset="0"/>
              </a:rPr>
              <a:t>wymierne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korzyści, jakie odniesie 			inwestor zagraniczny jeżeli zainwestuje </a:t>
            </a:r>
            <a:br>
              <a:rPr lang="pl-PL" sz="22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		w naszej gminie.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Char char="ü"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	Znamy </a:t>
            </a:r>
            <a:r>
              <a:rPr lang="pl-PL" sz="2200" u="sng" dirty="0">
                <a:solidFill>
                  <a:srgbClr val="000066"/>
                </a:solidFill>
                <a:latin typeface="Arial Narrow" pitchFamily="34" charset="0"/>
              </a:rPr>
              <a:t>możliwości rynku pracy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i instytucji mogący 			wspierać kadry zatrudniane przez inwestora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362E82C-0F9B-4485-A7D1-8C7113FD3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EA16D74D-A35D-45F8-A66D-1377A0202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443908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M2 S1 16-24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3495758" y="1432992"/>
            <a:ext cx="565212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Oczekiwania…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79912" y="908720"/>
            <a:ext cx="536408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 zainteresowało w mojej gminie?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2276872"/>
            <a:ext cx="7772400" cy="3672408"/>
          </a:xfrm>
          <a:prstGeom prst="rect">
            <a:avLst/>
          </a:prstGeom>
          <a:noFill/>
          <a:ln/>
        </p:spPr>
        <p:txBody>
          <a:bodyPr vert="horz" lIns="92075" tIns="46038" rIns="92075" bIns="4603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buFontTx/>
              <a:buNone/>
            </a:pP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A czy oczekiwania INWESTORA zawsze są zgodne z oczekiwaniami SPOŁECZNOŚCI LOKALNEJ?</a:t>
            </a:r>
          </a:p>
          <a:p>
            <a:pPr algn="l">
              <a:lnSpc>
                <a:spcPct val="90000"/>
              </a:lnSpc>
              <a:buFontTx/>
              <a:buNone/>
            </a:pPr>
            <a:endParaRPr lang="pl-PL" sz="2200" b="1" dirty="0">
              <a:solidFill>
                <a:srgbClr val="000066"/>
              </a:solidFill>
              <a:latin typeface="Arial Narrow" pitchFamily="34" charset="0"/>
            </a:endParaRPr>
          </a:p>
          <a:p>
            <a:pPr algn="l">
              <a:lnSpc>
                <a:spcPct val="90000"/>
              </a:lnSpc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Inwestor chce głównie ZYSKU, a czego chcą OBYWATELE?		</a:t>
            </a:r>
          </a:p>
          <a:p>
            <a:pPr algn="l">
              <a:lnSpc>
                <a:spcPct val="90000"/>
              </a:lnSpc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Szuka WYMIERNYCH KORZYŚCI, ale czy nie są one czasem w sprzeczności z KORZYŚCIAMI SPOŁECZNOŚCI LOKALNEJ?	</a:t>
            </a:r>
          </a:p>
          <a:p>
            <a:pPr algn="l">
              <a:lnSpc>
                <a:spcPct val="90000"/>
              </a:lnSpc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Chce tanich pracowników, ale czy SPOŁECZNOŚĆ LOKALNA chce pracować za darmo?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C50F897-23F2-4263-9533-F3709B984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1FE6AAD-50FA-40B3-AE4F-E5E7BAB6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44301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3491880" y="1484784"/>
            <a:ext cx="565212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Jak określić oczekiwania partnerów?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2204864"/>
            <a:ext cx="7344816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pl-PL" sz="2600" b="1" dirty="0">
                <a:solidFill>
                  <a:srgbClr val="A50021"/>
                </a:solidFill>
                <a:latin typeface="Arial Narrow" pitchFamily="34" charset="0"/>
              </a:rPr>
              <a:t>Wskazując tereny inwestycyjne należy rozważyć ich uruchomienie w kontekście ich funkcji społecznych!</a:t>
            </a:r>
          </a:p>
          <a:p>
            <a:pPr algn="l">
              <a:buFontTx/>
              <a:buNone/>
            </a:pPr>
            <a:endParaRPr lang="pl-PL" sz="2600" b="1" dirty="0">
              <a:solidFill>
                <a:srgbClr val="A50021"/>
              </a:solidFill>
              <a:latin typeface="Arial Narrow" pitchFamily="34" charset="0"/>
            </a:endParaRPr>
          </a:p>
          <a:p>
            <a:pPr algn="l">
              <a:buFontTx/>
              <a:buNone/>
            </a:pP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Właściwości środowiskowo-rekreacyjnych</a:t>
            </a:r>
          </a:p>
          <a:p>
            <a:pPr algn="l">
              <a:buFontTx/>
              <a:buNone/>
            </a:pP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Walorów przyrodniczych </a:t>
            </a:r>
          </a:p>
          <a:p>
            <a:pPr algn="l">
              <a:buFontTx/>
              <a:buNone/>
            </a:pP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Wizerunkowych itp.</a:t>
            </a:r>
          </a:p>
          <a:p>
            <a:pPr algn="l">
              <a:buFontTx/>
              <a:buNone/>
            </a:pPr>
            <a:endParaRPr lang="pl-PL" sz="2600" dirty="0">
              <a:solidFill>
                <a:srgbClr val="000066"/>
              </a:solidFill>
              <a:latin typeface="Arial Narrow" pitchFamily="34" charset="0"/>
            </a:endParaRPr>
          </a:p>
          <a:p>
            <a:pPr>
              <a:buFontTx/>
              <a:buNone/>
            </a:pPr>
            <a:endParaRPr lang="pl-PL" sz="26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652120" y="868224"/>
            <a:ext cx="449999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Na co zwracać uwagę?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1A95060-5990-4FA3-9088-8F043F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F3AAA2A6-31CA-47AB-8400-11B0E07E4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15599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3131840" y="1542529"/>
            <a:ext cx="601216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Jak pogodzić oczekiwania partnerów?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1560" y="2348880"/>
            <a:ext cx="7273230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Budowanie partnerstw dla dobrego klimatu  wokół inwestycji zakłada uwzględnianie ROZMAITYCH punktów widzenia. </a:t>
            </a:r>
          </a:p>
          <a:p>
            <a:pPr algn="l">
              <a:buFontTx/>
              <a:buNone/>
            </a:pPr>
            <a:endParaRPr lang="pl-PL" sz="2600" dirty="0">
              <a:solidFill>
                <a:srgbClr val="000066"/>
              </a:solidFill>
              <a:latin typeface="Arial Narrow" pitchFamily="34" charset="0"/>
            </a:endParaRPr>
          </a:p>
          <a:p>
            <a:pPr algn="l">
              <a:buFontTx/>
              <a:buNone/>
            </a:pP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Droga dla inwestora może być zupełnie CZYMŚ INNYM niż dla mieszkańca danej gminy…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634794" y="980728"/>
            <a:ext cx="449999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Na co zwracać uwagę?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3DDDB3A-2DF9-45B2-A15D-57B5F7133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3B0C6CB6-292D-4B87-88CD-853566CF4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48110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3135718" y="1700808"/>
            <a:ext cx="601216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Jak pogodzić oczekiwania partnerów?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19572" y="2492896"/>
            <a:ext cx="7704856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Wybór lokalizacji terenów inwestycyjnych musi spełniać w możliwie wysokim stopni NIEKOLIZYJNOŚĆ z terenami o przeznaczeniu innym. </a:t>
            </a:r>
          </a:p>
          <a:p>
            <a:pPr algn="l">
              <a:buFontTx/>
              <a:buNone/>
            </a:pPr>
            <a:endParaRPr lang="pl-PL" sz="2200" dirty="0">
              <a:solidFill>
                <a:srgbClr val="000066"/>
              </a:solidFill>
              <a:latin typeface="Arial Narrow" pitchFamily="34" charset="0"/>
            </a:endParaRPr>
          </a:p>
          <a:p>
            <a:pPr algn="l">
              <a:buFontTx/>
              <a:buNone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Kolizje infrastruktur i uciążliwości spowodowane przez wykorzystanie terenów gminy na działalność przemysłową trzeba 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określać i rozwiązywać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na możliwie WSTĘPNYM ETAPIE przygotowania oferty inwestycyjnej</a:t>
            </a:r>
          </a:p>
          <a:p>
            <a:pPr algn="l">
              <a:buFontTx/>
              <a:buNone/>
            </a:pPr>
            <a:endParaRPr lang="pl-PL" sz="260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80112" y="1174521"/>
            <a:ext cx="449999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Na co zwracać uwagę?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7140409-6391-4BDD-900A-2FD228A06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EA49B0AE-18FB-461A-A5F6-FF864DCA2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5830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71600"/>
            <a:ext cx="7162800" cy="3124200"/>
          </a:xfrm>
        </p:spPr>
        <p:txBody>
          <a:bodyPr>
            <a:normAutofit fontScale="90000"/>
          </a:bodyPr>
          <a:lstStyle/>
          <a:p>
            <a:pPr algn="l"/>
            <a:br>
              <a:rPr lang="pl-PL" sz="24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3100" dirty="0">
                <a:solidFill>
                  <a:srgbClr val="A50021"/>
                </a:solidFill>
                <a:latin typeface="Arial Narrow" pitchFamily="34" charset="0"/>
              </a:rPr>
              <a:t>1. </a:t>
            </a:r>
            <a:r>
              <a:rPr lang="pl-PL" sz="3100" b="1" dirty="0">
                <a:solidFill>
                  <a:srgbClr val="A50021"/>
                </a:solidFill>
                <a:latin typeface="Arial Narrow" pitchFamily="34" charset="0"/>
              </a:rPr>
              <a:t>Małopolska jako wiodący obszar imigracyjny – 	wdrażanie dobrych praktyk w procesie 	zatrudniania cudzoziemców</a:t>
            </a:r>
            <a:r>
              <a:rPr lang="pl-PL" sz="3100" dirty="0">
                <a:solidFill>
                  <a:srgbClr val="A50021"/>
                </a:solidFill>
                <a:latin typeface="Arial Narrow" pitchFamily="34" charset="0"/>
              </a:rPr>
              <a:t> </a:t>
            </a:r>
            <a:br>
              <a:rPr lang="pl-PL" sz="2400" dirty="0">
                <a:solidFill>
                  <a:srgbClr val="000066"/>
                </a:solidFill>
                <a:latin typeface="Arial Narrow" pitchFamily="34" charset="0"/>
              </a:rPr>
            </a:br>
            <a:br>
              <a:rPr lang="pl-PL" sz="24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400" dirty="0">
                <a:solidFill>
                  <a:srgbClr val="000066"/>
                </a:solidFill>
                <a:latin typeface="Arial Narrow" pitchFamily="34" charset="0"/>
              </a:rPr>
              <a:t>	Dyrektor Wydziału Spraw Obywatelskich </a:t>
            </a:r>
            <a:br>
              <a:rPr lang="pl-PL" sz="24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400" dirty="0">
                <a:solidFill>
                  <a:srgbClr val="000066"/>
                </a:solidFill>
                <a:latin typeface="Arial Narrow" pitchFamily="34" charset="0"/>
              </a:rPr>
              <a:t>			i Cudzoziemców Adam Spyra.</a:t>
            </a:r>
            <a:br>
              <a:rPr lang="pl-PL" sz="24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400" dirty="0">
                <a:solidFill>
                  <a:srgbClr val="000066"/>
                </a:solidFill>
                <a:latin typeface="Arial Narrow" pitchFamily="34" charset="0"/>
              </a:rPr>
              <a:t>	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8DC02FA-FFDA-4C8F-BDE6-12630E302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9129CA72-AB2A-4BD2-B942-A27CD514D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677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684213" y="1989138"/>
            <a:ext cx="6119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pitchFamily="34" charset="0"/>
            </a:endParaRPr>
          </a:p>
        </p:txBody>
      </p:sp>
      <p:pic>
        <p:nvPicPr>
          <p:cNvPr id="5120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26" y="1989138"/>
            <a:ext cx="6985148" cy="211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invGray">
          <a:xfrm>
            <a:off x="2229479" y="1142466"/>
            <a:ext cx="6948264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Prawidłowa wizualizacja strefy przemysłowej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695605" y="606775"/>
            <a:ext cx="449999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Na co zwracać uwagę?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84213" y="4293096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0066"/>
                </a:solidFill>
                <a:latin typeface="Arial Narrow" pitchFamily="34" charset="0"/>
              </a:rPr>
              <a:t>Wcześniejsze zauważenie „punktów zapalnych” umożliwia podjęcie działań rekompensujących. </a:t>
            </a:r>
          </a:p>
          <a:p>
            <a:endParaRPr lang="pl-PL" sz="2000" dirty="0">
              <a:solidFill>
                <a:srgbClr val="000066"/>
              </a:solidFill>
              <a:latin typeface="Arial Narrow" pitchFamily="34" charset="0"/>
            </a:endParaRPr>
          </a:p>
          <a:p>
            <a:r>
              <a:rPr lang="pl-PL" sz="2000" dirty="0">
                <a:solidFill>
                  <a:srgbClr val="000066"/>
                </a:solidFill>
                <a:latin typeface="Arial Narrow" pitchFamily="34" charset="0"/>
              </a:rPr>
              <a:t>Uprzedzanie i rozwiązywanie konfliktów to NAJLEPSZA RECEPTA na budowę właściwego klimatu wokół inwestorów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20E3ECF-2797-4A8A-A1E4-92B87BC2E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7A64DF0F-3947-4A33-839B-8FD274BE8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2134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3491880" y="1484784"/>
            <a:ext cx="565212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Dostęp komunikacyjny…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15816" y="961564"/>
            <a:ext cx="666023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 zainteresuje inwestora w mojej gminie?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2420888"/>
            <a:ext cx="8352928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Przygotowując ofertę inwestycyjną należy zapewnić nie tylko 	dostępność komunikacyjną, ale również uwzględnić UCIĄŻLIWOŚCI i WPŁYW inwestycji </a:t>
            </a:r>
            <a:br>
              <a:rPr lang="pl-PL" sz="22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na infrastrukturę drogową. </a:t>
            </a:r>
          </a:p>
          <a:p>
            <a:pPr algn="l">
              <a:buFontTx/>
              <a:buNone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Dotyczy to 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dróg istniejących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, zmian 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natężenia ruchu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, 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bezpieczeństwa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br>
              <a:rPr lang="pl-PL" sz="22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i właściwych parametrów budowanych na potrzeby strefy przemysłowej odcinków infrastruktur drogowych (degradacja infrastruktur drogowych)</a:t>
            </a:r>
          </a:p>
          <a:p>
            <a:pPr algn="l">
              <a:buFontTx/>
              <a:buNone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Ewentualne ograniczenia wpływają na 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wybór oczekiwanych branż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dla których teren inwestycyjny jest przygotowywany…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1B34D77-AEEC-475A-9CB9-AEB7786BF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8AE4F278-36D1-497D-B2BB-2A42C233F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21369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3491880" y="1556792"/>
            <a:ext cx="565212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Dostęp komunikacyjny…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15816" y="1033572"/>
            <a:ext cx="666023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 zainteresuje inwestora w mojej gminie?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2420888"/>
            <a:ext cx="8352928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Należy bardzo poważnie podejść do przeprowadzenia KONSULTACJI SPOŁECZNYCH proponując rozwiązania odpowiadające oczekiwaniom społeczności lokalnej </a:t>
            </a:r>
          </a:p>
          <a:p>
            <a:pPr algn="l">
              <a:buFontTx/>
              <a:buNone/>
            </a:pPr>
            <a:endParaRPr lang="pl-PL" sz="2200" dirty="0">
              <a:solidFill>
                <a:srgbClr val="000066"/>
              </a:solidFill>
              <a:latin typeface="Arial Narrow" pitchFamily="34" charset="0"/>
            </a:endParaRPr>
          </a:p>
          <a:p>
            <a:pPr algn="l">
              <a:buFontTx/>
              <a:buNone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Decyzje o podjęciu „ryzykownych” społecznie inwestycji drogowych należy wesprzeć poważnymi analizami, które odpowiedzą na obawy przewidując </a:t>
            </a:r>
            <a:r>
              <a:rPr lang="pl-PL" sz="2200" b="1" dirty="0">
                <a:solidFill>
                  <a:srgbClr val="000066"/>
                </a:solidFill>
                <a:latin typeface="Arial Narrow" pitchFamily="34" charset="0"/>
              </a:rPr>
              <a:t>rozwiązania minimalizujące wpływ </a:t>
            </a: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infrastruktur drogowych na otoczenie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D10130B-296A-46FC-A276-0A64BE77D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D5BAD76F-593F-491D-A2E1-539911338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35646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3491880" y="1556792"/>
            <a:ext cx="565212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Dostęp komunikacyjny…</a:t>
            </a:r>
            <a:endParaRPr lang="pl-PL" sz="2400" dirty="0"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15816" y="1033572"/>
            <a:ext cx="666023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 zainteresuje inwestora w mojej gminie?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536" y="2348880"/>
            <a:ext cx="8352928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Przygotowując ofertę inwestycyjną należy uzgodnić warunki KOMUNIKACYJNE z gestorami infrastruktury drogowej (w tym warunki TECHNICZNE), zanim staną się one częścią naszej propozycji dla inwestora.</a:t>
            </a:r>
          </a:p>
          <a:p>
            <a:pPr algn="l">
              <a:buFontTx/>
              <a:buNone/>
            </a:pPr>
            <a:endParaRPr lang="pl-PL" sz="2200" dirty="0">
              <a:solidFill>
                <a:srgbClr val="000066"/>
              </a:solidFill>
              <a:latin typeface="Arial Narrow" pitchFamily="34" charset="0"/>
            </a:endParaRPr>
          </a:p>
          <a:p>
            <a:pPr algn="l">
              <a:buFontTx/>
              <a:buNone/>
            </a:pPr>
            <a:r>
              <a:rPr lang="pl-PL" sz="2200" dirty="0">
                <a:solidFill>
                  <a:srgbClr val="000066"/>
                </a:solidFill>
                <a:latin typeface="Arial Narrow" pitchFamily="34" charset="0"/>
              </a:rPr>
              <a:t>Podobnie jak w przypadku innych operatorów infrastruktur, należy rozpoznać MOŻLIWOŚCI i UWARUKOWANIA 	ewentualnych inwestycji, ofert partnerstwa itp.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FFE11D6-F117-45AD-A0B0-9C25E929E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BEB8275A-8339-4CAD-9FAC-D9E70217D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829844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2060848"/>
            <a:ext cx="6858000" cy="2489448"/>
          </a:xfrm>
        </p:spPr>
        <p:txBody>
          <a:bodyPr>
            <a:normAutofit/>
          </a:bodyPr>
          <a:lstStyle/>
          <a:p>
            <a:pPr algn="l"/>
            <a:br>
              <a:rPr lang="pl-PL" sz="26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600" b="1" dirty="0">
                <a:solidFill>
                  <a:srgbClr val="A50021"/>
                </a:solidFill>
                <a:latin typeface="Arial Narrow" pitchFamily="34" charset="0"/>
              </a:rPr>
              <a:t>Dyskusja z wykorzystaniem flipchartu:  </a:t>
            </a:r>
            <a:br>
              <a:rPr lang="pl-PL" sz="2600" b="1" dirty="0">
                <a:solidFill>
                  <a:srgbClr val="000066"/>
                </a:solidFill>
                <a:latin typeface="Arial Narrow" pitchFamily="34" charset="0"/>
              </a:rPr>
            </a:br>
            <a:br>
              <a:rPr lang="pl-PL" sz="2600" b="1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500" b="1" i="1" dirty="0">
                <a:solidFill>
                  <a:srgbClr val="000066"/>
                </a:solidFill>
                <a:latin typeface="Arial Narrow" pitchFamily="34" charset="0"/>
              </a:rPr>
              <a:t>-</a:t>
            </a:r>
            <a:r>
              <a:rPr lang="pl-PL" sz="2500" i="1" dirty="0">
                <a:solidFill>
                  <a:srgbClr val="000066"/>
                </a:solidFill>
                <a:latin typeface="Arial Narrow" pitchFamily="34" charset="0"/>
              </a:rPr>
              <a:t>Infrastruktura drogowa. Doświadczenia i praktyki </a:t>
            </a:r>
            <a:br>
              <a:rPr lang="pl-PL" sz="2500" i="1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500" i="1" dirty="0">
                <a:solidFill>
                  <a:srgbClr val="000066"/>
                </a:solidFill>
                <a:latin typeface="Arial Narrow" pitchFamily="34" charset="0"/>
              </a:rPr>
              <a:t>w obsłudze projektów inwestycyjnych.</a:t>
            </a:r>
            <a:br>
              <a:rPr lang="de-DE" sz="2600" i="1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600" dirty="0">
                <a:solidFill>
                  <a:srgbClr val="000066"/>
                </a:solidFill>
                <a:latin typeface="Arial Narrow" pitchFamily="34" charset="0"/>
              </a:rPr>
              <a:t>		</a:t>
            </a: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invGray">
          <a:xfrm>
            <a:off x="4419600" y="1371600"/>
            <a:ext cx="4724400" cy="50323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pl-PL" sz="2800" b="1" i="1">
                <a:solidFill>
                  <a:schemeClr val="bg1"/>
                </a:solidFill>
              </a:rPr>
              <a:t>Warsztat, ćwiczenia, dyskusja</a:t>
            </a:r>
            <a:endParaRPr lang="de-DE" sz="2800" b="1" i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0EB14B-87DD-4B5B-94A8-89D511960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2536721A-135E-4144-8BAF-F453DB954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7698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828800"/>
            <a:ext cx="6629400" cy="3124200"/>
          </a:xfrm>
        </p:spPr>
        <p:txBody>
          <a:bodyPr>
            <a:normAutofit/>
          </a:bodyPr>
          <a:lstStyle/>
          <a:p>
            <a:pPr algn="l"/>
            <a:r>
              <a:rPr lang="pl-PL" sz="2400" b="1" dirty="0">
                <a:solidFill>
                  <a:srgbClr val="A50021"/>
                </a:solidFill>
                <a:latin typeface="Arial Narrow" pitchFamily="34" charset="0"/>
              </a:rPr>
              <a:t>Dziękuję za uwagę… </a:t>
            </a:r>
            <a:br>
              <a:rPr lang="pl-PL" sz="2400" b="1" dirty="0">
                <a:solidFill>
                  <a:srgbClr val="A50021"/>
                </a:solidFill>
                <a:latin typeface="Arial Narrow" pitchFamily="34" charset="0"/>
              </a:rPr>
            </a:br>
            <a:br>
              <a:rPr lang="pl-PL" sz="24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400" dirty="0">
                <a:solidFill>
                  <a:srgbClr val="000066"/>
                </a:solidFill>
                <a:latin typeface="Arial Narrow" pitchFamily="34" charset="0"/>
              </a:rPr>
              <a:t>Zapraszam na następne spotkanie: </a:t>
            </a:r>
            <a:br>
              <a:rPr lang="pl-PL" sz="24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2400" dirty="0">
                <a:solidFill>
                  <a:srgbClr val="000066"/>
                </a:solidFill>
                <a:latin typeface="Arial Narrow" pitchFamily="34" charset="0"/>
              </a:rPr>
              <a:t>	</a:t>
            </a:r>
            <a:r>
              <a:rPr lang="pl-PL" sz="2400" i="1" dirty="0">
                <a:solidFill>
                  <a:srgbClr val="000066"/>
                </a:solidFill>
                <a:latin typeface="Arial Narrow" pitchFamily="34" charset="0"/>
              </a:rPr>
              <a:t>Podsumowanie MFOI 2017 (grudzień 2017)</a:t>
            </a:r>
            <a:br>
              <a:rPr lang="pl-PL" sz="1400" b="1" i="1" dirty="0">
                <a:solidFill>
                  <a:srgbClr val="A50021"/>
                </a:solidFill>
                <a:latin typeface="Arial Narrow" pitchFamily="34" charset="0"/>
              </a:rPr>
            </a:br>
            <a:br>
              <a:rPr lang="pl-PL" sz="1400" b="1" dirty="0">
                <a:solidFill>
                  <a:srgbClr val="A50021"/>
                </a:solidFill>
                <a:latin typeface="Arial Narrow" pitchFamily="34" charset="0"/>
              </a:rPr>
            </a:br>
            <a:r>
              <a:rPr lang="pl-PL" sz="1400" b="1" dirty="0">
                <a:solidFill>
                  <a:srgbClr val="A50021"/>
                </a:solidFill>
                <a:latin typeface="Arial Narrow" pitchFamily="34" charset="0"/>
              </a:rPr>
              <a:t>			</a:t>
            </a:r>
            <a:r>
              <a:rPr lang="pl-PL" sz="2800" b="1" dirty="0">
                <a:solidFill>
                  <a:srgbClr val="A50021"/>
                </a:solidFill>
                <a:latin typeface="Arial Narrow" pitchFamily="34" charset="0"/>
              </a:rPr>
              <a:t>Paweł Kolas</a:t>
            </a:r>
            <a:br>
              <a:rPr lang="pl-PL" sz="2800" dirty="0">
                <a:solidFill>
                  <a:srgbClr val="000066"/>
                </a:solidFill>
                <a:latin typeface="Arial Narrow" pitchFamily="34" charset="0"/>
              </a:rPr>
            </a:br>
            <a:r>
              <a:rPr lang="pl-PL" sz="1400" dirty="0">
                <a:solidFill>
                  <a:srgbClr val="000066"/>
                </a:solidFill>
                <a:latin typeface="Arial Narrow" pitchFamily="34" charset="0"/>
              </a:rPr>
              <a:t>	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C5E37-0E52-446E-BF07-A0951B00F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FFB67CC2-21B1-40C9-83D1-8F1035729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22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700808"/>
            <a:ext cx="7162800" cy="2794992"/>
          </a:xfrm>
        </p:spPr>
        <p:txBody>
          <a:bodyPr>
            <a:noAutofit/>
          </a:bodyPr>
          <a:lstStyle/>
          <a:p>
            <a:pPr algn="l"/>
            <a:br>
              <a:rPr lang="pl-PL" sz="2800" dirty="0">
                <a:solidFill>
                  <a:srgbClr val="A50021"/>
                </a:solidFill>
                <a:latin typeface="Arial Narrow" pitchFamily="34" charset="0"/>
              </a:rPr>
            </a:br>
            <a:r>
              <a:rPr lang="pl-PL" sz="2800" dirty="0">
                <a:solidFill>
                  <a:srgbClr val="A50021"/>
                </a:solidFill>
                <a:latin typeface="Arial Narrow" pitchFamily="34" charset="0"/>
              </a:rPr>
              <a:t>2. Partnerzy w obsłudze projektów inwestycyjnych </a:t>
            </a:r>
            <a:br>
              <a:rPr lang="pl-PL" sz="2800" dirty="0">
                <a:solidFill>
                  <a:srgbClr val="A50021"/>
                </a:solidFill>
                <a:latin typeface="Arial Narrow" pitchFamily="34" charset="0"/>
              </a:rPr>
            </a:br>
            <a:r>
              <a:rPr lang="pl-PL" sz="2800" dirty="0">
                <a:solidFill>
                  <a:srgbClr val="A50021"/>
                </a:solidFill>
                <a:latin typeface="Arial Narrow" pitchFamily="34" charset="0"/>
              </a:rPr>
              <a:t>	w gminie: urząd-mieszkańcy-przedsiębiorcy</a:t>
            </a:r>
            <a:br>
              <a:rPr lang="de-DE" sz="2800" dirty="0">
                <a:solidFill>
                  <a:srgbClr val="A50021"/>
                </a:solidFill>
                <a:latin typeface="Arial Narrow" pitchFamily="34" charset="0"/>
              </a:rPr>
            </a:br>
            <a:br>
              <a:rPr lang="pl-PL" sz="2800" dirty="0">
                <a:solidFill>
                  <a:srgbClr val="A50021"/>
                </a:solidFill>
                <a:latin typeface="Arial Narrow" pitchFamily="34" charset="0"/>
              </a:rPr>
            </a:br>
            <a:br>
              <a:rPr lang="pl-PL" sz="2800" dirty="0">
                <a:solidFill>
                  <a:srgbClr val="A50021"/>
                </a:solidFill>
                <a:latin typeface="Arial Narrow" pitchFamily="34" charset="0"/>
              </a:rPr>
            </a:br>
            <a:r>
              <a:rPr lang="pl-PL" sz="2800" dirty="0">
                <a:solidFill>
                  <a:srgbClr val="A50021"/>
                </a:solidFill>
                <a:latin typeface="Arial Narrow" pitchFamily="34" charset="0"/>
              </a:rPr>
              <a:t>	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731F0A2-D7E6-4CF6-9E4A-CAB32172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4780A10D-2AE8-4D34-AC27-8E4718432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8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449" y="1831231"/>
            <a:ext cx="7956550" cy="581384"/>
          </a:xfrm>
        </p:spPr>
        <p:txBody>
          <a:bodyPr/>
          <a:lstStyle/>
          <a:p>
            <a:r>
              <a:rPr lang="pl-PL" sz="2800" b="1" dirty="0">
                <a:solidFill>
                  <a:srgbClr val="A50021"/>
                </a:solidFill>
                <a:latin typeface="Arial Narrow" pitchFamily="34" charset="0"/>
              </a:rPr>
              <a:t>Modele inspirowania rozwoju lokalnego (społecznego)</a:t>
            </a:r>
            <a:endParaRPr lang="en-US" sz="28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2500536"/>
            <a:ext cx="7940675" cy="3304728"/>
          </a:xfrm>
        </p:spPr>
        <p:txBody>
          <a:bodyPr>
            <a:normAutofit/>
          </a:bodyPr>
          <a:lstStyle/>
          <a:p>
            <a:pPr defTabSz="814388">
              <a:buFont typeface="Wingdings" pitchFamily="2" charset="2"/>
              <a:buChar char="ü"/>
            </a:pPr>
            <a:r>
              <a:rPr lang="pl-PL" altLang="ja-JP" sz="2600" b="1" dirty="0">
                <a:solidFill>
                  <a:srgbClr val="000066"/>
                </a:solidFill>
                <a:latin typeface="Arial Narrow" pitchFamily="34" charset="0"/>
              </a:rPr>
              <a:t>Model ekspercki </a:t>
            </a:r>
            <a:r>
              <a:rPr lang="pl-PL" altLang="ja-JP" sz="2600" dirty="0">
                <a:solidFill>
                  <a:srgbClr val="000066"/>
                </a:solidFill>
                <a:latin typeface="Arial Narrow" pitchFamily="34" charset="0"/>
              </a:rPr>
              <a:t>– rozwój planowany przez ekspertów</a:t>
            </a:r>
          </a:p>
          <a:p>
            <a:pPr defTabSz="814388">
              <a:buFont typeface="Wingdings" pitchFamily="2" charset="2"/>
              <a:buChar char="ü"/>
            </a:pPr>
            <a:r>
              <a:rPr lang="pl-PL" altLang="ja-JP" sz="2600" b="1" dirty="0">
                <a:solidFill>
                  <a:srgbClr val="000066"/>
                </a:solidFill>
                <a:latin typeface="Arial Narrow" pitchFamily="34" charset="0"/>
              </a:rPr>
              <a:t>Model partycypacyjny </a:t>
            </a:r>
            <a:r>
              <a:rPr lang="pl-PL" altLang="ja-JP" sz="2600" dirty="0">
                <a:solidFill>
                  <a:srgbClr val="000066"/>
                </a:solidFill>
                <a:latin typeface="Arial Narrow" pitchFamily="34" charset="0"/>
              </a:rPr>
              <a:t>– nakierowany na rozwiązywanie 	problemów lokalnych, tworzenie warunków do 	zaspokajania potrzeb mieszkańców, ich zaangażowania, 	zaspokojenie rozmaitych grup interesów </a:t>
            </a:r>
          </a:p>
          <a:p>
            <a:pPr marL="0" indent="0" defTabSz="814388">
              <a:buNone/>
            </a:pPr>
            <a:endParaRPr lang="pl-PL" altLang="ja-JP" sz="2600" dirty="0">
              <a:solidFill>
                <a:srgbClr val="000066"/>
              </a:solidFill>
              <a:latin typeface="Arial Narrow" pitchFamily="34" charset="0"/>
            </a:endParaRPr>
          </a:p>
          <a:p>
            <a:pPr marL="0" indent="0" defTabSz="814388">
              <a:buNone/>
            </a:pPr>
            <a:r>
              <a:rPr lang="pl-PL" altLang="ja-JP" sz="2600" dirty="0">
                <a:solidFill>
                  <a:srgbClr val="000066"/>
                </a:solidFill>
                <a:latin typeface="Arial Narrow" pitchFamily="34" charset="0"/>
              </a:rPr>
              <a:t>Cel: </a:t>
            </a:r>
            <a:r>
              <a:rPr lang="pl-PL" altLang="ja-JP" sz="2600" b="1" dirty="0">
                <a:solidFill>
                  <a:srgbClr val="000066"/>
                </a:solidFill>
                <a:latin typeface="Arial Narrow" pitchFamily="34" charset="0"/>
              </a:rPr>
              <a:t>Rozwój zrównoważony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23928" y="563580"/>
            <a:ext cx="529208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Modele rozwojowe / komunikacyjne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invGray">
          <a:xfrm>
            <a:off x="3505200" y="1218187"/>
            <a:ext cx="563880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Pogląd decydentów na rozwój </a:t>
            </a:r>
            <a:endParaRPr lang="pl-PL" sz="2400" dirty="0">
              <a:latin typeface="Times New Roman" pitchFamily="18" charset="0"/>
            </a:endParaRPr>
          </a:p>
        </p:txBody>
      </p:sp>
      <p:pic>
        <p:nvPicPr>
          <p:cNvPr id="7" name="Picture 5" descr="BD0666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21171"/>
            <a:ext cx="1919808" cy="160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76530BB-A51F-4C3B-9F91-B56FCF0C1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9F1240D-E2BF-440E-97A8-337E7AD10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49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72816"/>
            <a:ext cx="5698976" cy="533400"/>
          </a:xfrm>
        </p:spPr>
        <p:txBody>
          <a:bodyPr/>
          <a:lstStyle/>
          <a:p>
            <a:r>
              <a:rPr lang="pl-PL" sz="2800" b="1" dirty="0">
                <a:solidFill>
                  <a:srgbClr val="A50021"/>
                </a:solidFill>
                <a:latin typeface="Arial Narrow" pitchFamily="34" charset="0"/>
              </a:rPr>
              <a:t>Model ekspercki elitarny (ryzyka) </a:t>
            </a:r>
            <a:endParaRPr lang="en-US" sz="28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2500536"/>
            <a:ext cx="7940675" cy="3304728"/>
          </a:xfrm>
        </p:spPr>
        <p:txBody>
          <a:bodyPr>
            <a:normAutofit/>
          </a:bodyPr>
          <a:lstStyle/>
          <a:p>
            <a:pPr defTabSz="814388">
              <a:buFont typeface="Wingdings" pitchFamily="2" charset="2"/>
              <a:buChar char="ü"/>
            </a:pPr>
            <a:r>
              <a:rPr lang="pl-PL" altLang="ja-JP" sz="2600" b="1" dirty="0">
                <a:solidFill>
                  <a:srgbClr val="000066"/>
                </a:solidFill>
                <a:latin typeface="Arial Narrow" pitchFamily="34" charset="0"/>
              </a:rPr>
              <a:t>Władza samorządowa </a:t>
            </a:r>
            <a:r>
              <a:rPr lang="pl-PL" altLang="ja-JP" sz="2600" dirty="0">
                <a:solidFill>
                  <a:srgbClr val="000066"/>
                </a:solidFill>
                <a:latin typeface="Arial Narrow" pitchFamily="34" charset="0"/>
              </a:rPr>
              <a:t>– określona, zamknięta grupa… 	zorientowana na UTRZYMANIE WŁADZY</a:t>
            </a:r>
          </a:p>
          <a:p>
            <a:pPr defTabSz="814388">
              <a:buFont typeface="Wingdings" pitchFamily="2" charset="2"/>
              <a:buChar char="ü"/>
            </a:pPr>
            <a:r>
              <a:rPr lang="pl-PL" altLang="ja-JP" sz="2600" b="1" dirty="0">
                <a:solidFill>
                  <a:srgbClr val="000066"/>
                </a:solidFill>
                <a:latin typeface="Arial Narrow" pitchFamily="34" charset="0"/>
              </a:rPr>
              <a:t>Administracja </a:t>
            </a:r>
            <a:r>
              <a:rPr lang="pl-PL" altLang="ja-JP" sz="2600" dirty="0">
                <a:solidFill>
                  <a:srgbClr val="000066"/>
                </a:solidFill>
                <a:latin typeface="Arial Narrow" pitchFamily="34" charset="0"/>
              </a:rPr>
              <a:t>– bufor, realizacja WŁASNYCH CELÓW…</a:t>
            </a:r>
          </a:p>
          <a:p>
            <a:pPr defTabSz="814388">
              <a:buFont typeface="Wingdings" pitchFamily="2" charset="2"/>
              <a:buChar char="ü"/>
            </a:pPr>
            <a:r>
              <a:rPr lang="pl-PL" altLang="ja-JP" sz="2600" b="1" dirty="0">
                <a:solidFill>
                  <a:srgbClr val="000066"/>
                </a:solidFill>
                <a:latin typeface="Arial Narrow" pitchFamily="34" charset="0"/>
              </a:rPr>
              <a:t>Społeczność lokalna </a:t>
            </a:r>
            <a:r>
              <a:rPr lang="pl-PL" altLang="ja-JP" sz="2600" dirty="0">
                <a:solidFill>
                  <a:srgbClr val="000066"/>
                </a:solidFill>
                <a:latin typeface="Arial Narrow" pitchFamily="34" charset="0"/>
              </a:rPr>
              <a:t> - bierność, ROSZCZENIA… i ich 		doraźne zaspokajanie (reakcja na protest, akcję itp.)</a:t>
            </a:r>
            <a:endParaRPr lang="pl-PL" altLang="ja-JP" sz="2600" b="1" dirty="0">
              <a:solidFill>
                <a:srgbClr val="000066"/>
              </a:solidFill>
              <a:latin typeface="Arial Narrow" pitchFamily="34" charset="0"/>
            </a:endParaRPr>
          </a:p>
          <a:p>
            <a:pPr defTabSz="814388">
              <a:buFont typeface="Wingdings" pitchFamily="2" charset="2"/>
              <a:buChar char="ü"/>
            </a:pPr>
            <a:endParaRPr lang="pl-PL" altLang="ja-JP" sz="260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23928" y="548042"/>
            <a:ext cx="529208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2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Modele rozwojowe / komunikacyjne</a:t>
            </a:r>
            <a:endParaRPr lang="pl-PL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invGray">
          <a:xfrm>
            <a:off x="3505200" y="1142256"/>
            <a:ext cx="5638800" cy="5334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l-PL" sz="2800" b="1" i="1" dirty="0">
                <a:solidFill>
                  <a:schemeClr val="bg1"/>
                </a:solidFill>
              </a:rPr>
              <a:t>Cechy i ryzyka</a:t>
            </a:r>
            <a:endParaRPr lang="pl-PL" sz="2400" dirty="0">
              <a:latin typeface="Times New Roman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D587E68-7495-4B92-947C-17E6A55A1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07605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A608287E-5465-49F6-A526-E9DBD9EB3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6" y="6021288"/>
            <a:ext cx="4138228" cy="4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78831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1779</Words>
  <Application>Microsoft Office PowerPoint</Application>
  <PresentationFormat>Pokaz na ekranie (4:3)</PresentationFormat>
  <Paragraphs>401</Paragraphs>
  <Slides>65</Slides>
  <Notes>60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65</vt:i4>
      </vt:variant>
    </vt:vector>
  </HeadingPairs>
  <TitlesOfParts>
    <vt:vector size="73" baseType="lpstr">
      <vt:lpstr>Arial</vt:lpstr>
      <vt:lpstr>Arial Black</vt:lpstr>
      <vt:lpstr>Arial Narrow</vt:lpstr>
      <vt:lpstr>Calibri</vt:lpstr>
      <vt:lpstr>Times New Roman</vt:lpstr>
      <vt:lpstr>Wingdings</vt:lpstr>
      <vt:lpstr>Motyw pakietu Office</vt:lpstr>
      <vt:lpstr>Klip</vt:lpstr>
      <vt:lpstr>Budowanie dobrego klimatu wokół inwestycji wśród mieszkańców i lokalnych przedsiębiorców</vt:lpstr>
      <vt:lpstr>Zakres 1-wszego szkolenia (Kraków, 28.2.2017)  1. Biznes a samorząd – spotkanie profesjonalistów 2. Czym jest projekt inwestycyjny i czym jest zarządzanie  projektowe?  3. Narzędzia wspierające zarządzanie projektami  4. Budowa partnerstw na rzecz inwestycji    </vt:lpstr>
      <vt:lpstr>Zakres 2-go szkolenia (Tarnów, 24.3.2017)  1. Oferta inwestycyjna – przedmiot promocji gospodarczej.  Narzędzia prowadzania promocji gospodarczej.    2. Formułowanie i projektowanie przekazu promocyjnego   Extra: Wizyta studyjna w firmie </vt:lpstr>
      <vt:lpstr>Zakres 3-go szkolenia (Niepołomice, 8.6.2017)  1. Oferta inwestycyjna w kontekście przewag rozwojowych   i konkurencyjnych gminy.   2. Prezentowanie potencjału społecznego, edukacyjnego   i rozwojowego gminy. 3. Negocjacje z inwestorem, organizacja spotkań i różnice kulturowe   Extra: Wizyta studyjna w firmie + prezentacja organizatora      szkolenia</vt:lpstr>
      <vt:lpstr>           Program szkolenia w Kraków dn. 14.9.2017 roku    -Małopolska jako wiodący obszar imigracyjny – wdrażanie  dobrych praktyk w procesie zatrudniania cudzoziemców    Dyrektor Wydziału Spraw Obywatelskich i Cudzoziemców     Adam Spyra.    -Partnerzy w obsłudze projektów inwestycyjnych w gminie:    urząd-mieszkańcy-Przedsiębiorcy.  -Zasady przyłączenia budowy sieci energetycznych i gazowych    dla stref.  -Potrzeby inwestora a możliwości gminy. Oczekiwania    dostępności komunikacyjnej dla stref przemysłowych.    </vt:lpstr>
      <vt:lpstr> 1. Małopolska jako wiodący obszar imigracyjny –  wdrażanie dobrych praktyk w procesie  zatrudniania cudzoziemców    Dyrektor Wydziału Spraw Obywatelskich     i Cudzoziemców Adam Spyra.   </vt:lpstr>
      <vt:lpstr> 2. Partnerzy w obsłudze projektów inwestycyjnych   w gminie: urząd-mieszkańcy-przedsiębiorcy    </vt:lpstr>
      <vt:lpstr>Modele inspirowania rozwoju lokalnego (społecznego)</vt:lpstr>
      <vt:lpstr>Model ekspercki elitarny (ryzyka) </vt:lpstr>
      <vt:lpstr>Model partycypacyjny (ryzyka) </vt:lpstr>
      <vt:lpstr>Prezentacja programu PowerPoint</vt:lpstr>
      <vt:lpstr>Prezentacja programu PowerPoint</vt:lpstr>
      <vt:lpstr>Rodzaje  partnerstw:   publiczno-publiczne  publiczno-prywatne  publiczno-społeczne  prywatno-społeczne  spółdzielnia jako szczególny rodzaj partnerstwa  inne </vt:lpstr>
      <vt:lpstr>  </vt:lpstr>
      <vt:lpstr>Strony partnerstw realizują własne cele (interesy)   i tworzą partnerstwa KOMUNIKUJĄC się   z innymi graczami sceny społeczno-gospodarczej…  PARTNERZY nie mogą ZAPOMMNIEĆ KIM SĄ   I CZYJE INTERESY REALIZUJĄ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Przygotowanie JST do realizacji komunikacji, której celem jest PARTNERSTWO  -Rzecznik prasowy w gminie  -Gminna strategia komunikacji     </vt:lpstr>
      <vt:lpstr> Rzecznik prasowy (koordynator polityki informacyjnej)   -Wskazanie i obsłużenie głównych grup    docelowych  -Zadania rutynowe i „kryzysy”  -Dostęp do danych „z pierwszej ręki”     </vt:lpstr>
      <vt:lpstr> Opracowanie uwarunkowań komunikacyjnych gminy  -W części diagnostycznej określa kanały i instrumenty komunikacyjne -Umożliwia planowanie i pomiar efektów -Określa potrzeby budżetowe realizacji zadań dla poszczególnych grup docelowych  </vt:lpstr>
      <vt:lpstr> Dyskusja moderowana utrwalona na „mapie myśli”:   -Dlaczego warto współpracować? Co zyskują partnerzy: gmina, społeczność lokalna, przedsiębiorstwa lokalne (inwestorzy wchodzący i już działający na rynku).   -Na czym polega synergia sukcesu w partnerstwie dla inwestycji? </vt:lpstr>
      <vt:lpstr> 3. Zasady przyłączenia budowy sieci energetycznych  i gazowych dla stref przemysłowych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Dyskusja z wykorzystaniem flipchartu:    -Jakie informację są mi niezbędne, by rozmawiać z gestorami infrastruktur potrzebnych do obsłużenia inwestycji?   -Wymiana doświadczeń i dobrych praktyk  </vt:lpstr>
      <vt:lpstr> 4. Potrzeby inwestora a możliwości gminy.  Oczekiwania dostępności komunikacyjnej   dla stref przemysłowych.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Dyskusja z wykorzystaniem flipchartu:    -Infrastruktura drogowa. Doświadczenia i praktyki  w obsłudze projektów inwestycyjnych.   </vt:lpstr>
      <vt:lpstr>Dziękuję za uwagę…   Zapraszam na następne spotkanie:   Podsumowanie MFOI 2017 (grudzień 2017)     Paweł Kolas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Planowanie i wykorzystanie narządzi komunikacji w procesie przyciągania inwestorów. Narzędzia wspomagające proces obsługi projektów inwestycyjnych</dc:title>
  <dc:creator>Paweł Kolas</dc:creator>
  <cp:lastModifiedBy>Małgorzata Regulska-Hymczak</cp:lastModifiedBy>
  <cp:revision>106</cp:revision>
  <dcterms:created xsi:type="dcterms:W3CDTF">2017-06-01T09:45:23Z</dcterms:created>
  <dcterms:modified xsi:type="dcterms:W3CDTF">2019-07-02T10:14:50Z</dcterms:modified>
</cp:coreProperties>
</file>